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diagrams/layout9.xml" ContentType="application/vnd.openxmlformats-officedocument.drawingml.diagram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diagrams/layout5.xml" ContentType="application/vnd.openxmlformats-officedocument.drawingml.diagramLayout+xml"/>
  <Override PartName="/ppt/diagrams/data6.xml" ContentType="application/vnd.openxmlformats-officedocument.drawingml.diagramData+xml"/>
  <Override PartName="/ppt/diagrams/colors8.xml" ContentType="application/vnd.openxmlformats-officedocument.drawingml.diagramColors+xml"/>
  <Override PartName="/ppt/diagrams/layout1.xml" ContentType="application/vnd.openxmlformats-officedocument.drawingml.diagramLayout+xml"/>
  <Override PartName="/ppt/diagrams/data2.xml" ContentType="application/vnd.openxmlformats-officedocument.drawingml.diagramData+xml"/>
  <Override PartName="/ppt/diagrams/drawing7.xml" ContentType="application/vnd.ms-office.drawingml.diagramDrawing+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diagrams/colors4.xml" ContentType="application/vnd.openxmlformats-officedocument.drawingml.diagramColors+xml"/>
  <Override PartName="/ppt/diagrams/quickStyle7.xml" ContentType="application/vnd.openxmlformats-officedocument.drawingml.diagramStyle+xml"/>
  <Override PartName="/ppt/diagrams/drawing10.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diagrams/layout4.xml" ContentType="application/vnd.openxmlformats-officedocument.drawingml.diagramLayout+xml"/>
  <Override PartName="/ppt/diagrams/data7.xml" ContentType="application/vnd.openxmlformats-officedocument.drawingml.diagramData+xml"/>
  <Override PartName="/ppt/diagrams/colors9.xml" ContentType="application/vnd.openxmlformats-officedocument.drawingml.diagramColors+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diagrams/data5.xml" ContentType="application/vnd.openxmlformats-officedocument.drawingml.diagramData+xml"/>
  <Override PartName="/ppt/diagrams/colors7.xml" ContentType="application/vnd.openxmlformats-officedocument.drawingml.diagramColors+xml"/>
  <Override PartName="/ppt/diagrams/drawing8.xml" ContentType="application/vnd.ms-office.drawingml.diagramDrawing+xml"/>
  <Override PartName="/ppt/diagrams/data3.xml" ContentType="application/vnd.openxmlformats-officedocument.drawingml.diagramData+xml"/>
  <Override PartName="/ppt/diagrams/colors5.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quickStyle8.xml" ContentType="application/vnd.openxmlformats-officedocument.drawingml.diagramStyle+xml"/>
  <Override PartName="/ppt/diagrams/quickStyle10.xml" ContentType="application/vnd.openxmlformats-officedocument.drawingml.diagramStyl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diagrams/data1.xml" ContentType="application/vnd.openxmlformats-officedocument.drawingml.diagramData+xml"/>
  <Override PartName="/ppt/notesSlides/notesSlide4.xml" ContentType="application/vnd.openxmlformats-officedocument.presentationml.notesSlide+xml"/>
  <Override PartName="/ppt/diagrams/colors3.xml" ContentType="application/vnd.openxmlformats-officedocument.drawingml.diagramColors+xml"/>
  <Override PartName="/ppt/diagrams/drawing4.xml" ContentType="application/vnd.ms-office.drawingml.diagramDrawing+xml"/>
  <Override PartName="/ppt/diagrams/quickStyle6.xml" ContentType="application/vnd.openxmlformats-officedocument.drawingml.diagramStyl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diagrams/layout10.xml" ContentType="application/vnd.openxmlformats-officedocument.drawingml.diagram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layout3.xml" ContentType="application/vnd.openxmlformats-officedocument.drawingml.diagramLayout+xml"/>
  <Override PartName="/ppt/diagrams/data4.xml" ContentType="application/vnd.openxmlformats-officedocument.drawingml.diagramData+xml"/>
  <Override PartName="/ppt/diagrams/drawing9.xml" ContentType="application/vnd.ms-office.drawingml.diagramDrawing+xml"/>
  <Override PartName="/ppt/slides/slide79.xml" ContentType="application/vnd.openxmlformats-officedocument.presentationml.slide+xml"/>
  <Override PartName="/ppt/diagrams/colors6.xml" ContentType="application/vnd.openxmlformats-officedocument.drawingml.diagramColors+xml"/>
  <Override PartName="/ppt/diagrams/quickStyle9.xml" ContentType="application/vnd.openxmlformats-officedocument.drawingml.diagramStyl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diagrams/drawing5.xml" ContentType="application/vnd.ms-office.drawingml.diagramDrawing+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diagrams/colors2.xml" ContentType="application/vnd.openxmlformats-officedocument.drawingml.diagramColors+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diagrams/colors10.xml" ContentType="application/vnd.openxmlformats-officedocument.drawingml.diagramColors+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7">
  <p:sldMasterIdLst>
    <p:sldMasterId id="2147483648" r:id="rId1"/>
  </p:sldMasterIdLst>
  <p:notesMasterIdLst>
    <p:notesMasterId r:id="rId85"/>
  </p:notesMasterIdLst>
  <p:sldIdLst>
    <p:sldId id="256" r:id="rId2"/>
    <p:sldId id="257" r:id="rId3"/>
    <p:sldId id="276" r:id="rId4"/>
    <p:sldId id="277" r:id="rId5"/>
    <p:sldId id="258" r:id="rId6"/>
    <p:sldId id="259" r:id="rId7"/>
    <p:sldId id="354" r:id="rId8"/>
    <p:sldId id="332" r:id="rId9"/>
    <p:sldId id="359" r:id="rId10"/>
    <p:sldId id="341" r:id="rId11"/>
    <p:sldId id="343" r:id="rId12"/>
    <p:sldId id="364" r:id="rId13"/>
    <p:sldId id="358" r:id="rId14"/>
    <p:sldId id="360" r:id="rId15"/>
    <p:sldId id="369" r:id="rId16"/>
    <p:sldId id="365" r:id="rId17"/>
    <p:sldId id="361" r:id="rId18"/>
    <p:sldId id="362" r:id="rId19"/>
    <p:sldId id="366" r:id="rId20"/>
    <p:sldId id="367" r:id="rId21"/>
    <p:sldId id="368" r:id="rId22"/>
    <p:sldId id="342" r:id="rId23"/>
    <p:sldId id="261" r:id="rId24"/>
    <p:sldId id="262" r:id="rId25"/>
    <p:sldId id="263" r:id="rId26"/>
    <p:sldId id="278" r:id="rId27"/>
    <p:sldId id="272" r:id="rId28"/>
    <p:sldId id="268" r:id="rId29"/>
    <p:sldId id="269" r:id="rId30"/>
    <p:sldId id="270" r:id="rId31"/>
    <p:sldId id="271" r:id="rId32"/>
    <p:sldId id="273" r:id="rId33"/>
    <p:sldId id="345" r:id="rId34"/>
    <p:sldId id="274" r:id="rId35"/>
    <p:sldId id="279" r:id="rId36"/>
    <p:sldId id="281" r:id="rId37"/>
    <p:sldId id="282" r:id="rId38"/>
    <p:sldId id="280" r:id="rId39"/>
    <p:sldId id="350" r:id="rId40"/>
    <p:sldId id="275" r:id="rId41"/>
    <p:sldId id="283" r:id="rId42"/>
    <p:sldId id="285" r:id="rId43"/>
    <p:sldId id="287" r:id="rId44"/>
    <p:sldId id="346" r:id="rId45"/>
    <p:sldId id="347" r:id="rId46"/>
    <p:sldId id="349" r:id="rId47"/>
    <p:sldId id="348" r:id="rId48"/>
    <p:sldId id="284" r:id="rId49"/>
    <p:sldId id="289" r:id="rId50"/>
    <p:sldId id="292" r:id="rId51"/>
    <p:sldId id="291" r:id="rId52"/>
    <p:sldId id="290" r:id="rId53"/>
    <p:sldId id="300" r:id="rId54"/>
    <p:sldId id="372" r:id="rId55"/>
    <p:sldId id="301" r:id="rId56"/>
    <p:sldId id="293" r:id="rId57"/>
    <p:sldId id="294" r:id="rId58"/>
    <p:sldId id="295" r:id="rId59"/>
    <p:sldId id="373" r:id="rId60"/>
    <p:sldId id="374" r:id="rId61"/>
    <p:sldId id="375" r:id="rId62"/>
    <p:sldId id="376" r:id="rId63"/>
    <p:sldId id="319" r:id="rId64"/>
    <p:sldId id="320" r:id="rId65"/>
    <p:sldId id="302" r:id="rId66"/>
    <p:sldId id="304" r:id="rId67"/>
    <p:sldId id="330" r:id="rId68"/>
    <p:sldId id="331" r:id="rId69"/>
    <p:sldId id="307" r:id="rId70"/>
    <p:sldId id="321" r:id="rId71"/>
    <p:sldId id="322" r:id="rId72"/>
    <p:sldId id="314" r:id="rId73"/>
    <p:sldId id="323" r:id="rId74"/>
    <p:sldId id="370" r:id="rId75"/>
    <p:sldId id="371" r:id="rId76"/>
    <p:sldId id="310" r:id="rId77"/>
    <p:sldId id="326" r:id="rId78"/>
    <p:sldId id="316" r:id="rId79"/>
    <p:sldId id="325" r:id="rId80"/>
    <p:sldId id="315" r:id="rId81"/>
    <p:sldId id="318" r:id="rId82"/>
    <p:sldId id="357" r:id="rId83"/>
    <p:sldId id="327" r:id="rId84"/>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clrMru>
    <a:srgbClr val="D9D9D9"/>
    <a:srgbClr val="FF3399"/>
    <a:srgbClr val="A75845"/>
    <a:srgbClr val="C7C7C7"/>
    <a:srgbClr val="868686"/>
    <a:srgbClr val="D7E4BD"/>
    <a:srgbClr val="B3A2C7"/>
    <a:srgbClr val="8EB4E3"/>
    <a:srgbClr val="C6D9F1"/>
    <a:srgbClr val="BFBFBF"/>
  </p:clrMru>
</p:presentationPr>
</file>

<file path=ppt/tableStyles.xml><?xml version="1.0" encoding="utf-8"?>
<a:tblStyleLst xmlns:a="http://schemas.openxmlformats.org/drawingml/2006/main" def="{5C22544A-7EE6-4342-B048-85BDC9FD1C3A}">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中度样式 4 - 强调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79" autoAdjust="0"/>
    <p:restoredTop sz="47004" autoAdjust="0"/>
  </p:normalViewPr>
  <p:slideViewPr>
    <p:cSldViewPr>
      <p:cViewPr>
        <p:scale>
          <a:sx n="100" d="100"/>
          <a:sy n="100" d="100"/>
        </p:scale>
        <p:origin x="-1266" y="-7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image" Target="../media/image3.jpeg"/><Relationship Id="rId5" Type="http://schemas.openxmlformats.org/officeDocument/2006/relationships/image" Target="../media/image7.jpeg"/><Relationship Id="rId4" Type="http://schemas.openxmlformats.org/officeDocument/2006/relationships/image" Target="../media/image6.jpeg"/></Relationships>
</file>

<file path=ppt/diagrams/_rels/data10.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image" Target="../media/image3.jpeg"/><Relationship Id="rId5" Type="http://schemas.openxmlformats.org/officeDocument/2006/relationships/image" Target="../media/image7.jpeg"/><Relationship Id="rId4" Type="http://schemas.openxmlformats.org/officeDocument/2006/relationships/image" Target="../media/image6.jpeg"/></Relationships>
</file>

<file path=ppt/diagrams/_rels/data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image" Target="../media/image3.jpeg"/><Relationship Id="rId5" Type="http://schemas.openxmlformats.org/officeDocument/2006/relationships/image" Target="../media/image7.jpeg"/><Relationship Id="rId4" Type="http://schemas.openxmlformats.org/officeDocument/2006/relationships/image" Target="../media/image6.jpeg"/></Relationships>
</file>

<file path=ppt/diagrams/_rels/data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image" Target="../media/image3.jpeg"/><Relationship Id="rId5" Type="http://schemas.openxmlformats.org/officeDocument/2006/relationships/image" Target="../media/image7.jpeg"/><Relationship Id="rId4" Type="http://schemas.openxmlformats.org/officeDocument/2006/relationships/image" Target="../media/image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image" Target="../media/image3.jpeg"/><Relationship Id="rId5" Type="http://schemas.openxmlformats.org/officeDocument/2006/relationships/image" Target="../media/image7.jpeg"/><Relationship Id="rId4" Type="http://schemas.openxmlformats.org/officeDocument/2006/relationships/image" Target="../media/image6.jpeg"/></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232F5F-51D3-4B47-A1D6-583298AF5CFA}" type="doc">
      <dgm:prSet loTypeId="urn:microsoft.com/office/officeart/2005/8/layout/vList3" loCatId="list" qsTypeId="urn:microsoft.com/office/officeart/2005/8/quickstyle/simple1" qsCatId="simple" csTypeId="urn:microsoft.com/office/officeart/2005/8/colors/accent1_3" csCatId="accent1" phldr="1"/>
      <dgm:spPr/>
    </dgm:pt>
    <dgm:pt modelId="{D2B59BB1-2382-4756-A55D-1C1364AB4F1A}">
      <dgm:prSet phldrT="[文本]" custT="1"/>
      <dgm:spPr/>
      <dgm:t>
        <a:bodyPr/>
        <a:lstStyle/>
        <a:p>
          <a:r>
            <a:rPr lang="zh-CN" altLang="en-US" sz="2000" dirty="0" smtClean="0">
              <a:latin typeface="黑体" pitchFamily="49" charset="-122"/>
              <a:ea typeface="黑体" pitchFamily="49" charset="-122"/>
            </a:rPr>
            <a:t>图书馆概况</a:t>
          </a:r>
          <a:endParaRPr lang="zh-CN" altLang="en-US" sz="2000" dirty="0">
            <a:latin typeface="黑体" pitchFamily="49" charset="-122"/>
            <a:ea typeface="黑体" pitchFamily="49" charset="-122"/>
          </a:endParaRPr>
        </a:p>
      </dgm:t>
    </dgm:pt>
    <dgm:pt modelId="{051D7950-24DA-44BA-A26B-834511610981}" type="parTrans" cxnId="{6C80EFC3-C40E-4893-9976-572BA0A106A3}">
      <dgm:prSet/>
      <dgm:spPr/>
      <dgm:t>
        <a:bodyPr/>
        <a:lstStyle/>
        <a:p>
          <a:endParaRPr lang="zh-CN" altLang="en-US" sz="2000"/>
        </a:p>
      </dgm:t>
    </dgm:pt>
    <dgm:pt modelId="{B784B8B4-3BF1-4B60-BE09-4508823D91D8}" type="sibTrans" cxnId="{6C80EFC3-C40E-4893-9976-572BA0A106A3}">
      <dgm:prSet/>
      <dgm:spPr/>
      <dgm:t>
        <a:bodyPr/>
        <a:lstStyle/>
        <a:p>
          <a:endParaRPr lang="zh-CN" altLang="en-US" sz="2000"/>
        </a:p>
      </dgm:t>
    </dgm:pt>
    <dgm:pt modelId="{BED8E8F5-1B4A-49D8-99B3-3CDFB41FC485}">
      <dgm:prSet phldrT="[文本]" custT="1"/>
      <dgm:spPr/>
      <dgm:t>
        <a:bodyPr/>
        <a:lstStyle/>
        <a:p>
          <a:r>
            <a:rPr lang="zh-CN" altLang="en-US" sz="2000" dirty="0" smtClean="0">
              <a:latin typeface="黑体" pitchFamily="49" charset="-122"/>
              <a:ea typeface="黑体" pitchFamily="49" charset="-122"/>
            </a:rPr>
            <a:t>馆藏布局</a:t>
          </a:r>
          <a:endParaRPr lang="zh-CN" altLang="en-US" sz="2000" dirty="0">
            <a:latin typeface="黑体" pitchFamily="49" charset="-122"/>
            <a:ea typeface="黑体" pitchFamily="49" charset="-122"/>
          </a:endParaRPr>
        </a:p>
      </dgm:t>
    </dgm:pt>
    <dgm:pt modelId="{20546284-2EAC-496B-8302-FC6036AA7182}" type="parTrans" cxnId="{B9E8C637-0395-4953-A573-9B46B9130510}">
      <dgm:prSet/>
      <dgm:spPr/>
      <dgm:t>
        <a:bodyPr/>
        <a:lstStyle/>
        <a:p>
          <a:endParaRPr lang="zh-CN" altLang="en-US" sz="2000"/>
        </a:p>
      </dgm:t>
    </dgm:pt>
    <dgm:pt modelId="{4F875610-4632-4523-B2CC-9C4256722514}" type="sibTrans" cxnId="{B9E8C637-0395-4953-A573-9B46B9130510}">
      <dgm:prSet/>
      <dgm:spPr/>
      <dgm:t>
        <a:bodyPr/>
        <a:lstStyle/>
        <a:p>
          <a:endParaRPr lang="zh-CN" altLang="en-US" sz="2000"/>
        </a:p>
      </dgm:t>
    </dgm:pt>
    <dgm:pt modelId="{C90A3570-F455-4BA1-A8E1-954667E946A2}">
      <dgm:prSet phldrT="[文本]" custT="1"/>
      <dgm:spPr/>
      <dgm:t>
        <a:bodyPr/>
        <a:lstStyle/>
        <a:p>
          <a:r>
            <a:rPr lang="zh-CN" altLang="en-US" sz="2000" dirty="0" smtClean="0">
              <a:latin typeface="黑体" pitchFamily="49" charset="-122"/>
              <a:ea typeface="黑体" pitchFamily="49" charset="-122"/>
            </a:rPr>
            <a:t>图书排架与查找</a:t>
          </a:r>
          <a:endParaRPr lang="zh-CN" altLang="en-US" sz="2000" dirty="0">
            <a:latin typeface="黑体" pitchFamily="49" charset="-122"/>
            <a:ea typeface="黑体" pitchFamily="49" charset="-122"/>
          </a:endParaRPr>
        </a:p>
      </dgm:t>
    </dgm:pt>
    <dgm:pt modelId="{D63284DD-7F8D-4236-A2E0-000F95BC8212}" type="parTrans" cxnId="{593CA1B2-1A50-47D7-B3BC-241EC22F30A6}">
      <dgm:prSet/>
      <dgm:spPr/>
      <dgm:t>
        <a:bodyPr/>
        <a:lstStyle/>
        <a:p>
          <a:endParaRPr lang="zh-CN" altLang="en-US" sz="2000"/>
        </a:p>
      </dgm:t>
    </dgm:pt>
    <dgm:pt modelId="{F4ABA2C0-4FC3-41F8-ABE3-E169D0A5B099}" type="sibTrans" cxnId="{593CA1B2-1A50-47D7-B3BC-241EC22F30A6}">
      <dgm:prSet/>
      <dgm:spPr/>
      <dgm:t>
        <a:bodyPr/>
        <a:lstStyle/>
        <a:p>
          <a:endParaRPr lang="zh-CN" altLang="en-US" sz="2000"/>
        </a:p>
      </dgm:t>
    </dgm:pt>
    <dgm:pt modelId="{AA698C6B-8AAC-4EED-94CB-BC1BDC471E08}">
      <dgm:prSet custT="1"/>
      <dgm:spPr/>
      <dgm:t>
        <a:bodyPr/>
        <a:lstStyle/>
        <a:p>
          <a:r>
            <a:rPr lang="zh-CN" altLang="en-US" sz="2000" dirty="0" smtClean="0">
              <a:latin typeface="黑体" pitchFamily="49" charset="-122"/>
              <a:ea typeface="黑体" pitchFamily="49" charset="-122"/>
            </a:rPr>
            <a:t>电子资源</a:t>
          </a:r>
          <a:endParaRPr lang="zh-CN" altLang="en-US" sz="2000" dirty="0">
            <a:latin typeface="黑体" pitchFamily="49" charset="-122"/>
            <a:ea typeface="黑体" pitchFamily="49" charset="-122"/>
          </a:endParaRPr>
        </a:p>
      </dgm:t>
    </dgm:pt>
    <dgm:pt modelId="{10C4BEFA-4C11-481D-954A-E59D3BC4A1A1}" type="parTrans" cxnId="{FA5F6776-EE5D-4E2F-8BD0-FA63EF5D0E8A}">
      <dgm:prSet/>
      <dgm:spPr/>
      <dgm:t>
        <a:bodyPr/>
        <a:lstStyle/>
        <a:p>
          <a:endParaRPr lang="zh-CN" altLang="en-US" sz="2000"/>
        </a:p>
      </dgm:t>
    </dgm:pt>
    <dgm:pt modelId="{04B9170F-5B41-4CFC-B61C-B4F5B1B48D43}" type="sibTrans" cxnId="{FA5F6776-EE5D-4E2F-8BD0-FA63EF5D0E8A}">
      <dgm:prSet/>
      <dgm:spPr/>
      <dgm:t>
        <a:bodyPr/>
        <a:lstStyle/>
        <a:p>
          <a:endParaRPr lang="zh-CN" altLang="en-US" sz="2000"/>
        </a:p>
      </dgm:t>
    </dgm:pt>
    <dgm:pt modelId="{DF0F967D-E3A4-4260-8D07-7E6437CD55C6}">
      <dgm:prSet custT="1"/>
      <dgm:spPr/>
      <dgm:t>
        <a:bodyPr/>
        <a:lstStyle/>
        <a:p>
          <a:r>
            <a:rPr lang="zh-CN" altLang="en-US" sz="2000" dirty="0" smtClean="0">
              <a:latin typeface="黑体" pitchFamily="49" charset="-122"/>
              <a:ea typeface="黑体" pitchFamily="49" charset="-122"/>
            </a:rPr>
            <a:t>读者服务</a:t>
          </a:r>
          <a:endParaRPr lang="zh-CN" altLang="en-US" sz="2000" dirty="0">
            <a:latin typeface="黑体" pitchFamily="49" charset="-122"/>
            <a:ea typeface="黑体" pitchFamily="49" charset="-122"/>
          </a:endParaRPr>
        </a:p>
      </dgm:t>
    </dgm:pt>
    <dgm:pt modelId="{BB59195D-9CB5-4B2F-807E-FDA2C5CEE927}" type="parTrans" cxnId="{563A61BC-F728-493B-9F07-045EED06642A}">
      <dgm:prSet/>
      <dgm:spPr/>
      <dgm:t>
        <a:bodyPr/>
        <a:lstStyle/>
        <a:p>
          <a:endParaRPr lang="zh-CN" altLang="en-US" sz="2000"/>
        </a:p>
      </dgm:t>
    </dgm:pt>
    <dgm:pt modelId="{E85CF8A8-CA23-4C21-96ED-A6A47625552D}" type="sibTrans" cxnId="{563A61BC-F728-493B-9F07-045EED06642A}">
      <dgm:prSet/>
      <dgm:spPr/>
      <dgm:t>
        <a:bodyPr/>
        <a:lstStyle/>
        <a:p>
          <a:endParaRPr lang="zh-CN" altLang="en-US" sz="2000"/>
        </a:p>
      </dgm:t>
    </dgm:pt>
    <dgm:pt modelId="{D1CB218B-F0F8-4985-8E4A-33F50C21FDE4}" type="pres">
      <dgm:prSet presAssocID="{E5232F5F-51D3-4B47-A1D6-583298AF5CFA}" presName="linearFlow" presStyleCnt="0">
        <dgm:presLayoutVars>
          <dgm:dir/>
          <dgm:resizeHandles val="exact"/>
        </dgm:presLayoutVars>
      </dgm:prSet>
      <dgm:spPr/>
    </dgm:pt>
    <dgm:pt modelId="{46562D20-9889-4082-91A3-6B8F131268BE}" type="pres">
      <dgm:prSet presAssocID="{D2B59BB1-2382-4756-A55D-1C1364AB4F1A}" presName="composite" presStyleCnt="0"/>
      <dgm:spPr/>
    </dgm:pt>
    <dgm:pt modelId="{48ACCACE-3FAC-421D-A61B-66CC9B9F563D}" type="pres">
      <dgm:prSet presAssocID="{D2B59BB1-2382-4756-A55D-1C1364AB4F1A}" presName="imgShp" presStyleLbl="fgImgPlace1" presStyleIdx="0" presStyleCnt="5"/>
      <dgm:spPr>
        <a:blipFill rotWithShape="0">
          <a:blip xmlns:r="http://schemas.openxmlformats.org/officeDocument/2006/relationships" r:embed="rId1"/>
          <a:stretch>
            <a:fillRect/>
          </a:stretch>
        </a:blipFill>
      </dgm:spPr>
    </dgm:pt>
    <dgm:pt modelId="{0859C355-6534-4E5C-94AD-ABB980213D8C}" type="pres">
      <dgm:prSet presAssocID="{D2B59BB1-2382-4756-A55D-1C1364AB4F1A}" presName="txShp" presStyleLbl="node1" presStyleIdx="0" presStyleCnt="5">
        <dgm:presLayoutVars>
          <dgm:bulletEnabled val="1"/>
        </dgm:presLayoutVars>
      </dgm:prSet>
      <dgm:spPr/>
      <dgm:t>
        <a:bodyPr/>
        <a:lstStyle/>
        <a:p>
          <a:endParaRPr lang="zh-CN" altLang="en-US"/>
        </a:p>
      </dgm:t>
    </dgm:pt>
    <dgm:pt modelId="{8B4EA08A-3EC5-4340-B264-9DB7358926B2}" type="pres">
      <dgm:prSet presAssocID="{B784B8B4-3BF1-4B60-BE09-4508823D91D8}" presName="spacing" presStyleCnt="0"/>
      <dgm:spPr/>
    </dgm:pt>
    <dgm:pt modelId="{A25AD2E7-ACB7-42A8-9F0F-17F15E7BC34B}" type="pres">
      <dgm:prSet presAssocID="{BED8E8F5-1B4A-49D8-99B3-3CDFB41FC485}" presName="composite" presStyleCnt="0"/>
      <dgm:spPr/>
    </dgm:pt>
    <dgm:pt modelId="{A56615F8-83B1-426B-83BC-FA0D07717987}" type="pres">
      <dgm:prSet presAssocID="{BED8E8F5-1B4A-49D8-99B3-3CDFB41FC485}" presName="imgShp" presStyleLbl="fgImgPlace1" presStyleIdx="1" presStyleCnt="5"/>
      <dgm:spPr>
        <a:blipFill dpi="0" rotWithShape="0">
          <a:blip xmlns:r="http://schemas.openxmlformats.org/officeDocument/2006/relationships" r:embed="rId2"/>
          <a:srcRect/>
          <a:stretch>
            <a:fillRect/>
          </a:stretch>
        </a:blipFill>
      </dgm:spPr>
    </dgm:pt>
    <dgm:pt modelId="{619676D9-6937-454D-8E1A-7EB75C767BA4}" type="pres">
      <dgm:prSet presAssocID="{BED8E8F5-1B4A-49D8-99B3-3CDFB41FC485}" presName="txShp" presStyleLbl="node1" presStyleIdx="1" presStyleCnt="5">
        <dgm:presLayoutVars>
          <dgm:bulletEnabled val="1"/>
        </dgm:presLayoutVars>
      </dgm:prSet>
      <dgm:spPr/>
      <dgm:t>
        <a:bodyPr/>
        <a:lstStyle/>
        <a:p>
          <a:endParaRPr lang="zh-CN" altLang="en-US"/>
        </a:p>
      </dgm:t>
    </dgm:pt>
    <dgm:pt modelId="{36265991-D21F-41B9-A653-F415DF294BE0}" type="pres">
      <dgm:prSet presAssocID="{4F875610-4632-4523-B2CC-9C4256722514}" presName="spacing" presStyleCnt="0"/>
      <dgm:spPr/>
    </dgm:pt>
    <dgm:pt modelId="{735AD364-950F-4622-8004-B9E3504FA893}" type="pres">
      <dgm:prSet presAssocID="{C90A3570-F455-4BA1-A8E1-954667E946A2}" presName="composite" presStyleCnt="0"/>
      <dgm:spPr/>
    </dgm:pt>
    <dgm:pt modelId="{233EF07F-D61E-4000-AAA7-CAF07A5C9504}" type="pres">
      <dgm:prSet presAssocID="{C90A3570-F455-4BA1-A8E1-954667E946A2}" presName="imgShp" presStyleLbl="fgImgPlace1" presStyleIdx="2" presStyleCnt="5"/>
      <dgm:spPr>
        <a:blipFill rotWithShape="0">
          <a:blip xmlns:r="http://schemas.openxmlformats.org/officeDocument/2006/relationships" r:embed="rId3"/>
          <a:stretch>
            <a:fillRect/>
          </a:stretch>
        </a:blipFill>
      </dgm:spPr>
    </dgm:pt>
    <dgm:pt modelId="{52F26150-954B-4F82-91ED-A731C2BFCA2B}" type="pres">
      <dgm:prSet presAssocID="{C90A3570-F455-4BA1-A8E1-954667E946A2}" presName="txShp" presStyleLbl="node1" presStyleIdx="2" presStyleCnt="5">
        <dgm:presLayoutVars>
          <dgm:bulletEnabled val="1"/>
        </dgm:presLayoutVars>
      </dgm:prSet>
      <dgm:spPr/>
      <dgm:t>
        <a:bodyPr/>
        <a:lstStyle/>
        <a:p>
          <a:endParaRPr lang="zh-CN" altLang="en-US"/>
        </a:p>
      </dgm:t>
    </dgm:pt>
    <dgm:pt modelId="{B08FF362-2BFA-4769-A77D-8DEB2FC8DEF2}" type="pres">
      <dgm:prSet presAssocID="{F4ABA2C0-4FC3-41F8-ABE3-E169D0A5B099}" presName="spacing" presStyleCnt="0"/>
      <dgm:spPr/>
    </dgm:pt>
    <dgm:pt modelId="{2914B8A0-7202-41C2-ABC1-6494BC1BCED4}" type="pres">
      <dgm:prSet presAssocID="{AA698C6B-8AAC-4EED-94CB-BC1BDC471E08}" presName="composite" presStyleCnt="0"/>
      <dgm:spPr/>
    </dgm:pt>
    <dgm:pt modelId="{6A9B16FC-DCA3-496C-A376-A492166F4F69}" type="pres">
      <dgm:prSet presAssocID="{AA698C6B-8AAC-4EED-94CB-BC1BDC471E08}" presName="imgShp" presStyleLbl="fgImgPlace1" presStyleIdx="3" presStyleCnt="5"/>
      <dgm:spPr>
        <a:blipFill rotWithShape="0">
          <a:blip xmlns:r="http://schemas.openxmlformats.org/officeDocument/2006/relationships" r:embed="rId4"/>
          <a:stretch>
            <a:fillRect/>
          </a:stretch>
        </a:blipFill>
      </dgm:spPr>
    </dgm:pt>
    <dgm:pt modelId="{3CBF7E50-AC2E-4E53-A873-95C695E4F393}" type="pres">
      <dgm:prSet presAssocID="{AA698C6B-8AAC-4EED-94CB-BC1BDC471E08}" presName="txShp" presStyleLbl="node1" presStyleIdx="3" presStyleCnt="5">
        <dgm:presLayoutVars>
          <dgm:bulletEnabled val="1"/>
        </dgm:presLayoutVars>
      </dgm:prSet>
      <dgm:spPr/>
      <dgm:t>
        <a:bodyPr/>
        <a:lstStyle/>
        <a:p>
          <a:endParaRPr lang="zh-CN" altLang="en-US"/>
        </a:p>
      </dgm:t>
    </dgm:pt>
    <dgm:pt modelId="{B0835426-713C-4D41-8738-DB9AEFF66E55}" type="pres">
      <dgm:prSet presAssocID="{04B9170F-5B41-4CFC-B61C-B4F5B1B48D43}" presName="spacing" presStyleCnt="0"/>
      <dgm:spPr/>
    </dgm:pt>
    <dgm:pt modelId="{0BF9B919-E109-486F-9F47-153BA038B8D7}" type="pres">
      <dgm:prSet presAssocID="{DF0F967D-E3A4-4260-8D07-7E6437CD55C6}" presName="composite" presStyleCnt="0"/>
      <dgm:spPr/>
    </dgm:pt>
    <dgm:pt modelId="{05ECA3E6-333C-409B-B376-DEF705B01724}" type="pres">
      <dgm:prSet presAssocID="{DF0F967D-E3A4-4260-8D07-7E6437CD55C6}" presName="imgShp" presStyleLbl="fgImgPlace1" presStyleIdx="4" presStyleCnt="5"/>
      <dgm:spPr>
        <a:blipFill rotWithShape="0">
          <a:blip xmlns:r="http://schemas.openxmlformats.org/officeDocument/2006/relationships" r:embed="rId5"/>
          <a:stretch>
            <a:fillRect/>
          </a:stretch>
        </a:blipFill>
      </dgm:spPr>
    </dgm:pt>
    <dgm:pt modelId="{6DF10F41-8619-4604-9EC7-ED8E1D222385}" type="pres">
      <dgm:prSet presAssocID="{DF0F967D-E3A4-4260-8D07-7E6437CD55C6}" presName="txShp" presStyleLbl="node1" presStyleIdx="4" presStyleCnt="5">
        <dgm:presLayoutVars>
          <dgm:bulletEnabled val="1"/>
        </dgm:presLayoutVars>
      </dgm:prSet>
      <dgm:spPr/>
      <dgm:t>
        <a:bodyPr/>
        <a:lstStyle/>
        <a:p>
          <a:endParaRPr lang="zh-CN" altLang="en-US"/>
        </a:p>
      </dgm:t>
    </dgm:pt>
  </dgm:ptLst>
  <dgm:cxnLst>
    <dgm:cxn modelId="{E5AB2FA9-E588-4FA4-BD3B-3994FA6D7032}" type="presOf" srcId="{C90A3570-F455-4BA1-A8E1-954667E946A2}" destId="{52F26150-954B-4F82-91ED-A731C2BFCA2B}" srcOrd="0" destOrd="0" presId="urn:microsoft.com/office/officeart/2005/8/layout/vList3"/>
    <dgm:cxn modelId="{C2995D3F-9C55-4CBC-832F-92D94DFDC278}" type="presOf" srcId="{E5232F5F-51D3-4B47-A1D6-583298AF5CFA}" destId="{D1CB218B-F0F8-4985-8E4A-33F50C21FDE4}" srcOrd="0" destOrd="0" presId="urn:microsoft.com/office/officeart/2005/8/layout/vList3"/>
    <dgm:cxn modelId="{5283BE5D-C11C-471B-A3F1-E5D5B657B93B}" type="presOf" srcId="{BED8E8F5-1B4A-49D8-99B3-3CDFB41FC485}" destId="{619676D9-6937-454D-8E1A-7EB75C767BA4}" srcOrd="0" destOrd="0" presId="urn:microsoft.com/office/officeart/2005/8/layout/vList3"/>
    <dgm:cxn modelId="{FA5F6776-EE5D-4E2F-8BD0-FA63EF5D0E8A}" srcId="{E5232F5F-51D3-4B47-A1D6-583298AF5CFA}" destId="{AA698C6B-8AAC-4EED-94CB-BC1BDC471E08}" srcOrd="3" destOrd="0" parTransId="{10C4BEFA-4C11-481D-954A-E59D3BC4A1A1}" sibTransId="{04B9170F-5B41-4CFC-B61C-B4F5B1B48D43}"/>
    <dgm:cxn modelId="{563A61BC-F728-493B-9F07-045EED06642A}" srcId="{E5232F5F-51D3-4B47-A1D6-583298AF5CFA}" destId="{DF0F967D-E3A4-4260-8D07-7E6437CD55C6}" srcOrd="4" destOrd="0" parTransId="{BB59195D-9CB5-4B2F-807E-FDA2C5CEE927}" sibTransId="{E85CF8A8-CA23-4C21-96ED-A6A47625552D}"/>
    <dgm:cxn modelId="{6C80EFC3-C40E-4893-9976-572BA0A106A3}" srcId="{E5232F5F-51D3-4B47-A1D6-583298AF5CFA}" destId="{D2B59BB1-2382-4756-A55D-1C1364AB4F1A}" srcOrd="0" destOrd="0" parTransId="{051D7950-24DA-44BA-A26B-834511610981}" sibTransId="{B784B8B4-3BF1-4B60-BE09-4508823D91D8}"/>
    <dgm:cxn modelId="{230104B7-FC50-431A-BA7A-4AB3EB99D5E1}" type="presOf" srcId="{D2B59BB1-2382-4756-A55D-1C1364AB4F1A}" destId="{0859C355-6534-4E5C-94AD-ABB980213D8C}" srcOrd="0" destOrd="0" presId="urn:microsoft.com/office/officeart/2005/8/layout/vList3"/>
    <dgm:cxn modelId="{8B4A469E-9107-4F4E-BDF8-498684DC2FB8}" type="presOf" srcId="{DF0F967D-E3A4-4260-8D07-7E6437CD55C6}" destId="{6DF10F41-8619-4604-9EC7-ED8E1D222385}" srcOrd="0" destOrd="0" presId="urn:microsoft.com/office/officeart/2005/8/layout/vList3"/>
    <dgm:cxn modelId="{B9E8C637-0395-4953-A573-9B46B9130510}" srcId="{E5232F5F-51D3-4B47-A1D6-583298AF5CFA}" destId="{BED8E8F5-1B4A-49D8-99B3-3CDFB41FC485}" srcOrd="1" destOrd="0" parTransId="{20546284-2EAC-496B-8302-FC6036AA7182}" sibTransId="{4F875610-4632-4523-B2CC-9C4256722514}"/>
    <dgm:cxn modelId="{593CA1B2-1A50-47D7-B3BC-241EC22F30A6}" srcId="{E5232F5F-51D3-4B47-A1D6-583298AF5CFA}" destId="{C90A3570-F455-4BA1-A8E1-954667E946A2}" srcOrd="2" destOrd="0" parTransId="{D63284DD-7F8D-4236-A2E0-000F95BC8212}" sibTransId="{F4ABA2C0-4FC3-41F8-ABE3-E169D0A5B099}"/>
    <dgm:cxn modelId="{3BE26DF2-36CE-4264-86CD-014DA5C16CCB}" type="presOf" srcId="{AA698C6B-8AAC-4EED-94CB-BC1BDC471E08}" destId="{3CBF7E50-AC2E-4E53-A873-95C695E4F393}" srcOrd="0" destOrd="0" presId="urn:microsoft.com/office/officeart/2005/8/layout/vList3"/>
    <dgm:cxn modelId="{C019AFAF-949F-4688-BEF3-707E1909D26A}" type="presParOf" srcId="{D1CB218B-F0F8-4985-8E4A-33F50C21FDE4}" destId="{46562D20-9889-4082-91A3-6B8F131268BE}" srcOrd="0" destOrd="0" presId="urn:microsoft.com/office/officeart/2005/8/layout/vList3"/>
    <dgm:cxn modelId="{AE7D78A6-A9EC-4262-B79C-5DEA196ECB37}" type="presParOf" srcId="{46562D20-9889-4082-91A3-6B8F131268BE}" destId="{48ACCACE-3FAC-421D-A61B-66CC9B9F563D}" srcOrd="0" destOrd="0" presId="urn:microsoft.com/office/officeart/2005/8/layout/vList3"/>
    <dgm:cxn modelId="{1B7D2F28-605D-43E3-B43B-A206536EEC7B}" type="presParOf" srcId="{46562D20-9889-4082-91A3-6B8F131268BE}" destId="{0859C355-6534-4E5C-94AD-ABB980213D8C}" srcOrd="1" destOrd="0" presId="urn:microsoft.com/office/officeart/2005/8/layout/vList3"/>
    <dgm:cxn modelId="{4163E5B6-464F-40AE-A181-6A6313B17F7F}" type="presParOf" srcId="{D1CB218B-F0F8-4985-8E4A-33F50C21FDE4}" destId="{8B4EA08A-3EC5-4340-B264-9DB7358926B2}" srcOrd="1" destOrd="0" presId="urn:microsoft.com/office/officeart/2005/8/layout/vList3"/>
    <dgm:cxn modelId="{1C196351-80D9-43C7-99D2-4DE976CC35AE}" type="presParOf" srcId="{D1CB218B-F0F8-4985-8E4A-33F50C21FDE4}" destId="{A25AD2E7-ACB7-42A8-9F0F-17F15E7BC34B}" srcOrd="2" destOrd="0" presId="urn:microsoft.com/office/officeart/2005/8/layout/vList3"/>
    <dgm:cxn modelId="{6A3AF230-7F0D-4C64-B115-CF08510D842E}" type="presParOf" srcId="{A25AD2E7-ACB7-42A8-9F0F-17F15E7BC34B}" destId="{A56615F8-83B1-426B-83BC-FA0D07717987}" srcOrd="0" destOrd="0" presId="urn:microsoft.com/office/officeart/2005/8/layout/vList3"/>
    <dgm:cxn modelId="{979D17C4-2835-4DAD-8869-0A0A20734042}" type="presParOf" srcId="{A25AD2E7-ACB7-42A8-9F0F-17F15E7BC34B}" destId="{619676D9-6937-454D-8E1A-7EB75C767BA4}" srcOrd="1" destOrd="0" presId="urn:microsoft.com/office/officeart/2005/8/layout/vList3"/>
    <dgm:cxn modelId="{8FDC602A-A9C7-418C-9AE3-2409064F5230}" type="presParOf" srcId="{D1CB218B-F0F8-4985-8E4A-33F50C21FDE4}" destId="{36265991-D21F-41B9-A653-F415DF294BE0}" srcOrd="3" destOrd="0" presId="urn:microsoft.com/office/officeart/2005/8/layout/vList3"/>
    <dgm:cxn modelId="{83ECFEF4-0415-4265-AC86-BCB157526E00}" type="presParOf" srcId="{D1CB218B-F0F8-4985-8E4A-33F50C21FDE4}" destId="{735AD364-950F-4622-8004-B9E3504FA893}" srcOrd="4" destOrd="0" presId="urn:microsoft.com/office/officeart/2005/8/layout/vList3"/>
    <dgm:cxn modelId="{83B91432-81D1-41B7-A290-02A880F83A59}" type="presParOf" srcId="{735AD364-950F-4622-8004-B9E3504FA893}" destId="{233EF07F-D61E-4000-AAA7-CAF07A5C9504}" srcOrd="0" destOrd="0" presId="urn:microsoft.com/office/officeart/2005/8/layout/vList3"/>
    <dgm:cxn modelId="{3856502F-0F51-44B5-8D59-3D8861EACC0E}" type="presParOf" srcId="{735AD364-950F-4622-8004-B9E3504FA893}" destId="{52F26150-954B-4F82-91ED-A731C2BFCA2B}" srcOrd="1" destOrd="0" presId="urn:microsoft.com/office/officeart/2005/8/layout/vList3"/>
    <dgm:cxn modelId="{FFD94542-C5D4-4374-ACD0-9CDC38CED6CC}" type="presParOf" srcId="{D1CB218B-F0F8-4985-8E4A-33F50C21FDE4}" destId="{B08FF362-2BFA-4769-A77D-8DEB2FC8DEF2}" srcOrd="5" destOrd="0" presId="urn:microsoft.com/office/officeart/2005/8/layout/vList3"/>
    <dgm:cxn modelId="{6F1FFA9A-09E6-494D-B7BC-93EE2191FCE3}" type="presParOf" srcId="{D1CB218B-F0F8-4985-8E4A-33F50C21FDE4}" destId="{2914B8A0-7202-41C2-ABC1-6494BC1BCED4}" srcOrd="6" destOrd="0" presId="urn:microsoft.com/office/officeart/2005/8/layout/vList3"/>
    <dgm:cxn modelId="{16BFE0FC-4A9D-4A33-8328-0E1774220B04}" type="presParOf" srcId="{2914B8A0-7202-41C2-ABC1-6494BC1BCED4}" destId="{6A9B16FC-DCA3-496C-A376-A492166F4F69}" srcOrd="0" destOrd="0" presId="urn:microsoft.com/office/officeart/2005/8/layout/vList3"/>
    <dgm:cxn modelId="{C00121B9-6EEE-4E5C-B081-9228D2D8A753}" type="presParOf" srcId="{2914B8A0-7202-41C2-ABC1-6494BC1BCED4}" destId="{3CBF7E50-AC2E-4E53-A873-95C695E4F393}" srcOrd="1" destOrd="0" presId="urn:microsoft.com/office/officeart/2005/8/layout/vList3"/>
    <dgm:cxn modelId="{605EF349-FC75-4543-B343-F6FC4F6B6C22}" type="presParOf" srcId="{D1CB218B-F0F8-4985-8E4A-33F50C21FDE4}" destId="{B0835426-713C-4D41-8738-DB9AEFF66E55}" srcOrd="7" destOrd="0" presId="urn:microsoft.com/office/officeart/2005/8/layout/vList3"/>
    <dgm:cxn modelId="{FD197670-34A2-4AE9-8256-1095B97C2500}" type="presParOf" srcId="{D1CB218B-F0F8-4985-8E4A-33F50C21FDE4}" destId="{0BF9B919-E109-486F-9F47-153BA038B8D7}" srcOrd="8" destOrd="0" presId="urn:microsoft.com/office/officeart/2005/8/layout/vList3"/>
    <dgm:cxn modelId="{AB016B74-D619-4C3C-ABF5-3F335CA62568}" type="presParOf" srcId="{0BF9B919-E109-486F-9F47-153BA038B8D7}" destId="{05ECA3E6-333C-409B-B376-DEF705B01724}" srcOrd="0" destOrd="0" presId="urn:microsoft.com/office/officeart/2005/8/layout/vList3"/>
    <dgm:cxn modelId="{80DBE93F-B3F8-4CB0-A9DF-BA7C67F90D5F}" type="presParOf" srcId="{0BF9B919-E109-486F-9F47-153BA038B8D7}" destId="{6DF10F41-8619-4604-9EC7-ED8E1D222385}" srcOrd="1" destOrd="0" presId="urn:microsoft.com/office/officeart/2005/8/layout/vList3"/>
  </dgm:cxnLst>
  <dgm:bg>
    <a:noFill/>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5232F5F-51D3-4B47-A1D6-583298AF5CFA}" type="doc">
      <dgm:prSet loTypeId="urn:microsoft.com/office/officeart/2005/8/layout/vList3" loCatId="list" qsTypeId="urn:microsoft.com/office/officeart/2005/8/quickstyle/simple1" qsCatId="simple" csTypeId="urn:microsoft.com/office/officeart/2005/8/colors/accent1_3" csCatId="accent1" phldr="1"/>
      <dgm:spPr/>
    </dgm:pt>
    <dgm:pt modelId="{D2B59BB1-2382-4756-A55D-1C1364AB4F1A}">
      <dgm:prSet phldrT="[文本]" custT="1"/>
      <dgm:spPr/>
      <dgm:t>
        <a:bodyPr/>
        <a:lstStyle/>
        <a:p>
          <a:r>
            <a:rPr lang="zh-CN" altLang="en-US" sz="1600" dirty="0" smtClean="0">
              <a:latin typeface="黑体" pitchFamily="49" charset="-122"/>
              <a:ea typeface="黑体" pitchFamily="49" charset="-122"/>
            </a:rPr>
            <a:t>图书馆概况</a:t>
          </a:r>
          <a:endParaRPr lang="zh-CN" altLang="en-US" sz="1600" dirty="0">
            <a:latin typeface="黑体" pitchFamily="49" charset="-122"/>
            <a:ea typeface="黑体" pitchFamily="49" charset="-122"/>
          </a:endParaRPr>
        </a:p>
      </dgm:t>
    </dgm:pt>
    <dgm:pt modelId="{051D7950-24DA-44BA-A26B-834511610981}" type="parTrans" cxnId="{6C80EFC3-C40E-4893-9976-572BA0A106A3}">
      <dgm:prSet/>
      <dgm:spPr/>
      <dgm:t>
        <a:bodyPr/>
        <a:lstStyle/>
        <a:p>
          <a:endParaRPr lang="zh-CN" altLang="en-US" sz="1600"/>
        </a:p>
      </dgm:t>
    </dgm:pt>
    <dgm:pt modelId="{B784B8B4-3BF1-4B60-BE09-4508823D91D8}" type="sibTrans" cxnId="{6C80EFC3-C40E-4893-9976-572BA0A106A3}">
      <dgm:prSet/>
      <dgm:spPr/>
      <dgm:t>
        <a:bodyPr/>
        <a:lstStyle/>
        <a:p>
          <a:endParaRPr lang="zh-CN" altLang="en-US" sz="1600"/>
        </a:p>
      </dgm:t>
    </dgm:pt>
    <dgm:pt modelId="{BED8E8F5-1B4A-49D8-99B3-3CDFB41FC485}">
      <dgm:prSet phldrT="[文本]" custT="1"/>
      <dgm:spPr/>
      <dgm:t>
        <a:bodyPr/>
        <a:lstStyle/>
        <a:p>
          <a:r>
            <a:rPr lang="zh-CN" altLang="en-US" sz="1600" dirty="0" smtClean="0">
              <a:latin typeface="黑体" pitchFamily="49" charset="-122"/>
              <a:ea typeface="黑体" pitchFamily="49" charset="-122"/>
            </a:rPr>
            <a:t>馆藏布局</a:t>
          </a:r>
          <a:endParaRPr lang="zh-CN" altLang="en-US" sz="1600" dirty="0">
            <a:latin typeface="黑体" pitchFamily="49" charset="-122"/>
            <a:ea typeface="黑体" pitchFamily="49" charset="-122"/>
          </a:endParaRPr>
        </a:p>
      </dgm:t>
    </dgm:pt>
    <dgm:pt modelId="{20546284-2EAC-496B-8302-FC6036AA7182}" type="parTrans" cxnId="{B9E8C637-0395-4953-A573-9B46B9130510}">
      <dgm:prSet/>
      <dgm:spPr/>
      <dgm:t>
        <a:bodyPr/>
        <a:lstStyle/>
        <a:p>
          <a:endParaRPr lang="zh-CN" altLang="en-US" sz="1600"/>
        </a:p>
      </dgm:t>
    </dgm:pt>
    <dgm:pt modelId="{4F875610-4632-4523-B2CC-9C4256722514}" type="sibTrans" cxnId="{B9E8C637-0395-4953-A573-9B46B9130510}">
      <dgm:prSet/>
      <dgm:spPr/>
      <dgm:t>
        <a:bodyPr/>
        <a:lstStyle/>
        <a:p>
          <a:endParaRPr lang="zh-CN" altLang="en-US" sz="1600"/>
        </a:p>
      </dgm:t>
    </dgm:pt>
    <dgm:pt modelId="{C90A3570-F455-4BA1-A8E1-954667E946A2}">
      <dgm:prSet phldrT="[文本]" custT="1"/>
      <dgm:spPr/>
      <dgm:t>
        <a:bodyPr/>
        <a:lstStyle/>
        <a:p>
          <a:r>
            <a:rPr lang="zh-CN" altLang="en-US" sz="1600" dirty="0" smtClean="0">
              <a:latin typeface="黑体" pitchFamily="49" charset="-122"/>
              <a:ea typeface="黑体" pitchFamily="49" charset="-122"/>
            </a:rPr>
            <a:t>图书排架与查找</a:t>
          </a:r>
          <a:endParaRPr lang="zh-CN" altLang="en-US" sz="1600" dirty="0">
            <a:latin typeface="黑体" pitchFamily="49" charset="-122"/>
            <a:ea typeface="黑体" pitchFamily="49" charset="-122"/>
          </a:endParaRPr>
        </a:p>
      </dgm:t>
    </dgm:pt>
    <dgm:pt modelId="{D63284DD-7F8D-4236-A2E0-000F95BC8212}" type="parTrans" cxnId="{593CA1B2-1A50-47D7-B3BC-241EC22F30A6}">
      <dgm:prSet/>
      <dgm:spPr/>
      <dgm:t>
        <a:bodyPr/>
        <a:lstStyle/>
        <a:p>
          <a:endParaRPr lang="zh-CN" altLang="en-US" sz="1600"/>
        </a:p>
      </dgm:t>
    </dgm:pt>
    <dgm:pt modelId="{F4ABA2C0-4FC3-41F8-ABE3-E169D0A5B099}" type="sibTrans" cxnId="{593CA1B2-1A50-47D7-B3BC-241EC22F30A6}">
      <dgm:prSet/>
      <dgm:spPr/>
      <dgm:t>
        <a:bodyPr/>
        <a:lstStyle/>
        <a:p>
          <a:endParaRPr lang="zh-CN" altLang="en-US" sz="1600"/>
        </a:p>
      </dgm:t>
    </dgm:pt>
    <dgm:pt modelId="{AA698C6B-8AAC-4EED-94CB-BC1BDC471E08}">
      <dgm:prSet custT="1"/>
      <dgm:spPr/>
      <dgm:t>
        <a:bodyPr/>
        <a:lstStyle/>
        <a:p>
          <a:r>
            <a:rPr lang="zh-CN" altLang="en-US" sz="1600" dirty="0" smtClean="0">
              <a:latin typeface="黑体" pitchFamily="49" charset="-122"/>
              <a:ea typeface="黑体" pitchFamily="49" charset="-122"/>
            </a:rPr>
            <a:t>电子资源</a:t>
          </a:r>
          <a:endParaRPr lang="zh-CN" altLang="en-US" sz="1600" dirty="0">
            <a:latin typeface="黑体" pitchFamily="49" charset="-122"/>
            <a:ea typeface="黑体" pitchFamily="49" charset="-122"/>
          </a:endParaRPr>
        </a:p>
      </dgm:t>
    </dgm:pt>
    <dgm:pt modelId="{10C4BEFA-4C11-481D-954A-E59D3BC4A1A1}" type="parTrans" cxnId="{FA5F6776-EE5D-4E2F-8BD0-FA63EF5D0E8A}">
      <dgm:prSet/>
      <dgm:spPr/>
      <dgm:t>
        <a:bodyPr/>
        <a:lstStyle/>
        <a:p>
          <a:endParaRPr lang="zh-CN" altLang="en-US" sz="1600"/>
        </a:p>
      </dgm:t>
    </dgm:pt>
    <dgm:pt modelId="{04B9170F-5B41-4CFC-B61C-B4F5B1B48D43}" type="sibTrans" cxnId="{FA5F6776-EE5D-4E2F-8BD0-FA63EF5D0E8A}">
      <dgm:prSet/>
      <dgm:spPr/>
      <dgm:t>
        <a:bodyPr/>
        <a:lstStyle/>
        <a:p>
          <a:endParaRPr lang="zh-CN" altLang="en-US" sz="1600"/>
        </a:p>
      </dgm:t>
    </dgm:pt>
    <dgm:pt modelId="{DF0F967D-E3A4-4260-8D07-7E6437CD55C6}">
      <dgm:prSet custT="1"/>
      <dgm:spPr/>
      <dgm:t>
        <a:bodyPr/>
        <a:lstStyle/>
        <a:p>
          <a:r>
            <a:rPr lang="zh-CN" altLang="en-US" sz="1600" dirty="0" smtClean="0">
              <a:latin typeface="黑体" pitchFamily="49" charset="-122"/>
              <a:ea typeface="黑体" pitchFamily="49" charset="-122"/>
            </a:rPr>
            <a:t>读者服务</a:t>
          </a:r>
          <a:endParaRPr lang="zh-CN" altLang="en-US" sz="1600" dirty="0">
            <a:latin typeface="黑体" pitchFamily="49" charset="-122"/>
            <a:ea typeface="黑体" pitchFamily="49" charset="-122"/>
          </a:endParaRPr>
        </a:p>
      </dgm:t>
    </dgm:pt>
    <dgm:pt modelId="{BB59195D-9CB5-4B2F-807E-FDA2C5CEE927}" type="parTrans" cxnId="{563A61BC-F728-493B-9F07-045EED06642A}">
      <dgm:prSet/>
      <dgm:spPr/>
      <dgm:t>
        <a:bodyPr/>
        <a:lstStyle/>
        <a:p>
          <a:endParaRPr lang="zh-CN" altLang="en-US" sz="1600"/>
        </a:p>
      </dgm:t>
    </dgm:pt>
    <dgm:pt modelId="{E85CF8A8-CA23-4C21-96ED-A6A47625552D}" type="sibTrans" cxnId="{563A61BC-F728-493B-9F07-045EED06642A}">
      <dgm:prSet/>
      <dgm:spPr/>
      <dgm:t>
        <a:bodyPr/>
        <a:lstStyle/>
        <a:p>
          <a:endParaRPr lang="zh-CN" altLang="en-US" sz="1600"/>
        </a:p>
      </dgm:t>
    </dgm:pt>
    <dgm:pt modelId="{D1CB218B-F0F8-4985-8E4A-33F50C21FDE4}" type="pres">
      <dgm:prSet presAssocID="{E5232F5F-51D3-4B47-A1D6-583298AF5CFA}" presName="linearFlow" presStyleCnt="0">
        <dgm:presLayoutVars>
          <dgm:dir/>
          <dgm:resizeHandles val="exact"/>
        </dgm:presLayoutVars>
      </dgm:prSet>
      <dgm:spPr/>
    </dgm:pt>
    <dgm:pt modelId="{46562D20-9889-4082-91A3-6B8F131268BE}" type="pres">
      <dgm:prSet presAssocID="{D2B59BB1-2382-4756-A55D-1C1364AB4F1A}" presName="composite" presStyleCnt="0"/>
      <dgm:spPr/>
    </dgm:pt>
    <dgm:pt modelId="{48ACCACE-3FAC-421D-A61B-66CC9B9F563D}" type="pres">
      <dgm:prSet presAssocID="{D2B59BB1-2382-4756-A55D-1C1364AB4F1A}" presName="imgShp" presStyleLbl="fgImgPlace1" presStyleIdx="0" presStyleCnt="5"/>
      <dgm:spPr>
        <a:blipFill rotWithShape="0">
          <a:blip xmlns:r="http://schemas.openxmlformats.org/officeDocument/2006/relationships" r:embed="rId1"/>
          <a:stretch>
            <a:fillRect/>
          </a:stretch>
        </a:blipFill>
      </dgm:spPr>
    </dgm:pt>
    <dgm:pt modelId="{0859C355-6534-4E5C-94AD-ABB980213D8C}" type="pres">
      <dgm:prSet presAssocID="{D2B59BB1-2382-4756-A55D-1C1364AB4F1A}" presName="txShp" presStyleLbl="node1" presStyleIdx="0" presStyleCnt="5">
        <dgm:presLayoutVars>
          <dgm:bulletEnabled val="1"/>
        </dgm:presLayoutVars>
      </dgm:prSet>
      <dgm:spPr/>
      <dgm:t>
        <a:bodyPr/>
        <a:lstStyle/>
        <a:p>
          <a:endParaRPr lang="zh-CN" altLang="en-US"/>
        </a:p>
      </dgm:t>
    </dgm:pt>
    <dgm:pt modelId="{8B4EA08A-3EC5-4340-B264-9DB7358926B2}" type="pres">
      <dgm:prSet presAssocID="{B784B8B4-3BF1-4B60-BE09-4508823D91D8}" presName="spacing" presStyleCnt="0"/>
      <dgm:spPr/>
    </dgm:pt>
    <dgm:pt modelId="{A25AD2E7-ACB7-42A8-9F0F-17F15E7BC34B}" type="pres">
      <dgm:prSet presAssocID="{BED8E8F5-1B4A-49D8-99B3-3CDFB41FC485}" presName="composite" presStyleCnt="0"/>
      <dgm:spPr/>
    </dgm:pt>
    <dgm:pt modelId="{A56615F8-83B1-426B-83BC-FA0D07717987}" type="pres">
      <dgm:prSet presAssocID="{BED8E8F5-1B4A-49D8-99B3-3CDFB41FC485}" presName="imgShp" presStyleLbl="fgImgPlace1" presStyleIdx="1" presStyleCnt="5"/>
      <dgm:spPr>
        <a:blipFill dpi="0" rotWithShape="0">
          <a:blip xmlns:r="http://schemas.openxmlformats.org/officeDocument/2006/relationships" r:embed="rId2"/>
          <a:srcRect/>
          <a:stretch>
            <a:fillRect/>
          </a:stretch>
        </a:blipFill>
      </dgm:spPr>
    </dgm:pt>
    <dgm:pt modelId="{619676D9-6937-454D-8E1A-7EB75C767BA4}" type="pres">
      <dgm:prSet presAssocID="{BED8E8F5-1B4A-49D8-99B3-3CDFB41FC485}" presName="txShp" presStyleLbl="node1" presStyleIdx="1" presStyleCnt="5">
        <dgm:presLayoutVars>
          <dgm:bulletEnabled val="1"/>
        </dgm:presLayoutVars>
      </dgm:prSet>
      <dgm:spPr/>
      <dgm:t>
        <a:bodyPr/>
        <a:lstStyle/>
        <a:p>
          <a:endParaRPr lang="zh-CN" altLang="en-US"/>
        </a:p>
      </dgm:t>
    </dgm:pt>
    <dgm:pt modelId="{36265991-D21F-41B9-A653-F415DF294BE0}" type="pres">
      <dgm:prSet presAssocID="{4F875610-4632-4523-B2CC-9C4256722514}" presName="spacing" presStyleCnt="0"/>
      <dgm:spPr/>
    </dgm:pt>
    <dgm:pt modelId="{735AD364-950F-4622-8004-B9E3504FA893}" type="pres">
      <dgm:prSet presAssocID="{C90A3570-F455-4BA1-A8E1-954667E946A2}" presName="composite" presStyleCnt="0"/>
      <dgm:spPr/>
    </dgm:pt>
    <dgm:pt modelId="{233EF07F-D61E-4000-AAA7-CAF07A5C9504}" type="pres">
      <dgm:prSet presAssocID="{C90A3570-F455-4BA1-A8E1-954667E946A2}" presName="imgShp" presStyleLbl="fgImgPlace1" presStyleIdx="2" presStyleCnt="5"/>
      <dgm:spPr>
        <a:blipFill rotWithShape="0">
          <a:blip xmlns:r="http://schemas.openxmlformats.org/officeDocument/2006/relationships" r:embed="rId3"/>
          <a:stretch>
            <a:fillRect/>
          </a:stretch>
        </a:blipFill>
      </dgm:spPr>
    </dgm:pt>
    <dgm:pt modelId="{52F26150-954B-4F82-91ED-A731C2BFCA2B}" type="pres">
      <dgm:prSet presAssocID="{C90A3570-F455-4BA1-A8E1-954667E946A2}" presName="txShp" presStyleLbl="node1" presStyleIdx="2" presStyleCnt="5">
        <dgm:presLayoutVars>
          <dgm:bulletEnabled val="1"/>
        </dgm:presLayoutVars>
      </dgm:prSet>
      <dgm:spPr/>
      <dgm:t>
        <a:bodyPr/>
        <a:lstStyle/>
        <a:p>
          <a:endParaRPr lang="zh-CN" altLang="en-US"/>
        </a:p>
      </dgm:t>
    </dgm:pt>
    <dgm:pt modelId="{B08FF362-2BFA-4769-A77D-8DEB2FC8DEF2}" type="pres">
      <dgm:prSet presAssocID="{F4ABA2C0-4FC3-41F8-ABE3-E169D0A5B099}" presName="spacing" presStyleCnt="0"/>
      <dgm:spPr/>
    </dgm:pt>
    <dgm:pt modelId="{2914B8A0-7202-41C2-ABC1-6494BC1BCED4}" type="pres">
      <dgm:prSet presAssocID="{AA698C6B-8AAC-4EED-94CB-BC1BDC471E08}" presName="composite" presStyleCnt="0"/>
      <dgm:spPr/>
    </dgm:pt>
    <dgm:pt modelId="{6A9B16FC-DCA3-496C-A376-A492166F4F69}" type="pres">
      <dgm:prSet presAssocID="{AA698C6B-8AAC-4EED-94CB-BC1BDC471E08}" presName="imgShp" presStyleLbl="fgImgPlace1" presStyleIdx="3" presStyleCnt="5"/>
      <dgm:spPr>
        <a:blipFill rotWithShape="0">
          <a:blip xmlns:r="http://schemas.openxmlformats.org/officeDocument/2006/relationships" r:embed="rId4"/>
          <a:stretch>
            <a:fillRect/>
          </a:stretch>
        </a:blipFill>
      </dgm:spPr>
    </dgm:pt>
    <dgm:pt modelId="{3CBF7E50-AC2E-4E53-A873-95C695E4F393}" type="pres">
      <dgm:prSet presAssocID="{AA698C6B-8AAC-4EED-94CB-BC1BDC471E08}" presName="txShp" presStyleLbl="node1" presStyleIdx="3" presStyleCnt="5">
        <dgm:presLayoutVars>
          <dgm:bulletEnabled val="1"/>
        </dgm:presLayoutVars>
      </dgm:prSet>
      <dgm:spPr/>
      <dgm:t>
        <a:bodyPr/>
        <a:lstStyle/>
        <a:p>
          <a:endParaRPr lang="zh-CN" altLang="en-US"/>
        </a:p>
      </dgm:t>
    </dgm:pt>
    <dgm:pt modelId="{B0835426-713C-4D41-8738-DB9AEFF66E55}" type="pres">
      <dgm:prSet presAssocID="{04B9170F-5B41-4CFC-B61C-B4F5B1B48D43}" presName="spacing" presStyleCnt="0"/>
      <dgm:spPr/>
    </dgm:pt>
    <dgm:pt modelId="{0BF9B919-E109-486F-9F47-153BA038B8D7}" type="pres">
      <dgm:prSet presAssocID="{DF0F967D-E3A4-4260-8D07-7E6437CD55C6}" presName="composite" presStyleCnt="0"/>
      <dgm:spPr/>
    </dgm:pt>
    <dgm:pt modelId="{05ECA3E6-333C-409B-B376-DEF705B01724}" type="pres">
      <dgm:prSet presAssocID="{DF0F967D-E3A4-4260-8D07-7E6437CD55C6}" presName="imgShp" presStyleLbl="fgImgPlace1" presStyleIdx="4" presStyleCnt="5"/>
      <dgm:spPr>
        <a:blipFill rotWithShape="0">
          <a:blip xmlns:r="http://schemas.openxmlformats.org/officeDocument/2006/relationships" r:embed="rId5"/>
          <a:stretch>
            <a:fillRect/>
          </a:stretch>
        </a:blipFill>
      </dgm:spPr>
    </dgm:pt>
    <dgm:pt modelId="{6DF10F41-8619-4604-9EC7-ED8E1D222385}" type="pres">
      <dgm:prSet presAssocID="{DF0F967D-E3A4-4260-8D07-7E6437CD55C6}" presName="txShp" presStyleLbl="node1" presStyleIdx="4" presStyleCnt="5">
        <dgm:presLayoutVars>
          <dgm:bulletEnabled val="1"/>
        </dgm:presLayoutVars>
      </dgm:prSet>
      <dgm:spPr/>
      <dgm:t>
        <a:bodyPr/>
        <a:lstStyle/>
        <a:p>
          <a:endParaRPr lang="zh-CN" altLang="en-US"/>
        </a:p>
      </dgm:t>
    </dgm:pt>
  </dgm:ptLst>
  <dgm:cxnLst>
    <dgm:cxn modelId="{529F4A0A-D7EE-4DA7-9FB1-4095717DCAE5}" type="presOf" srcId="{C90A3570-F455-4BA1-A8E1-954667E946A2}" destId="{52F26150-954B-4F82-91ED-A731C2BFCA2B}" srcOrd="0" destOrd="0" presId="urn:microsoft.com/office/officeart/2005/8/layout/vList3"/>
    <dgm:cxn modelId="{3D3F993B-6458-4325-B02A-F271D7105209}" type="presOf" srcId="{AA698C6B-8AAC-4EED-94CB-BC1BDC471E08}" destId="{3CBF7E50-AC2E-4E53-A873-95C695E4F393}" srcOrd="0" destOrd="0" presId="urn:microsoft.com/office/officeart/2005/8/layout/vList3"/>
    <dgm:cxn modelId="{FA5F6776-EE5D-4E2F-8BD0-FA63EF5D0E8A}" srcId="{E5232F5F-51D3-4B47-A1D6-583298AF5CFA}" destId="{AA698C6B-8AAC-4EED-94CB-BC1BDC471E08}" srcOrd="3" destOrd="0" parTransId="{10C4BEFA-4C11-481D-954A-E59D3BC4A1A1}" sibTransId="{04B9170F-5B41-4CFC-B61C-B4F5B1B48D43}"/>
    <dgm:cxn modelId="{563A61BC-F728-493B-9F07-045EED06642A}" srcId="{E5232F5F-51D3-4B47-A1D6-583298AF5CFA}" destId="{DF0F967D-E3A4-4260-8D07-7E6437CD55C6}" srcOrd="4" destOrd="0" parTransId="{BB59195D-9CB5-4B2F-807E-FDA2C5CEE927}" sibTransId="{E85CF8A8-CA23-4C21-96ED-A6A47625552D}"/>
    <dgm:cxn modelId="{6C80EFC3-C40E-4893-9976-572BA0A106A3}" srcId="{E5232F5F-51D3-4B47-A1D6-583298AF5CFA}" destId="{D2B59BB1-2382-4756-A55D-1C1364AB4F1A}" srcOrd="0" destOrd="0" parTransId="{051D7950-24DA-44BA-A26B-834511610981}" sibTransId="{B784B8B4-3BF1-4B60-BE09-4508823D91D8}"/>
    <dgm:cxn modelId="{ADB55CFB-E10B-4B0D-91AC-792E68800E38}" type="presOf" srcId="{BED8E8F5-1B4A-49D8-99B3-3CDFB41FC485}" destId="{619676D9-6937-454D-8E1A-7EB75C767BA4}" srcOrd="0" destOrd="0" presId="urn:microsoft.com/office/officeart/2005/8/layout/vList3"/>
    <dgm:cxn modelId="{B9E8C637-0395-4953-A573-9B46B9130510}" srcId="{E5232F5F-51D3-4B47-A1D6-583298AF5CFA}" destId="{BED8E8F5-1B4A-49D8-99B3-3CDFB41FC485}" srcOrd="1" destOrd="0" parTransId="{20546284-2EAC-496B-8302-FC6036AA7182}" sibTransId="{4F875610-4632-4523-B2CC-9C4256722514}"/>
    <dgm:cxn modelId="{593CA1B2-1A50-47D7-B3BC-241EC22F30A6}" srcId="{E5232F5F-51D3-4B47-A1D6-583298AF5CFA}" destId="{C90A3570-F455-4BA1-A8E1-954667E946A2}" srcOrd="2" destOrd="0" parTransId="{D63284DD-7F8D-4236-A2E0-000F95BC8212}" sibTransId="{F4ABA2C0-4FC3-41F8-ABE3-E169D0A5B099}"/>
    <dgm:cxn modelId="{C847E264-3209-42C7-8345-3F989804B73E}" type="presOf" srcId="{D2B59BB1-2382-4756-A55D-1C1364AB4F1A}" destId="{0859C355-6534-4E5C-94AD-ABB980213D8C}" srcOrd="0" destOrd="0" presId="urn:microsoft.com/office/officeart/2005/8/layout/vList3"/>
    <dgm:cxn modelId="{91953501-B7CF-43E9-AC90-85A460AA2BFC}" type="presOf" srcId="{DF0F967D-E3A4-4260-8D07-7E6437CD55C6}" destId="{6DF10F41-8619-4604-9EC7-ED8E1D222385}" srcOrd="0" destOrd="0" presId="urn:microsoft.com/office/officeart/2005/8/layout/vList3"/>
    <dgm:cxn modelId="{7DFC7367-AB78-4315-9F48-B84474C17496}" type="presOf" srcId="{E5232F5F-51D3-4B47-A1D6-583298AF5CFA}" destId="{D1CB218B-F0F8-4985-8E4A-33F50C21FDE4}" srcOrd="0" destOrd="0" presId="urn:microsoft.com/office/officeart/2005/8/layout/vList3"/>
    <dgm:cxn modelId="{31FB0240-27D0-434B-BF3A-28096D548078}" type="presParOf" srcId="{D1CB218B-F0F8-4985-8E4A-33F50C21FDE4}" destId="{46562D20-9889-4082-91A3-6B8F131268BE}" srcOrd="0" destOrd="0" presId="urn:microsoft.com/office/officeart/2005/8/layout/vList3"/>
    <dgm:cxn modelId="{BCB5F255-A4A3-4585-9632-1F47A2D0FEA7}" type="presParOf" srcId="{46562D20-9889-4082-91A3-6B8F131268BE}" destId="{48ACCACE-3FAC-421D-A61B-66CC9B9F563D}" srcOrd="0" destOrd="0" presId="urn:microsoft.com/office/officeart/2005/8/layout/vList3"/>
    <dgm:cxn modelId="{8F938624-F817-4296-ACD7-9A9DB08612EB}" type="presParOf" srcId="{46562D20-9889-4082-91A3-6B8F131268BE}" destId="{0859C355-6534-4E5C-94AD-ABB980213D8C}" srcOrd="1" destOrd="0" presId="urn:microsoft.com/office/officeart/2005/8/layout/vList3"/>
    <dgm:cxn modelId="{FF4B182C-F316-4322-81A8-53C6A5A3BB67}" type="presParOf" srcId="{D1CB218B-F0F8-4985-8E4A-33F50C21FDE4}" destId="{8B4EA08A-3EC5-4340-B264-9DB7358926B2}" srcOrd="1" destOrd="0" presId="urn:microsoft.com/office/officeart/2005/8/layout/vList3"/>
    <dgm:cxn modelId="{71C64541-F046-4364-B6B8-62D93BBEB430}" type="presParOf" srcId="{D1CB218B-F0F8-4985-8E4A-33F50C21FDE4}" destId="{A25AD2E7-ACB7-42A8-9F0F-17F15E7BC34B}" srcOrd="2" destOrd="0" presId="urn:microsoft.com/office/officeart/2005/8/layout/vList3"/>
    <dgm:cxn modelId="{8D62FC56-13E2-4471-8E05-8A3C528A2793}" type="presParOf" srcId="{A25AD2E7-ACB7-42A8-9F0F-17F15E7BC34B}" destId="{A56615F8-83B1-426B-83BC-FA0D07717987}" srcOrd="0" destOrd="0" presId="urn:microsoft.com/office/officeart/2005/8/layout/vList3"/>
    <dgm:cxn modelId="{73CC0676-B3A4-491F-8055-F18E7B12949B}" type="presParOf" srcId="{A25AD2E7-ACB7-42A8-9F0F-17F15E7BC34B}" destId="{619676D9-6937-454D-8E1A-7EB75C767BA4}" srcOrd="1" destOrd="0" presId="urn:microsoft.com/office/officeart/2005/8/layout/vList3"/>
    <dgm:cxn modelId="{226E5AB7-F69B-45C3-88C2-F3D3F0C2D5E1}" type="presParOf" srcId="{D1CB218B-F0F8-4985-8E4A-33F50C21FDE4}" destId="{36265991-D21F-41B9-A653-F415DF294BE0}" srcOrd="3" destOrd="0" presId="urn:microsoft.com/office/officeart/2005/8/layout/vList3"/>
    <dgm:cxn modelId="{67592C57-7107-4AA5-876A-F203BAED6087}" type="presParOf" srcId="{D1CB218B-F0F8-4985-8E4A-33F50C21FDE4}" destId="{735AD364-950F-4622-8004-B9E3504FA893}" srcOrd="4" destOrd="0" presId="urn:microsoft.com/office/officeart/2005/8/layout/vList3"/>
    <dgm:cxn modelId="{13323899-7D23-46EF-B57E-4B702435E0E2}" type="presParOf" srcId="{735AD364-950F-4622-8004-B9E3504FA893}" destId="{233EF07F-D61E-4000-AAA7-CAF07A5C9504}" srcOrd="0" destOrd="0" presId="urn:microsoft.com/office/officeart/2005/8/layout/vList3"/>
    <dgm:cxn modelId="{CE1B4D0D-71BE-4384-9670-C979B59CC9DF}" type="presParOf" srcId="{735AD364-950F-4622-8004-B9E3504FA893}" destId="{52F26150-954B-4F82-91ED-A731C2BFCA2B}" srcOrd="1" destOrd="0" presId="urn:microsoft.com/office/officeart/2005/8/layout/vList3"/>
    <dgm:cxn modelId="{1439EEF8-380D-4979-9190-736F93F3D293}" type="presParOf" srcId="{D1CB218B-F0F8-4985-8E4A-33F50C21FDE4}" destId="{B08FF362-2BFA-4769-A77D-8DEB2FC8DEF2}" srcOrd="5" destOrd="0" presId="urn:microsoft.com/office/officeart/2005/8/layout/vList3"/>
    <dgm:cxn modelId="{1E5AE124-640C-4A1A-9F96-345EC09A1204}" type="presParOf" srcId="{D1CB218B-F0F8-4985-8E4A-33F50C21FDE4}" destId="{2914B8A0-7202-41C2-ABC1-6494BC1BCED4}" srcOrd="6" destOrd="0" presId="urn:microsoft.com/office/officeart/2005/8/layout/vList3"/>
    <dgm:cxn modelId="{AF0818D9-FF9B-4688-B360-9AB8C9D25B26}" type="presParOf" srcId="{2914B8A0-7202-41C2-ABC1-6494BC1BCED4}" destId="{6A9B16FC-DCA3-496C-A376-A492166F4F69}" srcOrd="0" destOrd="0" presId="urn:microsoft.com/office/officeart/2005/8/layout/vList3"/>
    <dgm:cxn modelId="{E9F59FB9-16C9-4300-B616-B7B4306DBBE6}" type="presParOf" srcId="{2914B8A0-7202-41C2-ABC1-6494BC1BCED4}" destId="{3CBF7E50-AC2E-4E53-A873-95C695E4F393}" srcOrd="1" destOrd="0" presId="urn:microsoft.com/office/officeart/2005/8/layout/vList3"/>
    <dgm:cxn modelId="{960EB1BE-7D51-47B2-A321-D94109EB169D}" type="presParOf" srcId="{D1CB218B-F0F8-4985-8E4A-33F50C21FDE4}" destId="{B0835426-713C-4D41-8738-DB9AEFF66E55}" srcOrd="7" destOrd="0" presId="urn:microsoft.com/office/officeart/2005/8/layout/vList3"/>
    <dgm:cxn modelId="{959871B5-7957-4A46-9EED-BF04AB8E5C98}" type="presParOf" srcId="{D1CB218B-F0F8-4985-8E4A-33F50C21FDE4}" destId="{0BF9B919-E109-486F-9F47-153BA038B8D7}" srcOrd="8" destOrd="0" presId="urn:microsoft.com/office/officeart/2005/8/layout/vList3"/>
    <dgm:cxn modelId="{9719091A-4D5A-4E75-8A63-B607D19D87A7}" type="presParOf" srcId="{0BF9B919-E109-486F-9F47-153BA038B8D7}" destId="{05ECA3E6-333C-409B-B376-DEF705B01724}" srcOrd="0" destOrd="0" presId="urn:microsoft.com/office/officeart/2005/8/layout/vList3"/>
    <dgm:cxn modelId="{4845CBCD-125C-4955-9F51-6B527558BB86}" type="presParOf" srcId="{0BF9B919-E109-486F-9F47-153BA038B8D7}" destId="{6DF10F41-8619-4604-9EC7-ED8E1D222385}" srcOrd="1" destOrd="0" presId="urn:microsoft.com/office/officeart/2005/8/layout/vList3"/>
  </dgm:cxnLst>
  <dgm:bg>
    <a:noFill/>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07B0E9-DBE8-4CA2-A5D6-E5B21EDBD6F0}" type="doc">
      <dgm:prSet loTypeId="urn:microsoft.com/office/officeart/2005/8/layout/process1" loCatId="process" qsTypeId="urn:microsoft.com/office/officeart/2005/8/quickstyle/simple1" qsCatId="simple" csTypeId="urn:microsoft.com/office/officeart/2005/8/colors/colorful4" csCatId="colorful" phldr="1"/>
      <dgm:spPr/>
      <dgm:t>
        <a:bodyPr/>
        <a:lstStyle/>
        <a:p>
          <a:endParaRPr lang="zh-CN" altLang="en-US"/>
        </a:p>
      </dgm:t>
    </dgm:pt>
    <dgm:pt modelId="{E57AAF43-E070-45B5-ADB8-7F031CDA15B3}">
      <dgm:prSet phldrT="[文本]" custT="1"/>
      <dgm:spPr/>
      <dgm:t>
        <a:bodyPr/>
        <a:lstStyle/>
        <a:p>
          <a:pPr algn="ctr"/>
          <a:r>
            <a:rPr lang="zh-CN" altLang="en-US" sz="1000" dirty="0" smtClean="0">
              <a:latin typeface="黑体" pitchFamily="49" charset="-122"/>
              <a:ea typeface="黑体" pitchFamily="49" charset="-122"/>
            </a:rPr>
            <a:t>刷卡</a:t>
          </a:r>
          <a:endParaRPr lang="en-US" altLang="zh-CN" sz="1000" dirty="0" smtClean="0">
            <a:latin typeface="黑体" pitchFamily="49" charset="-122"/>
            <a:ea typeface="黑体" pitchFamily="49" charset="-122"/>
          </a:endParaRPr>
        </a:p>
        <a:p>
          <a:pPr algn="ctr"/>
          <a:r>
            <a:rPr lang="zh-CN" altLang="en-US" sz="1000" dirty="0" smtClean="0">
              <a:latin typeface="黑体" pitchFamily="49" charset="-122"/>
              <a:ea typeface="黑体" pitchFamily="49" charset="-122"/>
            </a:rPr>
            <a:t>（一卡通）</a:t>
          </a:r>
          <a:endParaRPr lang="zh-CN" altLang="en-US" sz="1000" dirty="0">
            <a:latin typeface="黑体" pitchFamily="49" charset="-122"/>
            <a:ea typeface="黑体" pitchFamily="49" charset="-122"/>
          </a:endParaRPr>
        </a:p>
      </dgm:t>
    </dgm:pt>
    <dgm:pt modelId="{BE50684F-3FA9-4BC2-B5C3-2785A55F860E}" type="parTrans" cxnId="{12796555-0358-4EE1-8E41-A3A626CB0767}">
      <dgm:prSet/>
      <dgm:spPr/>
      <dgm:t>
        <a:bodyPr/>
        <a:lstStyle/>
        <a:p>
          <a:endParaRPr lang="zh-CN" altLang="en-US"/>
        </a:p>
      </dgm:t>
    </dgm:pt>
    <dgm:pt modelId="{6FD94826-B273-4C9D-8784-E2DB6AADEFC6}" type="sibTrans" cxnId="{12796555-0358-4EE1-8E41-A3A626CB0767}">
      <dgm:prSet/>
      <dgm:spPr/>
      <dgm:t>
        <a:bodyPr/>
        <a:lstStyle/>
        <a:p>
          <a:endParaRPr lang="zh-CN" altLang="en-US"/>
        </a:p>
      </dgm:t>
    </dgm:pt>
    <dgm:pt modelId="{77BD1257-FA76-4B56-9EA3-4231F8638A73}">
      <dgm:prSet phldrT="[文本]"/>
      <dgm:spPr/>
      <dgm:t>
        <a:bodyPr/>
        <a:lstStyle/>
        <a:p>
          <a:r>
            <a:rPr kumimoji="1" lang="zh-CN" altLang="en-US" dirty="0" smtClean="0">
              <a:latin typeface="Arial" pitchFamily="34" charset="0"/>
              <a:ea typeface="Adobe 楷体 Std R" pitchFamily="18" charset="-122"/>
            </a:rPr>
            <a:t>借阅台</a:t>
          </a:r>
        </a:p>
        <a:p>
          <a:r>
            <a:rPr kumimoji="1" lang="zh-CN" altLang="en-US" dirty="0" smtClean="0">
              <a:latin typeface="Arial" pitchFamily="34" charset="0"/>
              <a:ea typeface="Adobe 楷体 Std R" pitchFamily="18" charset="-122"/>
            </a:rPr>
            <a:t>领取</a:t>
          </a:r>
        </a:p>
        <a:p>
          <a:r>
            <a:rPr kumimoji="1" lang="zh-CN" altLang="en-US" dirty="0" smtClean="0">
              <a:latin typeface="Arial" pitchFamily="34" charset="0"/>
              <a:ea typeface="Adobe 楷体 Std R" pitchFamily="18" charset="-122"/>
            </a:rPr>
            <a:t>代书板</a:t>
          </a:r>
          <a:endParaRPr lang="zh-CN" altLang="en-US" dirty="0"/>
        </a:p>
      </dgm:t>
    </dgm:pt>
    <dgm:pt modelId="{4D081E3C-A67C-4D73-8C33-A09CA0B86E56}" type="parTrans" cxnId="{4C7D1601-AC15-4569-A518-0CBB071B5D52}">
      <dgm:prSet/>
      <dgm:spPr/>
      <dgm:t>
        <a:bodyPr/>
        <a:lstStyle/>
        <a:p>
          <a:endParaRPr lang="zh-CN" altLang="en-US"/>
        </a:p>
      </dgm:t>
    </dgm:pt>
    <dgm:pt modelId="{A4C92E37-DEB3-4D2B-B2C2-539F8674A9FA}" type="sibTrans" cxnId="{4C7D1601-AC15-4569-A518-0CBB071B5D52}">
      <dgm:prSet/>
      <dgm:spPr/>
      <dgm:t>
        <a:bodyPr/>
        <a:lstStyle/>
        <a:p>
          <a:endParaRPr lang="zh-CN" altLang="en-US"/>
        </a:p>
      </dgm:t>
    </dgm:pt>
    <dgm:pt modelId="{326485AB-5623-422F-B2AD-5E27F8BFE0A8}">
      <dgm:prSet phldrT="[文本]"/>
      <dgm:spPr/>
      <dgm:t>
        <a:bodyPr/>
        <a:lstStyle/>
        <a:p>
          <a:r>
            <a:rPr kumimoji="1" lang="zh-CN" altLang="en-US" dirty="0" smtClean="0">
              <a:latin typeface="Arial" pitchFamily="34" charset="0"/>
              <a:ea typeface="Adobe 楷体 Std R" pitchFamily="18" charset="-122"/>
            </a:rPr>
            <a:t>读者取书后将代书板插入书的位置</a:t>
          </a:r>
          <a:endParaRPr lang="zh-CN" altLang="en-US" dirty="0"/>
        </a:p>
      </dgm:t>
    </dgm:pt>
    <dgm:pt modelId="{5D85E1CE-6B19-412B-B26A-CEC2A0B5330A}" type="parTrans" cxnId="{2694B764-59A7-4347-B36F-951730F5B08A}">
      <dgm:prSet/>
      <dgm:spPr/>
      <dgm:t>
        <a:bodyPr/>
        <a:lstStyle/>
        <a:p>
          <a:endParaRPr lang="zh-CN" altLang="en-US"/>
        </a:p>
      </dgm:t>
    </dgm:pt>
    <dgm:pt modelId="{896A2B5C-7BC0-45CA-83E3-2095E2A27F75}" type="sibTrans" cxnId="{2694B764-59A7-4347-B36F-951730F5B08A}">
      <dgm:prSet/>
      <dgm:spPr/>
      <dgm:t>
        <a:bodyPr/>
        <a:lstStyle/>
        <a:p>
          <a:endParaRPr lang="zh-CN" altLang="en-US"/>
        </a:p>
      </dgm:t>
    </dgm:pt>
    <dgm:pt modelId="{BC4093B2-7EF6-4FFB-A4BA-E924A7BE5ED0}">
      <dgm:prSet phldrT="[文本]"/>
      <dgm:spPr/>
      <dgm:t>
        <a:bodyPr/>
        <a:lstStyle/>
        <a:p>
          <a:r>
            <a:rPr kumimoji="1" lang="zh-CN" altLang="en-US" dirty="0" smtClean="0">
              <a:latin typeface="Arial" pitchFamily="34" charset="0"/>
              <a:ea typeface="Adobe 楷体 Std R" pitchFamily="18" charset="-122"/>
            </a:rPr>
            <a:t>所需图书</a:t>
          </a:r>
        </a:p>
        <a:p>
          <a:r>
            <a:rPr kumimoji="1" lang="zh-CN" altLang="en-US" dirty="0" smtClean="0">
              <a:latin typeface="Arial" pitchFamily="34" charset="0"/>
              <a:ea typeface="Adobe 楷体 Std R" pitchFamily="18" charset="-122"/>
            </a:rPr>
            <a:t>确定借出</a:t>
          </a:r>
          <a:endParaRPr lang="zh-CN" altLang="en-US" dirty="0"/>
        </a:p>
      </dgm:t>
    </dgm:pt>
    <dgm:pt modelId="{2F37B3E6-8D3C-4092-90B7-B36B688E30E0}" type="parTrans" cxnId="{DC8AD27F-BBEC-4899-84C0-C928FC65F535}">
      <dgm:prSet/>
      <dgm:spPr/>
      <dgm:t>
        <a:bodyPr/>
        <a:lstStyle/>
        <a:p>
          <a:endParaRPr lang="zh-CN" altLang="en-US"/>
        </a:p>
      </dgm:t>
    </dgm:pt>
    <dgm:pt modelId="{276B85A6-B918-4049-9794-30271FCAFCE2}" type="sibTrans" cxnId="{DC8AD27F-BBEC-4899-84C0-C928FC65F535}">
      <dgm:prSet/>
      <dgm:spPr/>
      <dgm:t>
        <a:bodyPr/>
        <a:lstStyle/>
        <a:p>
          <a:endParaRPr lang="zh-CN" altLang="en-US"/>
        </a:p>
      </dgm:t>
    </dgm:pt>
    <dgm:pt modelId="{44F1E452-197E-4950-BA65-0C116CE073E9}">
      <dgm:prSet phldrT="[文本]"/>
      <dgm:spPr/>
      <dgm:t>
        <a:bodyPr/>
        <a:lstStyle/>
        <a:p>
          <a:r>
            <a:rPr lang="zh-CN" altLang="en-US" dirty="0" smtClean="0">
              <a:latin typeface="Arial" pitchFamily="34" charset="0"/>
              <a:ea typeface="Adobe 楷体 Std R" pitchFamily="18" charset="-122"/>
            </a:rPr>
            <a:t>取回代书板</a:t>
          </a:r>
          <a:endParaRPr lang="zh-CN" altLang="en-US" dirty="0"/>
        </a:p>
      </dgm:t>
    </dgm:pt>
    <dgm:pt modelId="{A2572F0C-7532-4B05-A04B-5200B729B187}" type="parTrans" cxnId="{4C68B78C-5380-4C3A-90E7-D6CC34E8FD38}">
      <dgm:prSet/>
      <dgm:spPr/>
      <dgm:t>
        <a:bodyPr/>
        <a:lstStyle/>
        <a:p>
          <a:endParaRPr lang="zh-CN" altLang="en-US"/>
        </a:p>
      </dgm:t>
    </dgm:pt>
    <dgm:pt modelId="{C96AEC0C-35B2-4DC6-A989-6859B1A89839}" type="sibTrans" cxnId="{4C68B78C-5380-4C3A-90E7-D6CC34E8FD38}">
      <dgm:prSet/>
      <dgm:spPr/>
      <dgm:t>
        <a:bodyPr/>
        <a:lstStyle/>
        <a:p>
          <a:endParaRPr lang="zh-CN" altLang="en-US"/>
        </a:p>
      </dgm:t>
    </dgm:pt>
    <dgm:pt modelId="{B53D3765-FF1D-4B5F-A414-FABE41FBF955}">
      <dgm:prSet phldrT="[文本]"/>
      <dgm:spPr/>
      <dgm:t>
        <a:bodyPr/>
        <a:lstStyle/>
        <a:p>
          <a:r>
            <a:rPr lang="zh-CN" altLang="en-US" dirty="0" smtClean="0">
              <a:ea typeface="Adobe 楷体 Std R" pitchFamily="18" charset="-122"/>
            </a:rPr>
            <a:t>检查是否存在缺页、污损、划花等情况</a:t>
          </a:r>
          <a:endParaRPr lang="zh-CN" altLang="en-US" dirty="0"/>
        </a:p>
      </dgm:t>
    </dgm:pt>
    <dgm:pt modelId="{D90939FF-A45D-4814-8924-1C2544C6AD4C}" type="parTrans" cxnId="{3D49E2BB-1FAB-4CD0-B71C-FB7CCE498FDD}">
      <dgm:prSet/>
      <dgm:spPr/>
      <dgm:t>
        <a:bodyPr/>
        <a:lstStyle/>
        <a:p>
          <a:endParaRPr lang="zh-CN" altLang="en-US"/>
        </a:p>
      </dgm:t>
    </dgm:pt>
    <dgm:pt modelId="{D70F3D28-DEC1-432E-A707-6584A6FEA37B}" type="sibTrans" cxnId="{3D49E2BB-1FAB-4CD0-B71C-FB7CCE498FDD}">
      <dgm:prSet/>
      <dgm:spPr/>
      <dgm:t>
        <a:bodyPr/>
        <a:lstStyle/>
        <a:p>
          <a:endParaRPr lang="zh-CN" altLang="en-US"/>
        </a:p>
      </dgm:t>
    </dgm:pt>
    <dgm:pt modelId="{AF305A67-9CED-416B-9BE2-A0E3BFC19E87}">
      <dgm:prSet phldrT="[文本]"/>
      <dgm:spPr/>
      <dgm:t>
        <a:bodyPr/>
        <a:lstStyle/>
        <a:p>
          <a:r>
            <a:rPr kumimoji="1" lang="zh-CN" altLang="en-US" dirty="0" smtClean="0">
              <a:latin typeface="Arial" pitchFamily="34" charset="0"/>
              <a:ea typeface="Adobe 楷体 Std R" pitchFamily="18" charset="-122"/>
            </a:rPr>
            <a:t>选好的图书</a:t>
          </a:r>
        </a:p>
        <a:p>
          <a:r>
            <a:rPr kumimoji="1" lang="en-US" altLang="zh-CN" dirty="0" smtClean="0">
              <a:latin typeface="Arial" pitchFamily="34" charset="0"/>
              <a:ea typeface="Adobe 楷体 Std R" pitchFamily="18" charset="-122"/>
            </a:rPr>
            <a:t>+</a:t>
          </a:r>
        </a:p>
        <a:p>
          <a:r>
            <a:rPr kumimoji="1" lang="zh-CN" altLang="en-US" dirty="0" smtClean="0">
              <a:latin typeface="Arial" pitchFamily="34" charset="0"/>
              <a:ea typeface="Adobe 楷体 Std R" pitchFamily="18" charset="-122"/>
            </a:rPr>
            <a:t>借阅证</a:t>
          </a:r>
        </a:p>
        <a:p>
          <a:r>
            <a:rPr kumimoji="1" lang="zh-CN" altLang="en-US" dirty="0" smtClean="0">
              <a:latin typeface="Arial" pitchFamily="34" charset="0"/>
              <a:ea typeface="Adobe 楷体 Std R" pitchFamily="18" charset="-122"/>
            </a:rPr>
            <a:t>交到借书台办理借阅手续</a:t>
          </a:r>
          <a:endParaRPr lang="zh-CN" altLang="en-US" dirty="0"/>
        </a:p>
      </dgm:t>
    </dgm:pt>
    <dgm:pt modelId="{BCF4D777-D2A3-4A30-962C-6E665371B231}" type="parTrans" cxnId="{A4FBAB65-A5B9-484C-A6E2-48095B503BB4}">
      <dgm:prSet/>
      <dgm:spPr/>
      <dgm:t>
        <a:bodyPr/>
        <a:lstStyle/>
        <a:p>
          <a:endParaRPr lang="zh-CN" altLang="en-US"/>
        </a:p>
      </dgm:t>
    </dgm:pt>
    <dgm:pt modelId="{39CAE8C1-B482-4DFE-A0F6-067C2C2698E3}" type="sibTrans" cxnId="{A4FBAB65-A5B9-484C-A6E2-48095B503BB4}">
      <dgm:prSet/>
      <dgm:spPr/>
      <dgm:t>
        <a:bodyPr/>
        <a:lstStyle/>
        <a:p>
          <a:endParaRPr lang="zh-CN" altLang="en-US"/>
        </a:p>
      </dgm:t>
    </dgm:pt>
    <dgm:pt modelId="{F07F64C4-025C-4CDC-ACED-F30CEE915BC8}" type="pres">
      <dgm:prSet presAssocID="{FD07B0E9-DBE8-4CA2-A5D6-E5B21EDBD6F0}" presName="Name0" presStyleCnt="0">
        <dgm:presLayoutVars>
          <dgm:dir/>
          <dgm:resizeHandles val="exact"/>
        </dgm:presLayoutVars>
      </dgm:prSet>
      <dgm:spPr/>
      <dgm:t>
        <a:bodyPr/>
        <a:lstStyle/>
        <a:p>
          <a:endParaRPr lang="zh-CN" altLang="en-US"/>
        </a:p>
      </dgm:t>
    </dgm:pt>
    <dgm:pt modelId="{3C8BE5BD-7870-4461-81F0-76A3549C5691}" type="pres">
      <dgm:prSet presAssocID="{E57AAF43-E070-45B5-ADB8-7F031CDA15B3}" presName="node" presStyleLbl="node1" presStyleIdx="0" presStyleCnt="7">
        <dgm:presLayoutVars>
          <dgm:bulletEnabled val="1"/>
        </dgm:presLayoutVars>
      </dgm:prSet>
      <dgm:spPr/>
      <dgm:t>
        <a:bodyPr/>
        <a:lstStyle/>
        <a:p>
          <a:endParaRPr lang="zh-CN" altLang="en-US"/>
        </a:p>
      </dgm:t>
    </dgm:pt>
    <dgm:pt modelId="{09E441EA-14C8-4E50-BE16-F1B768BA9395}" type="pres">
      <dgm:prSet presAssocID="{6FD94826-B273-4C9D-8784-E2DB6AADEFC6}" presName="sibTrans" presStyleLbl="sibTrans2D1" presStyleIdx="0" presStyleCnt="6"/>
      <dgm:spPr/>
      <dgm:t>
        <a:bodyPr/>
        <a:lstStyle/>
        <a:p>
          <a:endParaRPr lang="zh-CN" altLang="en-US"/>
        </a:p>
      </dgm:t>
    </dgm:pt>
    <dgm:pt modelId="{58C6F40E-4A75-4A6C-A6C2-A6AF9220E27E}" type="pres">
      <dgm:prSet presAssocID="{6FD94826-B273-4C9D-8784-E2DB6AADEFC6}" presName="connectorText" presStyleLbl="sibTrans2D1" presStyleIdx="0" presStyleCnt="6"/>
      <dgm:spPr/>
      <dgm:t>
        <a:bodyPr/>
        <a:lstStyle/>
        <a:p>
          <a:endParaRPr lang="zh-CN" altLang="en-US"/>
        </a:p>
      </dgm:t>
    </dgm:pt>
    <dgm:pt modelId="{33DA0A1A-4FA1-467E-9330-D4CB2BA7AC0B}" type="pres">
      <dgm:prSet presAssocID="{77BD1257-FA76-4B56-9EA3-4231F8638A73}" presName="node" presStyleLbl="node1" presStyleIdx="1" presStyleCnt="7">
        <dgm:presLayoutVars>
          <dgm:bulletEnabled val="1"/>
        </dgm:presLayoutVars>
      </dgm:prSet>
      <dgm:spPr/>
      <dgm:t>
        <a:bodyPr/>
        <a:lstStyle/>
        <a:p>
          <a:endParaRPr lang="zh-CN" altLang="en-US"/>
        </a:p>
      </dgm:t>
    </dgm:pt>
    <dgm:pt modelId="{9D09086B-5F12-458A-94EC-B45DBD1902E2}" type="pres">
      <dgm:prSet presAssocID="{A4C92E37-DEB3-4D2B-B2C2-539F8674A9FA}" presName="sibTrans" presStyleLbl="sibTrans2D1" presStyleIdx="1" presStyleCnt="6"/>
      <dgm:spPr/>
      <dgm:t>
        <a:bodyPr/>
        <a:lstStyle/>
        <a:p>
          <a:endParaRPr lang="zh-CN" altLang="en-US"/>
        </a:p>
      </dgm:t>
    </dgm:pt>
    <dgm:pt modelId="{D0A51AFB-268E-4617-9A25-3EABED18D7D1}" type="pres">
      <dgm:prSet presAssocID="{A4C92E37-DEB3-4D2B-B2C2-539F8674A9FA}" presName="connectorText" presStyleLbl="sibTrans2D1" presStyleIdx="1" presStyleCnt="6"/>
      <dgm:spPr/>
      <dgm:t>
        <a:bodyPr/>
        <a:lstStyle/>
        <a:p>
          <a:endParaRPr lang="zh-CN" altLang="en-US"/>
        </a:p>
      </dgm:t>
    </dgm:pt>
    <dgm:pt modelId="{D5B6A11A-7B5E-4CC3-974B-202DA7977B59}" type="pres">
      <dgm:prSet presAssocID="{326485AB-5623-422F-B2AD-5E27F8BFE0A8}" presName="node" presStyleLbl="node1" presStyleIdx="2" presStyleCnt="7">
        <dgm:presLayoutVars>
          <dgm:bulletEnabled val="1"/>
        </dgm:presLayoutVars>
      </dgm:prSet>
      <dgm:spPr/>
      <dgm:t>
        <a:bodyPr/>
        <a:lstStyle/>
        <a:p>
          <a:endParaRPr lang="zh-CN" altLang="en-US"/>
        </a:p>
      </dgm:t>
    </dgm:pt>
    <dgm:pt modelId="{7B105186-EE44-4B1B-AB06-AEECC3BDF772}" type="pres">
      <dgm:prSet presAssocID="{896A2B5C-7BC0-45CA-83E3-2095E2A27F75}" presName="sibTrans" presStyleLbl="sibTrans2D1" presStyleIdx="2" presStyleCnt="6"/>
      <dgm:spPr/>
      <dgm:t>
        <a:bodyPr/>
        <a:lstStyle/>
        <a:p>
          <a:endParaRPr lang="zh-CN" altLang="en-US"/>
        </a:p>
      </dgm:t>
    </dgm:pt>
    <dgm:pt modelId="{1FF80DC6-3CB7-41CE-B8EE-50A6F944199C}" type="pres">
      <dgm:prSet presAssocID="{896A2B5C-7BC0-45CA-83E3-2095E2A27F75}" presName="connectorText" presStyleLbl="sibTrans2D1" presStyleIdx="2" presStyleCnt="6"/>
      <dgm:spPr/>
      <dgm:t>
        <a:bodyPr/>
        <a:lstStyle/>
        <a:p>
          <a:endParaRPr lang="zh-CN" altLang="en-US"/>
        </a:p>
      </dgm:t>
    </dgm:pt>
    <dgm:pt modelId="{9D9D34E0-390A-43F0-B938-1164F9CBD88C}" type="pres">
      <dgm:prSet presAssocID="{BC4093B2-7EF6-4FFB-A4BA-E924A7BE5ED0}" presName="node" presStyleLbl="node1" presStyleIdx="3" presStyleCnt="7">
        <dgm:presLayoutVars>
          <dgm:bulletEnabled val="1"/>
        </dgm:presLayoutVars>
      </dgm:prSet>
      <dgm:spPr/>
      <dgm:t>
        <a:bodyPr/>
        <a:lstStyle/>
        <a:p>
          <a:endParaRPr lang="zh-CN" altLang="en-US"/>
        </a:p>
      </dgm:t>
    </dgm:pt>
    <dgm:pt modelId="{0CF4960A-B6A2-4250-91A8-1B71BA7AD8D5}" type="pres">
      <dgm:prSet presAssocID="{276B85A6-B918-4049-9794-30271FCAFCE2}" presName="sibTrans" presStyleLbl="sibTrans2D1" presStyleIdx="3" presStyleCnt="6"/>
      <dgm:spPr/>
      <dgm:t>
        <a:bodyPr/>
        <a:lstStyle/>
        <a:p>
          <a:endParaRPr lang="zh-CN" altLang="en-US"/>
        </a:p>
      </dgm:t>
    </dgm:pt>
    <dgm:pt modelId="{3D8EDA8B-C115-4F53-88F7-3B4D67DB01B7}" type="pres">
      <dgm:prSet presAssocID="{276B85A6-B918-4049-9794-30271FCAFCE2}" presName="connectorText" presStyleLbl="sibTrans2D1" presStyleIdx="3" presStyleCnt="6"/>
      <dgm:spPr/>
      <dgm:t>
        <a:bodyPr/>
        <a:lstStyle/>
        <a:p>
          <a:endParaRPr lang="zh-CN" altLang="en-US"/>
        </a:p>
      </dgm:t>
    </dgm:pt>
    <dgm:pt modelId="{4F3FB19E-E58A-49B1-8A9D-CA049B8120E0}" type="pres">
      <dgm:prSet presAssocID="{44F1E452-197E-4950-BA65-0C116CE073E9}" presName="node" presStyleLbl="node1" presStyleIdx="4" presStyleCnt="7">
        <dgm:presLayoutVars>
          <dgm:bulletEnabled val="1"/>
        </dgm:presLayoutVars>
      </dgm:prSet>
      <dgm:spPr/>
      <dgm:t>
        <a:bodyPr/>
        <a:lstStyle/>
        <a:p>
          <a:endParaRPr lang="zh-CN" altLang="en-US"/>
        </a:p>
      </dgm:t>
    </dgm:pt>
    <dgm:pt modelId="{C96F9E78-CA8E-4F0F-81AF-90768367CB6E}" type="pres">
      <dgm:prSet presAssocID="{C96AEC0C-35B2-4DC6-A989-6859B1A89839}" presName="sibTrans" presStyleLbl="sibTrans2D1" presStyleIdx="4" presStyleCnt="6"/>
      <dgm:spPr/>
      <dgm:t>
        <a:bodyPr/>
        <a:lstStyle/>
        <a:p>
          <a:endParaRPr lang="zh-CN" altLang="en-US"/>
        </a:p>
      </dgm:t>
    </dgm:pt>
    <dgm:pt modelId="{B9D63B7F-9053-4464-BBFE-C0C59BC74F45}" type="pres">
      <dgm:prSet presAssocID="{C96AEC0C-35B2-4DC6-A989-6859B1A89839}" presName="connectorText" presStyleLbl="sibTrans2D1" presStyleIdx="4" presStyleCnt="6"/>
      <dgm:spPr/>
      <dgm:t>
        <a:bodyPr/>
        <a:lstStyle/>
        <a:p>
          <a:endParaRPr lang="zh-CN" altLang="en-US"/>
        </a:p>
      </dgm:t>
    </dgm:pt>
    <dgm:pt modelId="{DBFE4AD9-5C84-43E1-B08F-7BFD2404E0E2}" type="pres">
      <dgm:prSet presAssocID="{B53D3765-FF1D-4B5F-A414-FABE41FBF955}" presName="node" presStyleLbl="node1" presStyleIdx="5" presStyleCnt="7">
        <dgm:presLayoutVars>
          <dgm:bulletEnabled val="1"/>
        </dgm:presLayoutVars>
      </dgm:prSet>
      <dgm:spPr/>
      <dgm:t>
        <a:bodyPr/>
        <a:lstStyle/>
        <a:p>
          <a:endParaRPr lang="zh-CN" altLang="en-US"/>
        </a:p>
      </dgm:t>
    </dgm:pt>
    <dgm:pt modelId="{5B59B5A0-F5AC-4412-9C6E-91A696AE1DF2}" type="pres">
      <dgm:prSet presAssocID="{D70F3D28-DEC1-432E-A707-6584A6FEA37B}" presName="sibTrans" presStyleLbl="sibTrans2D1" presStyleIdx="5" presStyleCnt="6"/>
      <dgm:spPr/>
      <dgm:t>
        <a:bodyPr/>
        <a:lstStyle/>
        <a:p>
          <a:endParaRPr lang="zh-CN" altLang="en-US"/>
        </a:p>
      </dgm:t>
    </dgm:pt>
    <dgm:pt modelId="{274ED473-2166-4C02-A489-7158605C51B9}" type="pres">
      <dgm:prSet presAssocID="{D70F3D28-DEC1-432E-A707-6584A6FEA37B}" presName="connectorText" presStyleLbl="sibTrans2D1" presStyleIdx="5" presStyleCnt="6"/>
      <dgm:spPr/>
      <dgm:t>
        <a:bodyPr/>
        <a:lstStyle/>
        <a:p>
          <a:endParaRPr lang="zh-CN" altLang="en-US"/>
        </a:p>
      </dgm:t>
    </dgm:pt>
    <dgm:pt modelId="{2725E5A9-9D09-479C-B519-7260478ECFC7}" type="pres">
      <dgm:prSet presAssocID="{AF305A67-9CED-416B-9BE2-A0E3BFC19E87}" presName="node" presStyleLbl="node1" presStyleIdx="6" presStyleCnt="7">
        <dgm:presLayoutVars>
          <dgm:bulletEnabled val="1"/>
        </dgm:presLayoutVars>
      </dgm:prSet>
      <dgm:spPr/>
      <dgm:t>
        <a:bodyPr/>
        <a:lstStyle/>
        <a:p>
          <a:endParaRPr lang="zh-CN" altLang="en-US"/>
        </a:p>
      </dgm:t>
    </dgm:pt>
  </dgm:ptLst>
  <dgm:cxnLst>
    <dgm:cxn modelId="{A98702E1-630C-4993-BC09-D65F716109D2}" type="presOf" srcId="{D70F3D28-DEC1-432E-A707-6584A6FEA37B}" destId="{274ED473-2166-4C02-A489-7158605C51B9}" srcOrd="1" destOrd="0" presId="urn:microsoft.com/office/officeart/2005/8/layout/process1"/>
    <dgm:cxn modelId="{F57CCB0B-EAF1-49BD-9DE6-3CCC9B744C77}" type="presOf" srcId="{896A2B5C-7BC0-45CA-83E3-2095E2A27F75}" destId="{7B105186-EE44-4B1B-AB06-AEECC3BDF772}" srcOrd="0" destOrd="0" presId="urn:microsoft.com/office/officeart/2005/8/layout/process1"/>
    <dgm:cxn modelId="{4C7D1601-AC15-4569-A518-0CBB071B5D52}" srcId="{FD07B0E9-DBE8-4CA2-A5D6-E5B21EDBD6F0}" destId="{77BD1257-FA76-4B56-9EA3-4231F8638A73}" srcOrd="1" destOrd="0" parTransId="{4D081E3C-A67C-4D73-8C33-A09CA0B86E56}" sibTransId="{A4C92E37-DEB3-4D2B-B2C2-539F8674A9FA}"/>
    <dgm:cxn modelId="{F83EEAFD-5B3A-4ACD-82CE-469570E773F0}" type="presOf" srcId="{FD07B0E9-DBE8-4CA2-A5D6-E5B21EDBD6F0}" destId="{F07F64C4-025C-4CDC-ACED-F30CEE915BC8}" srcOrd="0" destOrd="0" presId="urn:microsoft.com/office/officeart/2005/8/layout/process1"/>
    <dgm:cxn modelId="{7130E329-8C70-41CD-A344-05BB73F96DD1}" type="presOf" srcId="{326485AB-5623-422F-B2AD-5E27F8BFE0A8}" destId="{D5B6A11A-7B5E-4CC3-974B-202DA7977B59}" srcOrd="0" destOrd="0" presId="urn:microsoft.com/office/officeart/2005/8/layout/process1"/>
    <dgm:cxn modelId="{1D55F8D7-4530-48C1-BBB9-0AC17912EDAC}" type="presOf" srcId="{44F1E452-197E-4950-BA65-0C116CE073E9}" destId="{4F3FB19E-E58A-49B1-8A9D-CA049B8120E0}" srcOrd="0" destOrd="0" presId="urn:microsoft.com/office/officeart/2005/8/layout/process1"/>
    <dgm:cxn modelId="{C60B2DAC-1FF8-474B-B74F-77BDA463C6EF}" type="presOf" srcId="{D70F3D28-DEC1-432E-A707-6584A6FEA37B}" destId="{5B59B5A0-F5AC-4412-9C6E-91A696AE1DF2}" srcOrd="0" destOrd="0" presId="urn:microsoft.com/office/officeart/2005/8/layout/process1"/>
    <dgm:cxn modelId="{80B559EB-EE3F-4B99-839F-B8522C7A3B3F}" type="presOf" srcId="{C96AEC0C-35B2-4DC6-A989-6859B1A89839}" destId="{C96F9E78-CA8E-4F0F-81AF-90768367CB6E}" srcOrd="0" destOrd="0" presId="urn:microsoft.com/office/officeart/2005/8/layout/process1"/>
    <dgm:cxn modelId="{A5582BF6-340A-4006-BC53-17857217D70F}" type="presOf" srcId="{E57AAF43-E070-45B5-ADB8-7F031CDA15B3}" destId="{3C8BE5BD-7870-4461-81F0-76A3549C5691}" srcOrd="0" destOrd="0" presId="urn:microsoft.com/office/officeart/2005/8/layout/process1"/>
    <dgm:cxn modelId="{3E91752D-2B10-4BD8-BD36-0FBA77FF6B11}" type="presOf" srcId="{77BD1257-FA76-4B56-9EA3-4231F8638A73}" destId="{33DA0A1A-4FA1-467E-9330-D4CB2BA7AC0B}" srcOrd="0" destOrd="0" presId="urn:microsoft.com/office/officeart/2005/8/layout/process1"/>
    <dgm:cxn modelId="{ABD543F2-4739-4FF6-949B-475E105C106D}" type="presOf" srcId="{BC4093B2-7EF6-4FFB-A4BA-E924A7BE5ED0}" destId="{9D9D34E0-390A-43F0-B938-1164F9CBD88C}" srcOrd="0" destOrd="0" presId="urn:microsoft.com/office/officeart/2005/8/layout/process1"/>
    <dgm:cxn modelId="{BFC472D3-E33F-48FA-811A-379325BBAC77}" type="presOf" srcId="{AF305A67-9CED-416B-9BE2-A0E3BFC19E87}" destId="{2725E5A9-9D09-479C-B519-7260478ECFC7}" srcOrd="0" destOrd="0" presId="urn:microsoft.com/office/officeart/2005/8/layout/process1"/>
    <dgm:cxn modelId="{8D2328E6-6E9D-4340-A658-B9AEFE2E51F0}" type="presOf" srcId="{896A2B5C-7BC0-45CA-83E3-2095E2A27F75}" destId="{1FF80DC6-3CB7-41CE-B8EE-50A6F944199C}" srcOrd="1" destOrd="0" presId="urn:microsoft.com/office/officeart/2005/8/layout/process1"/>
    <dgm:cxn modelId="{DC8AD27F-BBEC-4899-84C0-C928FC65F535}" srcId="{FD07B0E9-DBE8-4CA2-A5D6-E5B21EDBD6F0}" destId="{BC4093B2-7EF6-4FFB-A4BA-E924A7BE5ED0}" srcOrd="3" destOrd="0" parTransId="{2F37B3E6-8D3C-4092-90B7-B36B688E30E0}" sibTransId="{276B85A6-B918-4049-9794-30271FCAFCE2}"/>
    <dgm:cxn modelId="{ED7FAA8A-65F8-4A09-AA76-EB01D26C07C9}" type="presOf" srcId="{A4C92E37-DEB3-4D2B-B2C2-539F8674A9FA}" destId="{9D09086B-5F12-458A-94EC-B45DBD1902E2}" srcOrd="0" destOrd="0" presId="urn:microsoft.com/office/officeart/2005/8/layout/process1"/>
    <dgm:cxn modelId="{7A0D7168-B34D-411D-A15E-6E782ED086BD}" type="presOf" srcId="{6FD94826-B273-4C9D-8784-E2DB6AADEFC6}" destId="{58C6F40E-4A75-4A6C-A6C2-A6AF9220E27E}" srcOrd="1" destOrd="0" presId="urn:microsoft.com/office/officeart/2005/8/layout/process1"/>
    <dgm:cxn modelId="{B7F0430B-EDE7-4CFA-A8E1-FB91E215F085}" type="presOf" srcId="{B53D3765-FF1D-4B5F-A414-FABE41FBF955}" destId="{DBFE4AD9-5C84-43E1-B08F-7BFD2404E0E2}" srcOrd="0" destOrd="0" presId="urn:microsoft.com/office/officeart/2005/8/layout/process1"/>
    <dgm:cxn modelId="{4C68B78C-5380-4C3A-90E7-D6CC34E8FD38}" srcId="{FD07B0E9-DBE8-4CA2-A5D6-E5B21EDBD6F0}" destId="{44F1E452-197E-4950-BA65-0C116CE073E9}" srcOrd="4" destOrd="0" parTransId="{A2572F0C-7532-4B05-A04B-5200B729B187}" sibTransId="{C96AEC0C-35B2-4DC6-A989-6859B1A89839}"/>
    <dgm:cxn modelId="{B4B5C05F-4A03-434C-AB29-5D0E33C9C2E8}" type="presOf" srcId="{276B85A6-B918-4049-9794-30271FCAFCE2}" destId="{3D8EDA8B-C115-4F53-88F7-3B4D67DB01B7}" srcOrd="1" destOrd="0" presId="urn:microsoft.com/office/officeart/2005/8/layout/process1"/>
    <dgm:cxn modelId="{4FD24313-C25D-47B4-9150-6D4231EF1B86}" type="presOf" srcId="{6FD94826-B273-4C9D-8784-E2DB6AADEFC6}" destId="{09E441EA-14C8-4E50-BE16-F1B768BA9395}" srcOrd="0" destOrd="0" presId="urn:microsoft.com/office/officeart/2005/8/layout/process1"/>
    <dgm:cxn modelId="{2694B764-59A7-4347-B36F-951730F5B08A}" srcId="{FD07B0E9-DBE8-4CA2-A5D6-E5B21EDBD6F0}" destId="{326485AB-5623-422F-B2AD-5E27F8BFE0A8}" srcOrd="2" destOrd="0" parTransId="{5D85E1CE-6B19-412B-B26A-CEC2A0B5330A}" sibTransId="{896A2B5C-7BC0-45CA-83E3-2095E2A27F75}"/>
    <dgm:cxn modelId="{A4FBAB65-A5B9-484C-A6E2-48095B503BB4}" srcId="{FD07B0E9-DBE8-4CA2-A5D6-E5B21EDBD6F0}" destId="{AF305A67-9CED-416B-9BE2-A0E3BFC19E87}" srcOrd="6" destOrd="0" parTransId="{BCF4D777-D2A3-4A30-962C-6E665371B231}" sibTransId="{39CAE8C1-B482-4DFE-A0F6-067C2C2698E3}"/>
    <dgm:cxn modelId="{12796555-0358-4EE1-8E41-A3A626CB0767}" srcId="{FD07B0E9-DBE8-4CA2-A5D6-E5B21EDBD6F0}" destId="{E57AAF43-E070-45B5-ADB8-7F031CDA15B3}" srcOrd="0" destOrd="0" parTransId="{BE50684F-3FA9-4BC2-B5C3-2785A55F860E}" sibTransId="{6FD94826-B273-4C9D-8784-E2DB6AADEFC6}"/>
    <dgm:cxn modelId="{162D4FE0-6008-450F-8E9F-A3D587963E40}" type="presOf" srcId="{276B85A6-B918-4049-9794-30271FCAFCE2}" destId="{0CF4960A-B6A2-4250-91A8-1B71BA7AD8D5}" srcOrd="0" destOrd="0" presId="urn:microsoft.com/office/officeart/2005/8/layout/process1"/>
    <dgm:cxn modelId="{8E82169D-FEDB-4EBC-B444-310E14AEE2DD}" type="presOf" srcId="{C96AEC0C-35B2-4DC6-A989-6859B1A89839}" destId="{B9D63B7F-9053-4464-BBFE-C0C59BC74F45}" srcOrd="1" destOrd="0" presId="urn:microsoft.com/office/officeart/2005/8/layout/process1"/>
    <dgm:cxn modelId="{3D49E2BB-1FAB-4CD0-B71C-FB7CCE498FDD}" srcId="{FD07B0E9-DBE8-4CA2-A5D6-E5B21EDBD6F0}" destId="{B53D3765-FF1D-4B5F-A414-FABE41FBF955}" srcOrd="5" destOrd="0" parTransId="{D90939FF-A45D-4814-8924-1C2544C6AD4C}" sibTransId="{D70F3D28-DEC1-432E-A707-6584A6FEA37B}"/>
    <dgm:cxn modelId="{FCB505D9-5DDD-473F-9D3D-56F69E7EF483}" type="presOf" srcId="{A4C92E37-DEB3-4D2B-B2C2-539F8674A9FA}" destId="{D0A51AFB-268E-4617-9A25-3EABED18D7D1}" srcOrd="1" destOrd="0" presId="urn:microsoft.com/office/officeart/2005/8/layout/process1"/>
    <dgm:cxn modelId="{FA77ABE7-6FF5-4F55-A5A3-3A1DAB52F848}" type="presParOf" srcId="{F07F64C4-025C-4CDC-ACED-F30CEE915BC8}" destId="{3C8BE5BD-7870-4461-81F0-76A3549C5691}" srcOrd="0" destOrd="0" presId="urn:microsoft.com/office/officeart/2005/8/layout/process1"/>
    <dgm:cxn modelId="{D76517D3-2D57-469D-B337-35F7821FD990}" type="presParOf" srcId="{F07F64C4-025C-4CDC-ACED-F30CEE915BC8}" destId="{09E441EA-14C8-4E50-BE16-F1B768BA9395}" srcOrd="1" destOrd="0" presId="urn:microsoft.com/office/officeart/2005/8/layout/process1"/>
    <dgm:cxn modelId="{EF206A8D-7A67-45D0-893B-E9B12D8A8F7E}" type="presParOf" srcId="{09E441EA-14C8-4E50-BE16-F1B768BA9395}" destId="{58C6F40E-4A75-4A6C-A6C2-A6AF9220E27E}" srcOrd="0" destOrd="0" presId="urn:microsoft.com/office/officeart/2005/8/layout/process1"/>
    <dgm:cxn modelId="{DFC0F47E-1E1A-4071-8AC6-029283455EBF}" type="presParOf" srcId="{F07F64C4-025C-4CDC-ACED-F30CEE915BC8}" destId="{33DA0A1A-4FA1-467E-9330-D4CB2BA7AC0B}" srcOrd="2" destOrd="0" presId="urn:microsoft.com/office/officeart/2005/8/layout/process1"/>
    <dgm:cxn modelId="{E42B5D3E-4632-4BDE-9EF8-5216144144DE}" type="presParOf" srcId="{F07F64C4-025C-4CDC-ACED-F30CEE915BC8}" destId="{9D09086B-5F12-458A-94EC-B45DBD1902E2}" srcOrd="3" destOrd="0" presId="urn:microsoft.com/office/officeart/2005/8/layout/process1"/>
    <dgm:cxn modelId="{0909E65C-1E36-4C3B-AE06-362732D3BFD5}" type="presParOf" srcId="{9D09086B-5F12-458A-94EC-B45DBD1902E2}" destId="{D0A51AFB-268E-4617-9A25-3EABED18D7D1}" srcOrd="0" destOrd="0" presId="urn:microsoft.com/office/officeart/2005/8/layout/process1"/>
    <dgm:cxn modelId="{56BC100A-B1C0-42BE-AEC9-1C243C384D8F}" type="presParOf" srcId="{F07F64C4-025C-4CDC-ACED-F30CEE915BC8}" destId="{D5B6A11A-7B5E-4CC3-974B-202DA7977B59}" srcOrd="4" destOrd="0" presId="urn:microsoft.com/office/officeart/2005/8/layout/process1"/>
    <dgm:cxn modelId="{C7064903-9EF7-4E30-B6C8-2BA1EEA58C6A}" type="presParOf" srcId="{F07F64C4-025C-4CDC-ACED-F30CEE915BC8}" destId="{7B105186-EE44-4B1B-AB06-AEECC3BDF772}" srcOrd="5" destOrd="0" presId="urn:microsoft.com/office/officeart/2005/8/layout/process1"/>
    <dgm:cxn modelId="{9B9C2CC5-6ECD-4E7E-8F34-FE3245087266}" type="presParOf" srcId="{7B105186-EE44-4B1B-AB06-AEECC3BDF772}" destId="{1FF80DC6-3CB7-41CE-B8EE-50A6F944199C}" srcOrd="0" destOrd="0" presId="urn:microsoft.com/office/officeart/2005/8/layout/process1"/>
    <dgm:cxn modelId="{48ACD29B-E136-4CCE-99A0-5F521B9833D7}" type="presParOf" srcId="{F07F64C4-025C-4CDC-ACED-F30CEE915BC8}" destId="{9D9D34E0-390A-43F0-B938-1164F9CBD88C}" srcOrd="6" destOrd="0" presId="urn:microsoft.com/office/officeart/2005/8/layout/process1"/>
    <dgm:cxn modelId="{9B7778B5-D756-41B5-BBF9-77253F8B79FC}" type="presParOf" srcId="{F07F64C4-025C-4CDC-ACED-F30CEE915BC8}" destId="{0CF4960A-B6A2-4250-91A8-1B71BA7AD8D5}" srcOrd="7" destOrd="0" presId="urn:microsoft.com/office/officeart/2005/8/layout/process1"/>
    <dgm:cxn modelId="{054A9A1A-CAC6-4CCD-B5BC-BB85E1E25EEC}" type="presParOf" srcId="{0CF4960A-B6A2-4250-91A8-1B71BA7AD8D5}" destId="{3D8EDA8B-C115-4F53-88F7-3B4D67DB01B7}" srcOrd="0" destOrd="0" presId="urn:microsoft.com/office/officeart/2005/8/layout/process1"/>
    <dgm:cxn modelId="{D11B5382-5D26-4CF5-95E5-F3691E84F827}" type="presParOf" srcId="{F07F64C4-025C-4CDC-ACED-F30CEE915BC8}" destId="{4F3FB19E-E58A-49B1-8A9D-CA049B8120E0}" srcOrd="8" destOrd="0" presId="urn:microsoft.com/office/officeart/2005/8/layout/process1"/>
    <dgm:cxn modelId="{70585E74-A2F6-4C96-AFB6-6460B8ECE3AC}" type="presParOf" srcId="{F07F64C4-025C-4CDC-ACED-F30CEE915BC8}" destId="{C96F9E78-CA8E-4F0F-81AF-90768367CB6E}" srcOrd="9" destOrd="0" presId="urn:microsoft.com/office/officeart/2005/8/layout/process1"/>
    <dgm:cxn modelId="{6F053439-6F6D-4CF6-8DA6-A0F3413E023B}" type="presParOf" srcId="{C96F9E78-CA8E-4F0F-81AF-90768367CB6E}" destId="{B9D63B7F-9053-4464-BBFE-C0C59BC74F45}" srcOrd="0" destOrd="0" presId="urn:microsoft.com/office/officeart/2005/8/layout/process1"/>
    <dgm:cxn modelId="{22EA2387-7015-4454-9182-1162720593DD}" type="presParOf" srcId="{F07F64C4-025C-4CDC-ACED-F30CEE915BC8}" destId="{DBFE4AD9-5C84-43E1-B08F-7BFD2404E0E2}" srcOrd="10" destOrd="0" presId="urn:microsoft.com/office/officeart/2005/8/layout/process1"/>
    <dgm:cxn modelId="{C42098CC-15B4-4E46-AB75-27C4B875C2B6}" type="presParOf" srcId="{F07F64C4-025C-4CDC-ACED-F30CEE915BC8}" destId="{5B59B5A0-F5AC-4412-9C6E-91A696AE1DF2}" srcOrd="11" destOrd="0" presId="urn:microsoft.com/office/officeart/2005/8/layout/process1"/>
    <dgm:cxn modelId="{DAFC5CBA-D404-4FB5-ABD3-9DBFC1BEE63E}" type="presParOf" srcId="{5B59B5A0-F5AC-4412-9C6E-91A696AE1DF2}" destId="{274ED473-2166-4C02-A489-7158605C51B9}" srcOrd="0" destOrd="0" presId="urn:microsoft.com/office/officeart/2005/8/layout/process1"/>
    <dgm:cxn modelId="{BE8FD5BB-12D9-4900-8052-31E9282EFE3D}" type="presParOf" srcId="{F07F64C4-025C-4CDC-ACED-F30CEE915BC8}" destId="{2725E5A9-9D09-479C-B519-7260478ECFC7}" srcOrd="12" destOrd="0" presId="urn:microsoft.com/office/officeart/2005/8/layout/process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5232F5F-51D3-4B47-A1D6-583298AF5CFA}" type="doc">
      <dgm:prSet loTypeId="urn:microsoft.com/office/officeart/2005/8/layout/vList3" loCatId="list" qsTypeId="urn:microsoft.com/office/officeart/2005/8/quickstyle/simple1" qsCatId="simple" csTypeId="urn:microsoft.com/office/officeart/2005/8/colors/accent1_3" csCatId="accent1" phldr="1"/>
      <dgm:spPr/>
    </dgm:pt>
    <dgm:pt modelId="{D2B59BB1-2382-4756-A55D-1C1364AB4F1A}">
      <dgm:prSet phldrT="[文本]" custT="1"/>
      <dgm:spPr/>
      <dgm:t>
        <a:bodyPr/>
        <a:lstStyle/>
        <a:p>
          <a:r>
            <a:rPr lang="zh-CN" altLang="en-US" sz="2000" dirty="0" smtClean="0">
              <a:latin typeface="黑体" pitchFamily="49" charset="-122"/>
              <a:ea typeface="黑体" pitchFamily="49" charset="-122"/>
            </a:rPr>
            <a:t>图书馆概况</a:t>
          </a:r>
          <a:endParaRPr lang="zh-CN" altLang="en-US" sz="2000" dirty="0">
            <a:latin typeface="黑体" pitchFamily="49" charset="-122"/>
            <a:ea typeface="黑体" pitchFamily="49" charset="-122"/>
          </a:endParaRPr>
        </a:p>
      </dgm:t>
    </dgm:pt>
    <dgm:pt modelId="{051D7950-24DA-44BA-A26B-834511610981}" type="parTrans" cxnId="{6C80EFC3-C40E-4893-9976-572BA0A106A3}">
      <dgm:prSet/>
      <dgm:spPr/>
      <dgm:t>
        <a:bodyPr/>
        <a:lstStyle/>
        <a:p>
          <a:endParaRPr lang="zh-CN" altLang="en-US" sz="2000"/>
        </a:p>
      </dgm:t>
    </dgm:pt>
    <dgm:pt modelId="{B784B8B4-3BF1-4B60-BE09-4508823D91D8}" type="sibTrans" cxnId="{6C80EFC3-C40E-4893-9976-572BA0A106A3}">
      <dgm:prSet/>
      <dgm:spPr/>
      <dgm:t>
        <a:bodyPr/>
        <a:lstStyle/>
        <a:p>
          <a:endParaRPr lang="zh-CN" altLang="en-US" sz="2000"/>
        </a:p>
      </dgm:t>
    </dgm:pt>
    <dgm:pt modelId="{BED8E8F5-1B4A-49D8-99B3-3CDFB41FC485}">
      <dgm:prSet phldrT="[文本]" custT="1"/>
      <dgm:spPr/>
      <dgm:t>
        <a:bodyPr/>
        <a:lstStyle/>
        <a:p>
          <a:r>
            <a:rPr lang="zh-CN" altLang="en-US" sz="2000" dirty="0" smtClean="0">
              <a:latin typeface="黑体" pitchFamily="49" charset="-122"/>
              <a:ea typeface="黑体" pitchFamily="49" charset="-122"/>
            </a:rPr>
            <a:t>馆藏布局</a:t>
          </a:r>
          <a:endParaRPr lang="zh-CN" altLang="en-US" sz="2000" dirty="0">
            <a:latin typeface="黑体" pitchFamily="49" charset="-122"/>
            <a:ea typeface="黑体" pitchFamily="49" charset="-122"/>
          </a:endParaRPr>
        </a:p>
      </dgm:t>
    </dgm:pt>
    <dgm:pt modelId="{20546284-2EAC-496B-8302-FC6036AA7182}" type="parTrans" cxnId="{B9E8C637-0395-4953-A573-9B46B9130510}">
      <dgm:prSet/>
      <dgm:spPr/>
      <dgm:t>
        <a:bodyPr/>
        <a:lstStyle/>
        <a:p>
          <a:endParaRPr lang="zh-CN" altLang="en-US" sz="2000"/>
        </a:p>
      </dgm:t>
    </dgm:pt>
    <dgm:pt modelId="{4F875610-4632-4523-B2CC-9C4256722514}" type="sibTrans" cxnId="{B9E8C637-0395-4953-A573-9B46B9130510}">
      <dgm:prSet/>
      <dgm:spPr/>
      <dgm:t>
        <a:bodyPr/>
        <a:lstStyle/>
        <a:p>
          <a:endParaRPr lang="zh-CN" altLang="en-US" sz="2000"/>
        </a:p>
      </dgm:t>
    </dgm:pt>
    <dgm:pt modelId="{C90A3570-F455-4BA1-A8E1-954667E946A2}">
      <dgm:prSet phldrT="[文本]" custT="1"/>
      <dgm:spPr/>
      <dgm:t>
        <a:bodyPr/>
        <a:lstStyle/>
        <a:p>
          <a:r>
            <a:rPr lang="zh-CN" altLang="en-US" sz="2000" dirty="0" smtClean="0">
              <a:latin typeface="黑体" pitchFamily="49" charset="-122"/>
              <a:ea typeface="黑体" pitchFamily="49" charset="-122"/>
            </a:rPr>
            <a:t>图书排架与查找</a:t>
          </a:r>
          <a:endParaRPr lang="zh-CN" altLang="en-US" sz="2000" dirty="0">
            <a:latin typeface="黑体" pitchFamily="49" charset="-122"/>
            <a:ea typeface="黑体" pitchFamily="49" charset="-122"/>
          </a:endParaRPr>
        </a:p>
      </dgm:t>
    </dgm:pt>
    <dgm:pt modelId="{D63284DD-7F8D-4236-A2E0-000F95BC8212}" type="parTrans" cxnId="{593CA1B2-1A50-47D7-B3BC-241EC22F30A6}">
      <dgm:prSet/>
      <dgm:spPr/>
      <dgm:t>
        <a:bodyPr/>
        <a:lstStyle/>
        <a:p>
          <a:endParaRPr lang="zh-CN" altLang="en-US" sz="2000"/>
        </a:p>
      </dgm:t>
    </dgm:pt>
    <dgm:pt modelId="{F4ABA2C0-4FC3-41F8-ABE3-E169D0A5B099}" type="sibTrans" cxnId="{593CA1B2-1A50-47D7-B3BC-241EC22F30A6}">
      <dgm:prSet/>
      <dgm:spPr/>
      <dgm:t>
        <a:bodyPr/>
        <a:lstStyle/>
        <a:p>
          <a:endParaRPr lang="zh-CN" altLang="en-US" sz="2000"/>
        </a:p>
      </dgm:t>
    </dgm:pt>
    <dgm:pt modelId="{AA698C6B-8AAC-4EED-94CB-BC1BDC471E08}">
      <dgm:prSet custT="1"/>
      <dgm:spPr/>
      <dgm:t>
        <a:bodyPr/>
        <a:lstStyle/>
        <a:p>
          <a:r>
            <a:rPr lang="zh-CN" altLang="en-US" sz="2000" dirty="0" smtClean="0">
              <a:latin typeface="黑体" pitchFamily="49" charset="-122"/>
              <a:ea typeface="黑体" pitchFamily="49" charset="-122"/>
            </a:rPr>
            <a:t>电子资源</a:t>
          </a:r>
          <a:endParaRPr lang="zh-CN" altLang="en-US" sz="2000" dirty="0">
            <a:latin typeface="黑体" pitchFamily="49" charset="-122"/>
            <a:ea typeface="黑体" pitchFamily="49" charset="-122"/>
          </a:endParaRPr>
        </a:p>
      </dgm:t>
    </dgm:pt>
    <dgm:pt modelId="{10C4BEFA-4C11-481D-954A-E59D3BC4A1A1}" type="parTrans" cxnId="{FA5F6776-EE5D-4E2F-8BD0-FA63EF5D0E8A}">
      <dgm:prSet/>
      <dgm:spPr/>
      <dgm:t>
        <a:bodyPr/>
        <a:lstStyle/>
        <a:p>
          <a:endParaRPr lang="zh-CN" altLang="en-US" sz="2000"/>
        </a:p>
      </dgm:t>
    </dgm:pt>
    <dgm:pt modelId="{04B9170F-5B41-4CFC-B61C-B4F5B1B48D43}" type="sibTrans" cxnId="{FA5F6776-EE5D-4E2F-8BD0-FA63EF5D0E8A}">
      <dgm:prSet/>
      <dgm:spPr/>
      <dgm:t>
        <a:bodyPr/>
        <a:lstStyle/>
        <a:p>
          <a:endParaRPr lang="zh-CN" altLang="en-US" sz="2000"/>
        </a:p>
      </dgm:t>
    </dgm:pt>
    <dgm:pt modelId="{DF0F967D-E3A4-4260-8D07-7E6437CD55C6}">
      <dgm:prSet custT="1"/>
      <dgm:spPr/>
      <dgm:t>
        <a:bodyPr/>
        <a:lstStyle/>
        <a:p>
          <a:r>
            <a:rPr lang="zh-CN" altLang="en-US" sz="2000" dirty="0" smtClean="0">
              <a:latin typeface="黑体" pitchFamily="49" charset="-122"/>
              <a:ea typeface="黑体" pitchFamily="49" charset="-122"/>
            </a:rPr>
            <a:t>读者服务</a:t>
          </a:r>
          <a:endParaRPr lang="zh-CN" altLang="en-US" sz="2000" dirty="0">
            <a:latin typeface="黑体" pitchFamily="49" charset="-122"/>
            <a:ea typeface="黑体" pitchFamily="49" charset="-122"/>
          </a:endParaRPr>
        </a:p>
      </dgm:t>
    </dgm:pt>
    <dgm:pt modelId="{BB59195D-9CB5-4B2F-807E-FDA2C5CEE927}" type="parTrans" cxnId="{563A61BC-F728-493B-9F07-045EED06642A}">
      <dgm:prSet/>
      <dgm:spPr/>
      <dgm:t>
        <a:bodyPr/>
        <a:lstStyle/>
        <a:p>
          <a:endParaRPr lang="zh-CN" altLang="en-US" sz="2000"/>
        </a:p>
      </dgm:t>
    </dgm:pt>
    <dgm:pt modelId="{E85CF8A8-CA23-4C21-96ED-A6A47625552D}" type="sibTrans" cxnId="{563A61BC-F728-493B-9F07-045EED06642A}">
      <dgm:prSet/>
      <dgm:spPr/>
      <dgm:t>
        <a:bodyPr/>
        <a:lstStyle/>
        <a:p>
          <a:endParaRPr lang="zh-CN" altLang="en-US" sz="2000"/>
        </a:p>
      </dgm:t>
    </dgm:pt>
    <dgm:pt modelId="{D1CB218B-F0F8-4985-8E4A-33F50C21FDE4}" type="pres">
      <dgm:prSet presAssocID="{E5232F5F-51D3-4B47-A1D6-583298AF5CFA}" presName="linearFlow" presStyleCnt="0">
        <dgm:presLayoutVars>
          <dgm:dir/>
          <dgm:resizeHandles val="exact"/>
        </dgm:presLayoutVars>
      </dgm:prSet>
      <dgm:spPr/>
    </dgm:pt>
    <dgm:pt modelId="{46562D20-9889-4082-91A3-6B8F131268BE}" type="pres">
      <dgm:prSet presAssocID="{D2B59BB1-2382-4756-A55D-1C1364AB4F1A}" presName="composite" presStyleCnt="0"/>
      <dgm:spPr/>
    </dgm:pt>
    <dgm:pt modelId="{48ACCACE-3FAC-421D-A61B-66CC9B9F563D}" type="pres">
      <dgm:prSet presAssocID="{D2B59BB1-2382-4756-A55D-1C1364AB4F1A}" presName="imgShp" presStyleLbl="fgImgPlace1" presStyleIdx="0" presStyleCnt="5"/>
      <dgm:spPr>
        <a:blipFill rotWithShape="0">
          <a:blip xmlns:r="http://schemas.openxmlformats.org/officeDocument/2006/relationships" r:embed="rId1"/>
          <a:stretch>
            <a:fillRect/>
          </a:stretch>
        </a:blipFill>
      </dgm:spPr>
    </dgm:pt>
    <dgm:pt modelId="{0859C355-6534-4E5C-94AD-ABB980213D8C}" type="pres">
      <dgm:prSet presAssocID="{D2B59BB1-2382-4756-A55D-1C1364AB4F1A}" presName="txShp" presStyleLbl="node1" presStyleIdx="0" presStyleCnt="5">
        <dgm:presLayoutVars>
          <dgm:bulletEnabled val="1"/>
        </dgm:presLayoutVars>
      </dgm:prSet>
      <dgm:spPr/>
      <dgm:t>
        <a:bodyPr/>
        <a:lstStyle/>
        <a:p>
          <a:endParaRPr lang="zh-CN" altLang="en-US"/>
        </a:p>
      </dgm:t>
    </dgm:pt>
    <dgm:pt modelId="{8B4EA08A-3EC5-4340-B264-9DB7358926B2}" type="pres">
      <dgm:prSet presAssocID="{B784B8B4-3BF1-4B60-BE09-4508823D91D8}" presName="spacing" presStyleCnt="0"/>
      <dgm:spPr/>
    </dgm:pt>
    <dgm:pt modelId="{A25AD2E7-ACB7-42A8-9F0F-17F15E7BC34B}" type="pres">
      <dgm:prSet presAssocID="{BED8E8F5-1B4A-49D8-99B3-3CDFB41FC485}" presName="composite" presStyleCnt="0"/>
      <dgm:spPr/>
    </dgm:pt>
    <dgm:pt modelId="{A56615F8-83B1-426B-83BC-FA0D07717987}" type="pres">
      <dgm:prSet presAssocID="{BED8E8F5-1B4A-49D8-99B3-3CDFB41FC485}" presName="imgShp" presStyleLbl="fgImgPlace1" presStyleIdx="1" presStyleCnt="5"/>
      <dgm:spPr>
        <a:blipFill dpi="0" rotWithShape="0">
          <a:blip xmlns:r="http://schemas.openxmlformats.org/officeDocument/2006/relationships" r:embed="rId2"/>
          <a:srcRect/>
          <a:stretch>
            <a:fillRect/>
          </a:stretch>
        </a:blipFill>
      </dgm:spPr>
    </dgm:pt>
    <dgm:pt modelId="{619676D9-6937-454D-8E1A-7EB75C767BA4}" type="pres">
      <dgm:prSet presAssocID="{BED8E8F5-1B4A-49D8-99B3-3CDFB41FC485}" presName="txShp" presStyleLbl="node1" presStyleIdx="1" presStyleCnt="5">
        <dgm:presLayoutVars>
          <dgm:bulletEnabled val="1"/>
        </dgm:presLayoutVars>
      </dgm:prSet>
      <dgm:spPr/>
      <dgm:t>
        <a:bodyPr/>
        <a:lstStyle/>
        <a:p>
          <a:endParaRPr lang="zh-CN" altLang="en-US"/>
        </a:p>
      </dgm:t>
    </dgm:pt>
    <dgm:pt modelId="{36265991-D21F-41B9-A653-F415DF294BE0}" type="pres">
      <dgm:prSet presAssocID="{4F875610-4632-4523-B2CC-9C4256722514}" presName="spacing" presStyleCnt="0"/>
      <dgm:spPr/>
    </dgm:pt>
    <dgm:pt modelId="{735AD364-950F-4622-8004-B9E3504FA893}" type="pres">
      <dgm:prSet presAssocID="{C90A3570-F455-4BA1-A8E1-954667E946A2}" presName="composite" presStyleCnt="0"/>
      <dgm:spPr/>
    </dgm:pt>
    <dgm:pt modelId="{233EF07F-D61E-4000-AAA7-CAF07A5C9504}" type="pres">
      <dgm:prSet presAssocID="{C90A3570-F455-4BA1-A8E1-954667E946A2}" presName="imgShp" presStyleLbl="fgImgPlace1" presStyleIdx="2" presStyleCnt="5"/>
      <dgm:spPr>
        <a:blipFill rotWithShape="0">
          <a:blip xmlns:r="http://schemas.openxmlformats.org/officeDocument/2006/relationships" r:embed="rId3"/>
          <a:stretch>
            <a:fillRect/>
          </a:stretch>
        </a:blipFill>
      </dgm:spPr>
    </dgm:pt>
    <dgm:pt modelId="{52F26150-954B-4F82-91ED-A731C2BFCA2B}" type="pres">
      <dgm:prSet presAssocID="{C90A3570-F455-4BA1-A8E1-954667E946A2}" presName="txShp" presStyleLbl="node1" presStyleIdx="2" presStyleCnt="5">
        <dgm:presLayoutVars>
          <dgm:bulletEnabled val="1"/>
        </dgm:presLayoutVars>
      </dgm:prSet>
      <dgm:spPr/>
      <dgm:t>
        <a:bodyPr/>
        <a:lstStyle/>
        <a:p>
          <a:endParaRPr lang="zh-CN" altLang="en-US"/>
        </a:p>
      </dgm:t>
    </dgm:pt>
    <dgm:pt modelId="{B08FF362-2BFA-4769-A77D-8DEB2FC8DEF2}" type="pres">
      <dgm:prSet presAssocID="{F4ABA2C0-4FC3-41F8-ABE3-E169D0A5B099}" presName="spacing" presStyleCnt="0"/>
      <dgm:spPr/>
    </dgm:pt>
    <dgm:pt modelId="{2914B8A0-7202-41C2-ABC1-6494BC1BCED4}" type="pres">
      <dgm:prSet presAssocID="{AA698C6B-8AAC-4EED-94CB-BC1BDC471E08}" presName="composite" presStyleCnt="0"/>
      <dgm:spPr/>
    </dgm:pt>
    <dgm:pt modelId="{6A9B16FC-DCA3-496C-A376-A492166F4F69}" type="pres">
      <dgm:prSet presAssocID="{AA698C6B-8AAC-4EED-94CB-BC1BDC471E08}" presName="imgShp" presStyleLbl="fgImgPlace1" presStyleIdx="3" presStyleCnt="5"/>
      <dgm:spPr>
        <a:blipFill rotWithShape="0">
          <a:blip xmlns:r="http://schemas.openxmlformats.org/officeDocument/2006/relationships" r:embed="rId4"/>
          <a:stretch>
            <a:fillRect/>
          </a:stretch>
        </a:blipFill>
      </dgm:spPr>
    </dgm:pt>
    <dgm:pt modelId="{3CBF7E50-AC2E-4E53-A873-95C695E4F393}" type="pres">
      <dgm:prSet presAssocID="{AA698C6B-8AAC-4EED-94CB-BC1BDC471E08}" presName="txShp" presStyleLbl="node1" presStyleIdx="3" presStyleCnt="5">
        <dgm:presLayoutVars>
          <dgm:bulletEnabled val="1"/>
        </dgm:presLayoutVars>
      </dgm:prSet>
      <dgm:spPr/>
      <dgm:t>
        <a:bodyPr/>
        <a:lstStyle/>
        <a:p>
          <a:endParaRPr lang="zh-CN" altLang="en-US"/>
        </a:p>
      </dgm:t>
    </dgm:pt>
    <dgm:pt modelId="{B0835426-713C-4D41-8738-DB9AEFF66E55}" type="pres">
      <dgm:prSet presAssocID="{04B9170F-5B41-4CFC-B61C-B4F5B1B48D43}" presName="spacing" presStyleCnt="0"/>
      <dgm:spPr/>
    </dgm:pt>
    <dgm:pt modelId="{0BF9B919-E109-486F-9F47-153BA038B8D7}" type="pres">
      <dgm:prSet presAssocID="{DF0F967D-E3A4-4260-8D07-7E6437CD55C6}" presName="composite" presStyleCnt="0"/>
      <dgm:spPr/>
    </dgm:pt>
    <dgm:pt modelId="{05ECA3E6-333C-409B-B376-DEF705B01724}" type="pres">
      <dgm:prSet presAssocID="{DF0F967D-E3A4-4260-8D07-7E6437CD55C6}" presName="imgShp" presStyleLbl="fgImgPlace1" presStyleIdx="4" presStyleCnt="5"/>
      <dgm:spPr>
        <a:blipFill rotWithShape="0">
          <a:blip xmlns:r="http://schemas.openxmlformats.org/officeDocument/2006/relationships" r:embed="rId5"/>
          <a:stretch>
            <a:fillRect/>
          </a:stretch>
        </a:blipFill>
      </dgm:spPr>
    </dgm:pt>
    <dgm:pt modelId="{6DF10F41-8619-4604-9EC7-ED8E1D222385}" type="pres">
      <dgm:prSet presAssocID="{DF0F967D-E3A4-4260-8D07-7E6437CD55C6}" presName="txShp" presStyleLbl="node1" presStyleIdx="4" presStyleCnt="5">
        <dgm:presLayoutVars>
          <dgm:bulletEnabled val="1"/>
        </dgm:presLayoutVars>
      </dgm:prSet>
      <dgm:spPr/>
      <dgm:t>
        <a:bodyPr/>
        <a:lstStyle/>
        <a:p>
          <a:endParaRPr lang="zh-CN" altLang="en-US"/>
        </a:p>
      </dgm:t>
    </dgm:pt>
  </dgm:ptLst>
  <dgm:cxnLst>
    <dgm:cxn modelId="{C1AD7BC8-F95E-49A4-B76E-6C56499FBA9E}" type="presOf" srcId="{C90A3570-F455-4BA1-A8E1-954667E946A2}" destId="{52F26150-954B-4F82-91ED-A731C2BFCA2B}" srcOrd="0" destOrd="0" presId="urn:microsoft.com/office/officeart/2005/8/layout/vList3"/>
    <dgm:cxn modelId="{13370204-7F54-428A-91B9-5106D59F6941}" type="presOf" srcId="{AA698C6B-8AAC-4EED-94CB-BC1BDC471E08}" destId="{3CBF7E50-AC2E-4E53-A873-95C695E4F393}" srcOrd="0" destOrd="0" presId="urn:microsoft.com/office/officeart/2005/8/layout/vList3"/>
    <dgm:cxn modelId="{FA5F6776-EE5D-4E2F-8BD0-FA63EF5D0E8A}" srcId="{E5232F5F-51D3-4B47-A1D6-583298AF5CFA}" destId="{AA698C6B-8AAC-4EED-94CB-BC1BDC471E08}" srcOrd="3" destOrd="0" parTransId="{10C4BEFA-4C11-481D-954A-E59D3BC4A1A1}" sibTransId="{04B9170F-5B41-4CFC-B61C-B4F5B1B48D43}"/>
    <dgm:cxn modelId="{563A61BC-F728-493B-9F07-045EED06642A}" srcId="{E5232F5F-51D3-4B47-A1D6-583298AF5CFA}" destId="{DF0F967D-E3A4-4260-8D07-7E6437CD55C6}" srcOrd="4" destOrd="0" parTransId="{BB59195D-9CB5-4B2F-807E-FDA2C5CEE927}" sibTransId="{E85CF8A8-CA23-4C21-96ED-A6A47625552D}"/>
    <dgm:cxn modelId="{247AF9CB-1011-48B3-BEAD-F323848C4871}" type="presOf" srcId="{D2B59BB1-2382-4756-A55D-1C1364AB4F1A}" destId="{0859C355-6534-4E5C-94AD-ABB980213D8C}" srcOrd="0" destOrd="0" presId="urn:microsoft.com/office/officeart/2005/8/layout/vList3"/>
    <dgm:cxn modelId="{6C80EFC3-C40E-4893-9976-572BA0A106A3}" srcId="{E5232F5F-51D3-4B47-A1D6-583298AF5CFA}" destId="{D2B59BB1-2382-4756-A55D-1C1364AB4F1A}" srcOrd="0" destOrd="0" parTransId="{051D7950-24DA-44BA-A26B-834511610981}" sibTransId="{B784B8B4-3BF1-4B60-BE09-4508823D91D8}"/>
    <dgm:cxn modelId="{2357EF62-ACEF-494C-A4D4-1904D22BD87E}" type="presOf" srcId="{BED8E8F5-1B4A-49D8-99B3-3CDFB41FC485}" destId="{619676D9-6937-454D-8E1A-7EB75C767BA4}" srcOrd="0" destOrd="0" presId="urn:microsoft.com/office/officeart/2005/8/layout/vList3"/>
    <dgm:cxn modelId="{744D8E74-1599-4D90-8596-1D01D3465F9D}" type="presOf" srcId="{E5232F5F-51D3-4B47-A1D6-583298AF5CFA}" destId="{D1CB218B-F0F8-4985-8E4A-33F50C21FDE4}" srcOrd="0" destOrd="0" presId="urn:microsoft.com/office/officeart/2005/8/layout/vList3"/>
    <dgm:cxn modelId="{B9E8C637-0395-4953-A573-9B46B9130510}" srcId="{E5232F5F-51D3-4B47-A1D6-583298AF5CFA}" destId="{BED8E8F5-1B4A-49D8-99B3-3CDFB41FC485}" srcOrd="1" destOrd="0" parTransId="{20546284-2EAC-496B-8302-FC6036AA7182}" sibTransId="{4F875610-4632-4523-B2CC-9C4256722514}"/>
    <dgm:cxn modelId="{593CA1B2-1A50-47D7-B3BC-241EC22F30A6}" srcId="{E5232F5F-51D3-4B47-A1D6-583298AF5CFA}" destId="{C90A3570-F455-4BA1-A8E1-954667E946A2}" srcOrd="2" destOrd="0" parTransId="{D63284DD-7F8D-4236-A2E0-000F95BC8212}" sibTransId="{F4ABA2C0-4FC3-41F8-ABE3-E169D0A5B099}"/>
    <dgm:cxn modelId="{8F1F4C29-A490-4091-AEE1-CC15F4B77DA0}" type="presOf" srcId="{DF0F967D-E3A4-4260-8D07-7E6437CD55C6}" destId="{6DF10F41-8619-4604-9EC7-ED8E1D222385}" srcOrd="0" destOrd="0" presId="urn:microsoft.com/office/officeart/2005/8/layout/vList3"/>
    <dgm:cxn modelId="{E656DEDA-FFD0-42DB-8A70-3DEF48A2918F}" type="presParOf" srcId="{D1CB218B-F0F8-4985-8E4A-33F50C21FDE4}" destId="{46562D20-9889-4082-91A3-6B8F131268BE}" srcOrd="0" destOrd="0" presId="urn:microsoft.com/office/officeart/2005/8/layout/vList3"/>
    <dgm:cxn modelId="{3FEC45F0-CDB2-41C9-BD49-42B4B4055519}" type="presParOf" srcId="{46562D20-9889-4082-91A3-6B8F131268BE}" destId="{48ACCACE-3FAC-421D-A61B-66CC9B9F563D}" srcOrd="0" destOrd="0" presId="urn:microsoft.com/office/officeart/2005/8/layout/vList3"/>
    <dgm:cxn modelId="{13814AB4-65E9-49F9-9CB4-C56BCC7814C4}" type="presParOf" srcId="{46562D20-9889-4082-91A3-6B8F131268BE}" destId="{0859C355-6534-4E5C-94AD-ABB980213D8C}" srcOrd="1" destOrd="0" presId="urn:microsoft.com/office/officeart/2005/8/layout/vList3"/>
    <dgm:cxn modelId="{228896FF-A987-4A97-B9D3-582AF39C7191}" type="presParOf" srcId="{D1CB218B-F0F8-4985-8E4A-33F50C21FDE4}" destId="{8B4EA08A-3EC5-4340-B264-9DB7358926B2}" srcOrd="1" destOrd="0" presId="urn:microsoft.com/office/officeart/2005/8/layout/vList3"/>
    <dgm:cxn modelId="{8E0EE526-9081-439D-8385-4E9444AAC754}" type="presParOf" srcId="{D1CB218B-F0F8-4985-8E4A-33F50C21FDE4}" destId="{A25AD2E7-ACB7-42A8-9F0F-17F15E7BC34B}" srcOrd="2" destOrd="0" presId="urn:microsoft.com/office/officeart/2005/8/layout/vList3"/>
    <dgm:cxn modelId="{E17E664E-1DE5-4D4F-B326-9020BFE771DB}" type="presParOf" srcId="{A25AD2E7-ACB7-42A8-9F0F-17F15E7BC34B}" destId="{A56615F8-83B1-426B-83BC-FA0D07717987}" srcOrd="0" destOrd="0" presId="urn:microsoft.com/office/officeart/2005/8/layout/vList3"/>
    <dgm:cxn modelId="{32F67742-257B-4A24-9DE8-447E1449280C}" type="presParOf" srcId="{A25AD2E7-ACB7-42A8-9F0F-17F15E7BC34B}" destId="{619676D9-6937-454D-8E1A-7EB75C767BA4}" srcOrd="1" destOrd="0" presId="urn:microsoft.com/office/officeart/2005/8/layout/vList3"/>
    <dgm:cxn modelId="{110E1954-24CC-4DB1-B40A-DB47A7E2A741}" type="presParOf" srcId="{D1CB218B-F0F8-4985-8E4A-33F50C21FDE4}" destId="{36265991-D21F-41B9-A653-F415DF294BE0}" srcOrd="3" destOrd="0" presId="urn:microsoft.com/office/officeart/2005/8/layout/vList3"/>
    <dgm:cxn modelId="{0DD2C01F-DF84-43F2-94E1-9A15F6184317}" type="presParOf" srcId="{D1CB218B-F0F8-4985-8E4A-33F50C21FDE4}" destId="{735AD364-950F-4622-8004-B9E3504FA893}" srcOrd="4" destOrd="0" presId="urn:microsoft.com/office/officeart/2005/8/layout/vList3"/>
    <dgm:cxn modelId="{112147FF-3806-4CC9-8A74-2A8CF23E8928}" type="presParOf" srcId="{735AD364-950F-4622-8004-B9E3504FA893}" destId="{233EF07F-D61E-4000-AAA7-CAF07A5C9504}" srcOrd="0" destOrd="0" presId="urn:microsoft.com/office/officeart/2005/8/layout/vList3"/>
    <dgm:cxn modelId="{F37B71B7-2C97-495F-BA99-67165D7031E1}" type="presParOf" srcId="{735AD364-950F-4622-8004-B9E3504FA893}" destId="{52F26150-954B-4F82-91ED-A731C2BFCA2B}" srcOrd="1" destOrd="0" presId="urn:microsoft.com/office/officeart/2005/8/layout/vList3"/>
    <dgm:cxn modelId="{7AD41F61-55B2-4C86-9E90-2CCF7108AAA1}" type="presParOf" srcId="{D1CB218B-F0F8-4985-8E4A-33F50C21FDE4}" destId="{B08FF362-2BFA-4769-A77D-8DEB2FC8DEF2}" srcOrd="5" destOrd="0" presId="urn:microsoft.com/office/officeart/2005/8/layout/vList3"/>
    <dgm:cxn modelId="{630ACA60-EFE6-4023-9CD2-75258479460B}" type="presParOf" srcId="{D1CB218B-F0F8-4985-8E4A-33F50C21FDE4}" destId="{2914B8A0-7202-41C2-ABC1-6494BC1BCED4}" srcOrd="6" destOrd="0" presId="urn:microsoft.com/office/officeart/2005/8/layout/vList3"/>
    <dgm:cxn modelId="{3753BBBE-531F-4AF4-84CB-512F42879848}" type="presParOf" srcId="{2914B8A0-7202-41C2-ABC1-6494BC1BCED4}" destId="{6A9B16FC-DCA3-496C-A376-A492166F4F69}" srcOrd="0" destOrd="0" presId="urn:microsoft.com/office/officeart/2005/8/layout/vList3"/>
    <dgm:cxn modelId="{A9AA027D-025B-4D04-B37F-571C76C62E0C}" type="presParOf" srcId="{2914B8A0-7202-41C2-ABC1-6494BC1BCED4}" destId="{3CBF7E50-AC2E-4E53-A873-95C695E4F393}" srcOrd="1" destOrd="0" presId="urn:microsoft.com/office/officeart/2005/8/layout/vList3"/>
    <dgm:cxn modelId="{5CDDA919-FCA7-4DCD-B904-DB84D6B468D4}" type="presParOf" srcId="{D1CB218B-F0F8-4985-8E4A-33F50C21FDE4}" destId="{B0835426-713C-4D41-8738-DB9AEFF66E55}" srcOrd="7" destOrd="0" presId="urn:microsoft.com/office/officeart/2005/8/layout/vList3"/>
    <dgm:cxn modelId="{78AD9C30-687C-4994-8F02-D9D4E86071FF}" type="presParOf" srcId="{D1CB218B-F0F8-4985-8E4A-33F50C21FDE4}" destId="{0BF9B919-E109-486F-9F47-153BA038B8D7}" srcOrd="8" destOrd="0" presId="urn:microsoft.com/office/officeart/2005/8/layout/vList3"/>
    <dgm:cxn modelId="{9F425631-D72F-4BF9-9909-F11E72FB3899}" type="presParOf" srcId="{0BF9B919-E109-486F-9F47-153BA038B8D7}" destId="{05ECA3E6-333C-409B-B376-DEF705B01724}" srcOrd="0" destOrd="0" presId="urn:microsoft.com/office/officeart/2005/8/layout/vList3"/>
    <dgm:cxn modelId="{EA3D6216-4652-4034-A887-7B33A7A91590}" type="presParOf" srcId="{0BF9B919-E109-486F-9F47-153BA038B8D7}" destId="{6DF10F41-8619-4604-9EC7-ED8E1D222385}" srcOrd="1" destOrd="0" presId="urn:microsoft.com/office/officeart/2005/8/layout/vList3"/>
  </dgm:cxnLst>
  <dgm:bg>
    <a:noFill/>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5232F5F-51D3-4B47-A1D6-583298AF5CFA}" type="doc">
      <dgm:prSet loTypeId="urn:microsoft.com/office/officeart/2005/8/layout/vList3" loCatId="list" qsTypeId="urn:microsoft.com/office/officeart/2005/8/quickstyle/simple1" qsCatId="simple" csTypeId="urn:microsoft.com/office/officeart/2005/8/colors/accent1_3" csCatId="accent1" phldr="1"/>
      <dgm:spPr/>
    </dgm:pt>
    <dgm:pt modelId="{D2B59BB1-2382-4756-A55D-1C1364AB4F1A}">
      <dgm:prSet phldrT="[文本]" custT="1"/>
      <dgm:spPr/>
      <dgm:t>
        <a:bodyPr/>
        <a:lstStyle/>
        <a:p>
          <a:r>
            <a:rPr lang="zh-CN" altLang="en-US" sz="2000" dirty="0" smtClean="0">
              <a:latin typeface="黑体" pitchFamily="49" charset="-122"/>
              <a:ea typeface="黑体" pitchFamily="49" charset="-122"/>
            </a:rPr>
            <a:t>图书馆概况</a:t>
          </a:r>
          <a:endParaRPr lang="zh-CN" altLang="en-US" sz="2000" dirty="0">
            <a:latin typeface="黑体" pitchFamily="49" charset="-122"/>
            <a:ea typeface="黑体" pitchFamily="49" charset="-122"/>
          </a:endParaRPr>
        </a:p>
      </dgm:t>
    </dgm:pt>
    <dgm:pt modelId="{051D7950-24DA-44BA-A26B-834511610981}" type="parTrans" cxnId="{6C80EFC3-C40E-4893-9976-572BA0A106A3}">
      <dgm:prSet/>
      <dgm:spPr/>
      <dgm:t>
        <a:bodyPr/>
        <a:lstStyle/>
        <a:p>
          <a:endParaRPr lang="zh-CN" altLang="en-US" sz="2000"/>
        </a:p>
      </dgm:t>
    </dgm:pt>
    <dgm:pt modelId="{B784B8B4-3BF1-4B60-BE09-4508823D91D8}" type="sibTrans" cxnId="{6C80EFC3-C40E-4893-9976-572BA0A106A3}">
      <dgm:prSet/>
      <dgm:spPr/>
      <dgm:t>
        <a:bodyPr/>
        <a:lstStyle/>
        <a:p>
          <a:endParaRPr lang="zh-CN" altLang="en-US" sz="2000"/>
        </a:p>
      </dgm:t>
    </dgm:pt>
    <dgm:pt modelId="{BED8E8F5-1B4A-49D8-99B3-3CDFB41FC485}">
      <dgm:prSet phldrT="[文本]" custT="1"/>
      <dgm:spPr/>
      <dgm:t>
        <a:bodyPr/>
        <a:lstStyle/>
        <a:p>
          <a:r>
            <a:rPr lang="zh-CN" altLang="en-US" sz="2000" dirty="0" smtClean="0">
              <a:latin typeface="黑体" pitchFamily="49" charset="-122"/>
              <a:ea typeface="黑体" pitchFamily="49" charset="-122"/>
            </a:rPr>
            <a:t>馆藏布局</a:t>
          </a:r>
          <a:endParaRPr lang="zh-CN" altLang="en-US" sz="2000" dirty="0">
            <a:latin typeface="黑体" pitchFamily="49" charset="-122"/>
            <a:ea typeface="黑体" pitchFamily="49" charset="-122"/>
          </a:endParaRPr>
        </a:p>
      </dgm:t>
    </dgm:pt>
    <dgm:pt modelId="{20546284-2EAC-496B-8302-FC6036AA7182}" type="parTrans" cxnId="{B9E8C637-0395-4953-A573-9B46B9130510}">
      <dgm:prSet/>
      <dgm:spPr/>
      <dgm:t>
        <a:bodyPr/>
        <a:lstStyle/>
        <a:p>
          <a:endParaRPr lang="zh-CN" altLang="en-US" sz="2000"/>
        </a:p>
      </dgm:t>
    </dgm:pt>
    <dgm:pt modelId="{4F875610-4632-4523-B2CC-9C4256722514}" type="sibTrans" cxnId="{B9E8C637-0395-4953-A573-9B46B9130510}">
      <dgm:prSet/>
      <dgm:spPr/>
      <dgm:t>
        <a:bodyPr/>
        <a:lstStyle/>
        <a:p>
          <a:endParaRPr lang="zh-CN" altLang="en-US" sz="2000"/>
        </a:p>
      </dgm:t>
    </dgm:pt>
    <dgm:pt modelId="{C90A3570-F455-4BA1-A8E1-954667E946A2}">
      <dgm:prSet phldrT="[文本]" custT="1"/>
      <dgm:spPr/>
      <dgm:t>
        <a:bodyPr/>
        <a:lstStyle/>
        <a:p>
          <a:r>
            <a:rPr lang="zh-CN" altLang="en-US" sz="2000" dirty="0" smtClean="0">
              <a:latin typeface="黑体" pitchFamily="49" charset="-122"/>
              <a:ea typeface="黑体" pitchFamily="49" charset="-122"/>
            </a:rPr>
            <a:t>图书排架与查找</a:t>
          </a:r>
          <a:endParaRPr lang="zh-CN" altLang="en-US" sz="2000" dirty="0">
            <a:latin typeface="黑体" pitchFamily="49" charset="-122"/>
            <a:ea typeface="黑体" pitchFamily="49" charset="-122"/>
          </a:endParaRPr>
        </a:p>
      </dgm:t>
    </dgm:pt>
    <dgm:pt modelId="{D63284DD-7F8D-4236-A2E0-000F95BC8212}" type="parTrans" cxnId="{593CA1B2-1A50-47D7-B3BC-241EC22F30A6}">
      <dgm:prSet/>
      <dgm:spPr/>
      <dgm:t>
        <a:bodyPr/>
        <a:lstStyle/>
        <a:p>
          <a:endParaRPr lang="zh-CN" altLang="en-US" sz="2000"/>
        </a:p>
      </dgm:t>
    </dgm:pt>
    <dgm:pt modelId="{F4ABA2C0-4FC3-41F8-ABE3-E169D0A5B099}" type="sibTrans" cxnId="{593CA1B2-1A50-47D7-B3BC-241EC22F30A6}">
      <dgm:prSet/>
      <dgm:spPr/>
      <dgm:t>
        <a:bodyPr/>
        <a:lstStyle/>
        <a:p>
          <a:endParaRPr lang="zh-CN" altLang="en-US" sz="2000"/>
        </a:p>
      </dgm:t>
    </dgm:pt>
    <dgm:pt modelId="{AA698C6B-8AAC-4EED-94CB-BC1BDC471E08}">
      <dgm:prSet custT="1"/>
      <dgm:spPr/>
      <dgm:t>
        <a:bodyPr/>
        <a:lstStyle/>
        <a:p>
          <a:r>
            <a:rPr lang="zh-CN" altLang="en-US" sz="2000" dirty="0" smtClean="0">
              <a:latin typeface="黑体" pitchFamily="49" charset="-122"/>
              <a:ea typeface="黑体" pitchFamily="49" charset="-122"/>
            </a:rPr>
            <a:t>电子资源</a:t>
          </a:r>
          <a:endParaRPr lang="zh-CN" altLang="en-US" sz="2000" dirty="0">
            <a:latin typeface="黑体" pitchFamily="49" charset="-122"/>
            <a:ea typeface="黑体" pitchFamily="49" charset="-122"/>
          </a:endParaRPr>
        </a:p>
      </dgm:t>
    </dgm:pt>
    <dgm:pt modelId="{10C4BEFA-4C11-481D-954A-E59D3BC4A1A1}" type="parTrans" cxnId="{FA5F6776-EE5D-4E2F-8BD0-FA63EF5D0E8A}">
      <dgm:prSet/>
      <dgm:spPr/>
      <dgm:t>
        <a:bodyPr/>
        <a:lstStyle/>
        <a:p>
          <a:endParaRPr lang="zh-CN" altLang="en-US" sz="2000"/>
        </a:p>
      </dgm:t>
    </dgm:pt>
    <dgm:pt modelId="{04B9170F-5B41-4CFC-B61C-B4F5B1B48D43}" type="sibTrans" cxnId="{FA5F6776-EE5D-4E2F-8BD0-FA63EF5D0E8A}">
      <dgm:prSet/>
      <dgm:spPr/>
      <dgm:t>
        <a:bodyPr/>
        <a:lstStyle/>
        <a:p>
          <a:endParaRPr lang="zh-CN" altLang="en-US" sz="2000"/>
        </a:p>
      </dgm:t>
    </dgm:pt>
    <dgm:pt modelId="{DF0F967D-E3A4-4260-8D07-7E6437CD55C6}">
      <dgm:prSet custT="1"/>
      <dgm:spPr/>
      <dgm:t>
        <a:bodyPr/>
        <a:lstStyle/>
        <a:p>
          <a:r>
            <a:rPr lang="zh-CN" altLang="en-US" sz="2000" dirty="0" smtClean="0">
              <a:latin typeface="黑体" pitchFamily="49" charset="-122"/>
              <a:ea typeface="黑体" pitchFamily="49" charset="-122"/>
            </a:rPr>
            <a:t>读者服务</a:t>
          </a:r>
          <a:endParaRPr lang="zh-CN" altLang="en-US" sz="2000" dirty="0">
            <a:latin typeface="黑体" pitchFamily="49" charset="-122"/>
            <a:ea typeface="黑体" pitchFamily="49" charset="-122"/>
          </a:endParaRPr>
        </a:p>
      </dgm:t>
    </dgm:pt>
    <dgm:pt modelId="{BB59195D-9CB5-4B2F-807E-FDA2C5CEE927}" type="parTrans" cxnId="{563A61BC-F728-493B-9F07-045EED06642A}">
      <dgm:prSet/>
      <dgm:spPr/>
      <dgm:t>
        <a:bodyPr/>
        <a:lstStyle/>
        <a:p>
          <a:endParaRPr lang="zh-CN" altLang="en-US" sz="2000"/>
        </a:p>
      </dgm:t>
    </dgm:pt>
    <dgm:pt modelId="{E85CF8A8-CA23-4C21-96ED-A6A47625552D}" type="sibTrans" cxnId="{563A61BC-F728-493B-9F07-045EED06642A}">
      <dgm:prSet/>
      <dgm:spPr/>
      <dgm:t>
        <a:bodyPr/>
        <a:lstStyle/>
        <a:p>
          <a:endParaRPr lang="zh-CN" altLang="en-US" sz="2000"/>
        </a:p>
      </dgm:t>
    </dgm:pt>
    <dgm:pt modelId="{D1CB218B-F0F8-4985-8E4A-33F50C21FDE4}" type="pres">
      <dgm:prSet presAssocID="{E5232F5F-51D3-4B47-A1D6-583298AF5CFA}" presName="linearFlow" presStyleCnt="0">
        <dgm:presLayoutVars>
          <dgm:dir/>
          <dgm:resizeHandles val="exact"/>
        </dgm:presLayoutVars>
      </dgm:prSet>
      <dgm:spPr/>
    </dgm:pt>
    <dgm:pt modelId="{46562D20-9889-4082-91A3-6B8F131268BE}" type="pres">
      <dgm:prSet presAssocID="{D2B59BB1-2382-4756-A55D-1C1364AB4F1A}" presName="composite" presStyleCnt="0"/>
      <dgm:spPr/>
    </dgm:pt>
    <dgm:pt modelId="{48ACCACE-3FAC-421D-A61B-66CC9B9F563D}" type="pres">
      <dgm:prSet presAssocID="{D2B59BB1-2382-4756-A55D-1C1364AB4F1A}" presName="imgShp" presStyleLbl="fgImgPlace1" presStyleIdx="0" presStyleCnt="5"/>
      <dgm:spPr>
        <a:blipFill rotWithShape="0">
          <a:blip xmlns:r="http://schemas.openxmlformats.org/officeDocument/2006/relationships" r:embed="rId1"/>
          <a:stretch>
            <a:fillRect/>
          </a:stretch>
        </a:blipFill>
      </dgm:spPr>
    </dgm:pt>
    <dgm:pt modelId="{0859C355-6534-4E5C-94AD-ABB980213D8C}" type="pres">
      <dgm:prSet presAssocID="{D2B59BB1-2382-4756-A55D-1C1364AB4F1A}" presName="txShp" presStyleLbl="node1" presStyleIdx="0" presStyleCnt="5">
        <dgm:presLayoutVars>
          <dgm:bulletEnabled val="1"/>
        </dgm:presLayoutVars>
      </dgm:prSet>
      <dgm:spPr/>
      <dgm:t>
        <a:bodyPr/>
        <a:lstStyle/>
        <a:p>
          <a:endParaRPr lang="zh-CN" altLang="en-US"/>
        </a:p>
      </dgm:t>
    </dgm:pt>
    <dgm:pt modelId="{8B4EA08A-3EC5-4340-B264-9DB7358926B2}" type="pres">
      <dgm:prSet presAssocID="{B784B8B4-3BF1-4B60-BE09-4508823D91D8}" presName="spacing" presStyleCnt="0"/>
      <dgm:spPr/>
    </dgm:pt>
    <dgm:pt modelId="{A25AD2E7-ACB7-42A8-9F0F-17F15E7BC34B}" type="pres">
      <dgm:prSet presAssocID="{BED8E8F5-1B4A-49D8-99B3-3CDFB41FC485}" presName="composite" presStyleCnt="0"/>
      <dgm:spPr/>
    </dgm:pt>
    <dgm:pt modelId="{A56615F8-83B1-426B-83BC-FA0D07717987}" type="pres">
      <dgm:prSet presAssocID="{BED8E8F5-1B4A-49D8-99B3-3CDFB41FC485}" presName="imgShp" presStyleLbl="fgImgPlace1" presStyleIdx="1" presStyleCnt="5"/>
      <dgm:spPr>
        <a:blipFill dpi="0" rotWithShape="0">
          <a:blip xmlns:r="http://schemas.openxmlformats.org/officeDocument/2006/relationships" r:embed="rId2"/>
          <a:srcRect/>
          <a:stretch>
            <a:fillRect/>
          </a:stretch>
        </a:blipFill>
      </dgm:spPr>
    </dgm:pt>
    <dgm:pt modelId="{619676D9-6937-454D-8E1A-7EB75C767BA4}" type="pres">
      <dgm:prSet presAssocID="{BED8E8F5-1B4A-49D8-99B3-3CDFB41FC485}" presName="txShp" presStyleLbl="node1" presStyleIdx="1" presStyleCnt="5">
        <dgm:presLayoutVars>
          <dgm:bulletEnabled val="1"/>
        </dgm:presLayoutVars>
      </dgm:prSet>
      <dgm:spPr/>
      <dgm:t>
        <a:bodyPr/>
        <a:lstStyle/>
        <a:p>
          <a:endParaRPr lang="zh-CN" altLang="en-US"/>
        </a:p>
      </dgm:t>
    </dgm:pt>
    <dgm:pt modelId="{36265991-D21F-41B9-A653-F415DF294BE0}" type="pres">
      <dgm:prSet presAssocID="{4F875610-4632-4523-B2CC-9C4256722514}" presName="spacing" presStyleCnt="0"/>
      <dgm:spPr/>
    </dgm:pt>
    <dgm:pt modelId="{735AD364-950F-4622-8004-B9E3504FA893}" type="pres">
      <dgm:prSet presAssocID="{C90A3570-F455-4BA1-A8E1-954667E946A2}" presName="composite" presStyleCnt="0"/>
      <dgm:spPr/>
    </dgm:pt>
    <dgm:pt modelId="{233EF07F-D61E-4000-AAA7-CAF07A5C9504}" type="pres">
      <dgm:prSet presAssocID="{C90A3570-F455-4BA1-A8E1-954667E946A2}" presName="imgShp" presStyleLbl="fgImgPlace1" presStyleIdx="2" presStyleCnt="5"/>
      <dgm:spPr>
        <a:blipFill rotWithShape="0">
          <a:blip xmlns:r="http://schemas.openxmlformats.org/officeDocument/2006/relationships" r:embed="rId3"/>
          <a:stretch>
            <a:fillRect/>
          </a:stretch>
        </a:blipFill>
      </dgm:spPr>
    </dgm:pt>
    <dgm:pt modelId="{52F26150-954B-4F82-91ED-A731C2BFCA2B}" type="pres">
      <dgm:prSet presAssocID="{C90A3570-F455-4BA1-A8E1-954667E946A2}" presName="txShp" presStyleLbl="node1" presStyleIdx="2" presStyleCnt="5" custLinFactNeighborX="-3620" custLinFactNeighborY="5740">
        <dgm:presLayoutVars>
          <dgm:bulletEnabled val="1"/>
        </dgm:presLayoutVars>
      </dgm:prSet>
      <dgm:spPr/>
      <dgm:t>
        <a:bodyPr/>
        <a:lstStyle/>
        <a:p>
          <a:endParaRPr lang="zh-CN" altLang="en-US"/>
        </a:p>
      </dgm:t>
    </dgm:pt>
    <dgm:pt modelId="{B08FF362-2BFA-4769-A77D-8DEB2FC8DEF2}" type="pres">
      <dgm:prSet presAssocID="{F4ABA2C0-4FC3-41F8-ABE3-E169D0A5B099}" presName="spacing" presStyleCnt="0"/>
      <dgm:spPr/>
    </dgm:pt>
    <dgm:pt modelId="{2914B8A0-7202-41C2-ABC1-6494BC1BCED4}" type="pres">
      <dgm:prSet presAssocID="{AA698C6B-8AAC-4EED-94CB-BC1BDC471E08}" presName="composite" presStyleCnt="0"/>
      <dgm:spPr/>
    </dgm:pt>
    <dgm:pt modelId="{6A9B16FC-DCA3-496C-A376-A492166F4F69}" type="pres">
      <dgm:prSet presAssocID="{AA698C6B-8AAC-4EED-94CB-BC1BDC471E08}" presName="imgShp" presStyleLbl="fgImgPlace1" presStyleIdx="3" presStyleCnt="5"/>
      <dgm:spPr>
        <a:blipFill rotWithShape="0">
          <a:blip xmlns:r="http://schemas.openxmlformats.org/officeDocument/2006/relationships" r:embed="rId4"/>
          <a:stretch>
            <a:fillRect/>
          </a:stretch>
        </a:blipFill>
      </dgm:spPr>
    </dgm:pt>
    <dgm:pt modelId="{3CBF7E50-AC2E-4E53-A873-95C695E4F393}" type="pres">
      <dgm:prSet presAssocID="{AA698C6B-8AAC-4EED-94CB-BC1BDC471E08}" presName="txShp" presStyleLbl="node1" presStyleIdx="3" presStyleCnt="5">
        <dgm:presLayoutVars>
          <dgm:bulletEnabled val="1"/>
        </dgm:presLayoutVars>
      </dgm:prSet>
      <dgm:spPr/>
      <dgm:t>
        <a:bodyPr/>
        <a:lstStyle/>
        <a:p>
          <a:endParaRPr lang="zh-CN" altLang="en-US"/>
        </a:p>
      </dgm:t>
    </dgm:pt>
    <dgm:pt modelId="{B0835426-713C-4D41-8738-DB9AEFF66E55}" type="pres">
      <dgm:prSet presAssocID="{04B9170F-5B41-4CFC-B61C-B4F5B1B48D43}" presName="spacing" presStyleCnt="0"/>
      <dgm:spPr/>
    </dgm:pt>
    <dgm:pt modelId="{0BF9B919-E109-486F-9F47-153BA038B8D7}" type="pres">
      <dgm:prSet presAssocID="{DF0F967D-E3A4-4260-8D07-7E6437CD55C6}" presName="composite" presStyleCnt="0"/>
      <dgm:spPr/>
    </dgm:pt>
    <dgm:pt modelId="{05ECA3E6-333C-409B-B376-DEF705B01724}" type="pres">
      <dgm:prSet presAssocID="{DF0F967D-E3A4-4260-8D07-7E6437CD55C6}" presName="imgShp" presStyleLbl="fgImgPlace1" presStyleIdx="4" presStyleCnt="5"/>
      <dgm:spPr>
        <a:blipFill rotWithShape="0">
          <a:blip xmlns:r="http://schemas.openxmlformats.org/officeDocument/2006/relationships" r:embed="rId5"/>
          <a:stretch>
            <a:fillRect/>
          </a:stretch>
        </a:blipFill>
      </dgm:spPr>
    </dgm:pt>
    <dgm:pt modelId="{6DF10F41-8619-4604-9EC7-ED8E1D222385}" type="pres">
      <dgm:prSet presAssocID="{DF0F967D-E3A4-4260-8D07-7E6437CD55C6}" presName="txShp" presStyleLbl="node1" presStyleIdx="4" presStyleCnt="5">
        <dgm:presLayoutVars>
          <dgm:bulletEnabled val="1"/>
        </dgm:presLayoutVars>
      </dgm:prSet>
      <dgm:spPr/>
      <dgm:t>
        <a:bodyPr/>
        <a:lstStyle/>
        <a:p>
          <a:endParaRPr lang="zh-CN" altLang="en-US"/>
        </a:p>
      </dgm:t>
    </dgm:pt>
  </dgm:ptLst>
  <dgm:cxnLst>
    <dgm:cxn modelId="{9F69469C-57BE-4724-8DBB-2C8F9B0A2E01}" type="presOf" srcId="{AA698C6B-8AAC-4EED-94CB-BC1BDC471E08}" destId="{3CBF7E50-AC2E-4E53-A873-95C695E4F393}" srcOrd="0" destOrd="0" presId="urn:microsoft.com/office/officeart/2005/8/layout/vList3"/>
    <dgm:cxn modelId="{6FF8BE19-58F4-44DB-847F-819C60CD3370}" type="presOf" srcId="{E5232F5F-51D3-4B47-A1D6-583298AF5CFA}" destId="{D1CB218B-F0F8-4985-8E4A-33F50C21FDE4}" srcOrd="0" destOrd="0" presId="urn:microsoft.com/office/officeart/2005/8/layout/vList3"/>
    <dgm:cxn modelId="{FA5F6776-EE5D-4E2F-8BD0-FA63EF5D0E8A}" srcId="{E5232F5F-51D3-4B47-A1D6-583298AF5CFA}" destId="{AA698C6B-8AAC-4EED-94CB-BC1BDC471E08}" srcOrd="3" destOrd="0" parTransId="{10C4BEFA-4C11-481D-954A-E59D3BC4A1A1}" sibTransId="{04B9170F-5B41-4CFC-B61C-B4F5B1B48D43}"/>
    <dgm:cxn modelId="{563A61BC-F728-493B-9F07-045EED06642A}" srcId="{E5232F5F-51D3-4B47-A1D6-583298AF5CFA}" destId="{DF0F967D-E3A4-4260-8D07-7E6437CD55C6}" srcOrd="4" destOrd="0" parTransId="{BB59195D-9CB5-4B2F-807E-FDA2C5CEE927}" sibTransId="{E85CF8A8-CA23-4C21-96ED-A6A47625552D}"/>
    <dgm:cxn modelId="{6C80EFC3-C40E-4893-9976-572BA0A106A3}" srcId="{E5232F5F-51D3-4B47-A1D6-583298AF5CFA}" destId="{D2B59BB1-2382-4756-A55D-1C1364AB4F1A}" srcOrd="0" destOrd="0" parTransId="{051D7950-24DA-44BA-A26B-834511610981}" sibTransId="{B784B8B4-3BF1-4B60-BE09-4508823D91D8}"/>
    <dgm:cxn modelId="{B3E1C801-48A3-4307-89A9-305D1D70DBF2}" type="presOf" srcId="{C90A3570-F455-4BA1-A8E1-954667E946A2}" destId="{52F26150-954B-4F82-91ED-A731C2BFCA2B}" srcOrd="0" destOrd="0" presId="urn:microsoft.com/office/officeart/2005/8/layout/vList3"/>
    <dgm:cxn modelId="{9E82BDE8-D753-4014-B5E7-7F5A777ED143}" type="presOf" srcId="{D2B59BB1-2382-4756-A55D-1C1364AB4F1A}" destId="{0859C355-6534-4E5C-94AD-ABB980213D8C}" srcOrd="0" destOrd="0" presId="urn:microsoft.com/office/officeart/2005/8/layout/vList3"/>
    <dgm:cxn modelId="{3BF209A7-52E3-411A-971F-9EC448B93778}" type="presOf" srcId="{BED8E8F5-1B4A-49D8-99B3-3CDFB41FC485}" destId="{619676D9-6937-454D-8E1A-7EB75C767BA4}" srcOrd="0" destOrd="0" presId="urn:microsoft.com/office/officeart/2005/8/layout/vList3"/>
    <dgm:cxn modelId="{67153012-8203-4854-951E-88EA02EF51DA}" type="presOf" srcId="{DF0F967D-E3A4-4260-8D07-7E6437CD55C6}" destId="{6DF10F41-8619-4604-9EC7-ED8E1D222385}" srcOrd="0" destOrd="0" presId="urn:microsoft.com/office/officeart/2005/8/layout/vList3"/>
    <dgm:cxn modelId="{B9E8C637-0395-4953-A573-9B46B9130510}" srcId="{E5232F5F-51D3-4B47-A1D6-583298AF5CFA}" destId="{BED8E8F5-1B4A-49D8-99B3-3CDFB41FC485}" srcOrd="1" destOrd="0" parTransId="{20546284-2EAC-496B-8302-FC6036AA7182}" sibTransId="{4F875610-4632-4523-B2CC-9C4256722514}"/>
    <dgm:cxn modelId="{593CA1B2-1A50-47D7-B3BC-241EC22F30A6}" srcId="{E5232F5F-51D3-4B47-A1D6-583298AF5CFA}" destId="{C90A3570-F455-4BA1-A8E1-954667E946A2}" srcOrd="2" destOrd="0" parTransId="{D63284DD-7F8D-4236-A2E0-000F95BC8212}" sibTransId="{F4ABA2C0-4FC3-41F8-ABE3-E169D0A5B099}"/>
    <dgm:cxn modelId="{40CB199D-7269-418D-B103-3CCD696A84F7}" type="presParOf" srcId="{D1CB218B-F0F8-4985-8E4A-33F50C21FDE4}" destId="{46562D20-9889-4082-91A3-6B8F131268BE}" srcOrd="0" destOrd="0" presId="urn:microsoft.com/office/officeart/2005/8/layout/vList3"/>
    <dgm:cxn modelId="{5495377E-F444-4EFC-9F64-0ADEAF523BE9}" type="presParOf" srcId="{46562D20-9889-4082-91A3-6B8F131268BE}" destId="{48ACCACE-3FAC-421D-A61B-66CC9B9F563D}" srcOrd="0" destOrd="0" presId="urn:microsoft.com/office/officeart/2005/8/layout/vList3"/>
    <dgm:cxn modelId="{E0AF839B-C586-45D2-91D8-AF7C6CC9F951}" type="presParOf" srcId="{46562D20-9889-4082-91A3-6B8F131268BE}" destId="{0859C355-6534-4E5C-94AD-ABB980213D8C}" srcOrd="1" destOrd="0" presId="urn:microsoft.com/office/officeart/2005/8/layout/vList3"/>
    <dgm:cxn modelId="{4B83360F-4C11-484B-96BA-EC2DD4CC7C81}" type="presParOf" srcId="{D1CB218B-F0F8-4985-8E4A-33F50C21FDE4}" destId="{8B4EA08A-3EC5-4340-B264-9DB7358926B2}" srcOrd="1" destOrd="0" presId="urn:microsoft.com/office/officeart/2005/8/layout/vList3"/>
    <dgm:cxn modelId="{C3FD7E9C-4636-45CB-ACDA-0EE935F8B3FF}" type="presParOf" srcId="{D1CB218B-F0F8-4985-8E4A-33F50C21FDE4}" destId="{A25AD2E7-ACB7-42A8-9F0F-17F15E7BC34B}" srcOrd="2" destOrd="0" presId="urn:microsoft.com/office/officeart/2005/8/layout/vList3"/>
    <dgm:cxn modelId="{3084DF13-3DFF-48C1-8F81-6A8C68F7FA75}" type="presParOf" srcId="{A25AD2E7-ACB7-42A8-9F0F-17F15E7BC34B}" destId="{A56615F8-83B1-426B-83BC-FA0D07717987}" srcOrd="0" destOrd="0" presId="urn:microsoft.com/office/officeart/2005/8/layout/vList3"/>
    <dgm:cxn modelId="{C55BC5EF-7B01-413C-AB41-22AAA9AB09F3}" type="presParOf" srcId="{A25AD2E7-ACB7-42A8-9F0F-17F15E7BC34B}" destId="{619676D9-6937-454D-8E1A-7EB75C767BA4}" srcOrd="1" destOrd="0" presId="urn:microsoft.com/office/officeart/2005/8/layout/vList3"/>
    <dgm:cxn modelId="{A1683936-4C0F-416B-81DE-5B9890EB3665}" type="presParOf" srcId="{D1CB218B-F0F8-4985-8E4A-33F50C21FDE4}" destId="{36265991-D21F-41B9-A653-F415DF294BE0}" srcOrd="3" destOrd="0" presId="urn:microsoft.com/office/officeart/2005/8/layout/vList3"/>
    <dgm:cxn modelId="{1238FD33-3A4D-49A7-BA9A-3B883393A7F8}" type="presParOf" srcId="{D1CB218B-F0F8-4985-8E4A-33F50C21FDE4}" destId="{735AD364-950F-4622-8004-B9E3504FA893}" srcOrd="4" destOrd="0" presId="urn:microsoft.com/office/officeart/2005/8/layout/vList3"/>
    <dgm:cxn modelId="{5007702F-B5B9-4BE7-B231-3E7E24EF6D36}" type="presParOf" srcId="{735AD364-950F-4622-8004-B9E3504FA893}" destId="{233EF07F-D61E-4000-AAA7-CAF07A5C9504}" srcOrd="0" destOrd="0" presId="urn:microsoft.com/office/officeart/2005/8/layout/vList3"/>
    <dgm:cxn modelId="{BD446D1D-DC7B-4E32-976D-3EE98404F5D9}" type="presParOf" srcId="{735AD364-950F-4622-8004-B9E3504FA893}" destId="{52F26150-954B-4F82-91ED-A731C2BFCA2B}" srcOrd="1" destOrd="0" presId="urn:microsoft.com/office/officeart/2005/8/layout/vList3"/>
    <dgm:cxn modelId="{F4A027EA-64DB-4BA2-8BDC-E04EF3E18277}" type="presParOf" srcId="{D1CB218B-F0F8-4985-8E4A-33F50C21FDE4}" destId="{B08FF362-2BFA-4769-A77D-8DEB2FC8DEF2}" srcOrd="5" destOrd="0" presId="urn:microsoft.com/office/officeart/2005/8/layout/vList3"/>
    <dgm:cxn modelId="{4A54FEBE-1CE5-4FA3-8B59-ACB277875B98}" type="presParOf" srcId="{D1CB218B-F0F8-4985-8E4A-33F50C21FDE4}" destId="{2914B8A0-7202-41C2-ABC1-6494BC1BCED4}" srcOrd="6" destOrd="0" presId="urn:microsoft.com/office/officeart/2005/8/layout/vList3"/>
    <dgm:cxn modelId="{8A82704A-0B5D-4AA1-A3B8-F0D0665091BE}" type="presParOf" srcId="{2914B8A0-7202-41C2-ABC1-6494BC1BCED4}" destId="{6A9B16FC-DCA3-496C-A376-A492166F4F69}" srcOrd="0" destOrd="0" presId="urn:microsoft.com/office/officeart/2005/8/layout/vList3"/>
    <dgm:cxn modelId="{1A933E1C-BFA9-49F7-91C9-42EB42CE9816}" type="presParOf" srcId="{2914B8A0-7202-41C2-ABC1-6494BC1BCED4}" destId="{3CBF7E50-AC2E-4E53-A873-95C695E4F393}" srcOrd="1" destOrd="0" presId="urn:microsoft.com/office/officeart/2005/8/layout/vList3"/>
    <dgm:cxn modelId="{3EA36EF7-7F60-4E6D-A82D-F0BBF3EE466A}" type="presParOf" srcId="{D1CB218B-F0F8-4985-8E4A-33F50C21FDE4}" destId="{B0835426-713C-4D41-8738-DB9AEFF66E55}" srcOrd="7" destOrd="0" presId="urn:microsoft.com/office/officeart/2005/8/layout/vList3"/>
    <dgm:cxn modelId="{6313333E-A37F-4E40-9C90-A57E0FE332AB}" type="presParOf" srcId="{D1CB218B-F0F8-4985-8E4A-33F50C21FDE4}" destId="{0BF9B919-E109-486F-9F47-153BA038B8D7}" srcOrd="8" destOrd="0" presId="urn:microsoft.com/office/officeart/2005/8/layout/vList3"/>
    <dgm:cxn modelId="{675B59EF-F769-4A09-A02F-10A97B169F1B}" type="presParOf" srcId="{0BF9B919-E109-486F-9F47-153BA038B8D7}" destId="{05ECA3E6-333C-409B-B376-DEF705B01724}" srcOrd="0" destOrd="0" presId="urn:microsoft.com/office/officeart/2005/8/layout/vList3"/>
    <dgm:cxn modelId="{D1049278-8F6B-4274-975A-5B0F3F3CD1B0}" type="presParOf" srcId="{0BF9B919-E109-486F-9F47-153BA038B8D7}" destId="{6DF10F41-8619-4604-9EC7-ED8E1D222385}" srcOrd="1" destOrd="0" presId="urn:microsoft.com/office/officeart/2005/8/layout/vList3"/>
  </dgm:cxnLst>
  <dgm:bg>
    <a:noFill/>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C0015CB-BEB9-4BCA-B4EC-B40EBA5F8478}"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zh-CN" altLang="en-US"/>
        </a:p>
      </dgm:t>
    </dgm:pt>
    <dgm:pt modelId="{36F336E8-6A15-485F-84F3-5D5A19C9588D}">
      <dgm:prSet phldrT="[文本]" custT="1"/>
      <dgm:spPr/>
      <dgm:t>
        <a:bodyPr/>
        <a:lstStyle/>
        <a:p>
          <a:r>
            <a:rPr lang="zh-CN" altLang="en-US" sz="2000" b="0" dirty="0" smtClean="0">
              <a:latin typeface="黑体" pitchFamily="49" charset="-122"/>
              <a:ea typeface="黑体" pitchFamily="49" charset="-122"/>
            </a:rPr>
            <a:t>期刊论文数据库</a:t>
          </a:r>
          <a:endParaRPr lang="zh-CN" altLang="en-US" sz="2000" b="0" dirty="0">
            <a:latin typeface="黑体" pitchFamily="49" charset="-122"/>
            <a:ea typeface="黑体" pitchFamily="49" charset="-122"/>
          </a:endParaRPr>
        </a:p>
      </dgm:t>
    </dgm:pt>
    <dgm:pt modelId="{C70F952D-5DCE-4FCB-A4EF-84C4AFBB8E6A}" type="parTrans" cxnId="{7037EA36-3998-42BF-9665-E97704825D16}">
      <dgm:prSet/>
      <dgm:spPr/>
      <dgm:t>
        <a:bodyPr/>
        <a:lstStyle/>
        <a:p>
          <a:endParaRPr lang="zh-CN" altLang="en-US" sz="2000" b="0">
            <a:latin typeface="黑体" pitchFamily="49" charset="-122"/>
            <a:ea typeface="黑体" pitchFamily="49" charset="-122"/>
          </a:endParaRPr>
        </a:p>
      </dgm:t>
    </dgm:pt>
    <dgm:pt modelId="{3F8F6915-E5E6-4737-98F9-96EC3F24C668}" type="sibTrans" cxnId="{7037EA36-3998-42BF-9665-E97704825D16}">
      <dgm:prSet/>
      <dgm:spPr/>
      <dgm:t>
        <a:bodyPr/>
        <a:lstStyle/>
        <a:p>
          <a:endParaRPr lang="zh-CN" altLang="en-US" sz="2000" b="0">
            <a:latin typeface="黑体" pitchFamily="49" charset="-122"/>
            <a:ea typeface="黑体" pitchFamily="49" charset="-122"/>
          </a:endParaRPr>
        </a:p>
      </dgm:t>
    </dgm:pt>
    <dgm:pt modelId="{DC8402D6-04B6-4D1E-A110-08BB16784B81}">
      <dgm:prSet phldrT="[文本]" custT="1"/>
      <dgm:spPr/>
      <dgm:t>
        <a:bodyPr/>
        <a:lstStyle/>
        <a:p>
          <a:r>
            <a:rPr lang="zh-CN" altLang="en-US" sz="2000" b="0" dirty="0" smtClean="0">
              <a:latin typeface="黑体" pitchFamily="49" charset="-122"/>
              <a:ea typeface="黑体" pitchFamily="49" charset="-122"/>
            </a:rPr>
            <a:t>图片</a:t>
          </a:r>
          <a:endParaRPr lang="en-US" altLang="zh-CN" sz="2000" b="0" dirty="0" smtClean="0">
            <a:latin typeface="黑体" pitchFamily="49" charset="-122"/>
            <a:ea typeface="黑体" pitchFamily="49" charset="-122"/>
          </a:endParaRPr>
        </a:p>
        <a:p>
          <a:r>
            <a:rPr lang="zh-CN" altLang="en-US" sz="2000" b="0" dirty="0" smtClean="0">
              <a:latin typeface="黑体" pitchFamily="49" charset="-122"/>
              <a:ea typeface="黑体" pitchFamily="49" charset="-122"/>
            </a:rPr>
            <a:t>数据库</a:t>
          </a:r>
          <a:endParaRPr lang="zh-CN" altLang="en-US" sz="2000" b="0" dirty="0">
            <a:latin typeface="黑体" pitchFamily="49" charset="-122"/>
            <a:ea typeface="黑体" pitchFamily="49" charset="-122"/>
          </a:endParaRPr>
        </a:p>
      </dgm:t>
    </dgm:pt>
    <dgm:pt modelId="{1A98CBDA-EFFB-4F5B-9174-5401E7B6B8EC}" type="parTrans" cxnId="{6D82A209-F618-4AE1-B12D-2C98D57600FF}">
      <dgm:prSet/>
      <dgm:spPr/>
      <dgm:t>
        <a:bodyPr/>
        <a:lstStyle/>
        <a:p>
          <a:endParaRPr lang="zh-CN" altLang="en-US" sz="2000" b="0">
            <a:latin typeface="黑体" pitchFamily="49" charset="-122"/>
            <a:ea typeface="黑体" pitchFamily="49" charset="-122"/>
          </a:endParaRPr>
        </a:p>
      </dgm:t>
    </dgm:pt>
    <dgm:pt modelId="{10BE5C0F-7A4F-4466-A6CF-289FEBC548E5}" type="sibTrans" cxnId="{6D82A209-F618-4AE1-B12D-2C98D57600FF}">
      <dgm:prSet/>
      <dgm:spPr/>
      <dgm:t>
        <a:bodyPr/>
        <a:lstStyle/>
        <a:p>
          <a:endParaRPr lang="zh-CN" altLang="en-US" sz="2000" b="0">
            <a:latin typeface="黑体" pitchFamily="49" charset="-122"/>
            <a:ea typeface="黑体" pitchFamily="49" charset="-122"/>
          </a:endParaRPr>
        </a:p>
      </dgm:t>
    </dgm:pt>
    <dgm:pt modelId="{BF95B0E9-38E9-4DD2-97DA-9577451522D5}">
      <dgm:prSet phldrT="[文本]" custT="1"/>
      <dgm:spPr/>
      <dgm:t>
        <a:bodyPr/>
        <a:lstStyle/>
        <a:p>
          <a:r>
            <a:rPr lang="zh-CN" altLang="en-US" sz="2000" b="0" dirty="0" smtClean="0">
              <a:latin typeface="黑体" pitchFamily="49" charset="-122"/>
              <a:ea typeface="黑体" pitchFamily="49" charset="-122"/>
            </a:rPr>
            <a:t>电子</a:t>
          </a:r>
          <a:endParaRPr lang="en-US" altLang="zh-CN" sz="2000" b="0" dirty="0" smtClean="0">
            <a:latin typeface="黑体" pitchFamily="49" charset="-122"/>
            <a:ea typeface="黑体" pitchFamily="49" charset="-122"/>
          </a:endParaRPr>
        </a:p>
        <a:p>
          <a:r>
            <a:rPr lang="zh-CN" altLang="en-US" sz="2000" b="0" dirty="0" smtClean="0">
              <a:latin typeface="黑体" pitchFamily="49" charset="-122"/>
              <a:ea typeface="黑体" pitchFamily="49" charset="-122"/>
            </a:rPr>
            <a:t>图书库</a:t>
          </a:r>
          <a:endParaRPr lang="zh-CN" altLang="en-US" sz="2000" b="0" dirty="0">
            <a:latin typeface="黑体" pitchFamily="49" charset="-122"/>
            <a:ea typeface="黑体" pitchFamily="49" charset="-122"/>
          </a:endParaRPr>
        </a:p>
      </dgm:t>
    </dgm:pt>
    <dgm:pt modelId="{E1D6D071-136F-4721-B2B5-937C6AC474F2}" type="parTrans" cxnId="{C21221CF-6180-4CCC-87C3-ECB2F0CAC5D7}">
      <dgm:prSet/>
      <dgm:spPr/>
      <dgm:t>
        <a:bodyPr/>
        <a:lstStyle/>
        <a:p>
          <a:endParaRPr lang="zh-CN" altLang="en-US" sz="2000" b="0">
            <a:latin typeface="黑体" pitchFamily="49" charset="-122"/>
            <a:ea typeface="黑体" pitchFamily="49" charset="-122"/>
          </a:endParaRPr>
        </a:p>
      </dgm:t>
    </dgm:pt>
    <dgm:pt modelId="{5B58CBD3-98B8-43D7-BF32-AE2DEF384B2C}" type="sibTrans" cxnId="{C21221CF-6180-4CCC-87C3-ECB2F0CAC5D7}">
      <dgm:prSet/>
      <dgm:spPr/>
      <dgm:t>
        <a:bodyPr/>
        <a:lstStyle/>
        <a:p>
          <a:endParaRPr lang="zh-CN" altLang="en-US" sz="2000" b="0">
            <a:latin typeface="黑体" pitchFamily="49" charset="-122"/>
            <a:ea typeface="黑体" pitchFamily="49" charset="-122"/>
          </a:endParaRPr>
        </a:p>
      </dgm:t>
    </dgm:pt>
    <dgm:pt modelId="{E0799A1B-C7DB-40B6-9F33-F3C96687B7E9}">
      <dgm:prSet phldrT="[文本]" custT="1"/>
      <dgm:spPr/>
      <dgm:t>
        <a:bodyPr/>
        <a:lstStyle/>
        <a:p>
          <a:r>
            <a:rPr lang="zh-CN" altLang="en-US" sz="2000" b="0" dirty="0" smtClean="0">
              <a:latin typeface="黑体" pitchFamily="49" charset="-122"/>
              <a:ea typeface="黑体" pitchFamily="49" charset="-122"/>
            </a:rPr>
            <a:t>光盘</a:t>
          </a:r>
          <a:endParaRPr lang="en-US" altLang="zh-CN" sz="2000" b="0" dirty="0" smtClean="0">
            <a:latin typeface="黑体" pitchFamily="49" charset="-122"/>
            <a:ea typeface="黑体" pitchFamily="49" charset="-122"/>
          </a:endParaRPr>
        </a:p>
        <a:p>
          <a:r>
            <a:rPr lang="zh-CN" altLang="en-US" sz="2000" b="0" dirty="0" smtClean="0">
              <a:latin typeface="黑体" pitchFamily="49" charset="-122"/>
              <a:ea typeface="黑体" pitchFamily="49" charset="-122"/>
            </a:rPr>
            <a:t>视频库</a:t>
          </a:r>
          <a:endParaRPr lang="zh-CN" altLang="en-US" sz="2000" b="0" dirty="0">
            <a:latin typeface="黑体" pitchFamily="49" charset="-122"/>
            <a:ea typeface="黑体" pitchFamily="49" charset="-122"/>
          </a:endParaRPr>
        </a:p>
      </dgm:t>
    </dgm:pt>
    <dgm:pt modelId="{34725BD0-F485-40D3-851F-181E0451B93A}" type="parTrans" cxnId="{09630ED3-833E-4984-AC2E-93A05F0D041B}">
      <dgm:prSet/>
      <dgm:spPr/>
      <dgm:t>
        <a:bodyPr/>
        <a:lstStyle/>
        <a:p>
          <a:endParaRPr lang="zh-CN" altLang="en-US" sz="2000" b="0">
            <a:latin typeface="黑体" pitchFamily="49" charset="-122"/>
            <a:ea typeface="黑体" pitchFamily="49" charset="-122"/>
          </a:endParaRPr>
        </a:p>
      </dgm:t>
    </dgm:pt>
    <dgm:pt modelId="{3717F9BC-AE57-4CF8-A1E2-915D63BDD853}" type="sibTrans" cxnId="{09630ED3-833E-4984-AC2E-93A05F0D041B}">
      <dgm:prSet/>
      <dgm:spPr/>
      <dgm:t>
        <a:bodyPr/>
        <a:lstStyle/>
        <a:p>
          <a:endParaRPr lang="zh-CN" altLang="en-US" sz="2000" b="0">
            <a:latin typeface="黑体" pitchFamily="49" charset="-122"/>
            <a:ea typeface="黑体" pitchFamily="49" charset="-122"/>
          </a:endParaRPr>
        </a:p>
      </dgm:t>
    </dgm:pt>
    <dgm:pt modelId="{71CB5A45-20FD-49F0-8368-C97CF3721DC8}">
      <dgm:prSet custT="1"/>
      <dgm:spPr/>
      <dgm:t>
        <a:bodyPr/>
        <a:lstStyle/>
        <a:p>
          <a:r>
            <a:rPr lang="zh-CN" altLang="en-US" sz="2000" b="0" dirty="0" smtClean="0">
              <a:latin typeface="黑体" pitchFamily="49" charset="-122"/>
              <a:ea typeface="黑体" pitchFamily="49" charset="-122"/>
            </a:rPr>
            <a:t>工具书</a:t>
          </a:r>
          <a:endParaRPr lang="en-US" altLang="zh-CN" sz="2000" b="0" dirty="0" smtClean="0">
            <a:latin typeface="黑体" pitchFamily="49" charset="-122"/>
            <a:ea typeface="黑体" pitchFamily="49" charset="-122"/>
          </a:endParaRPr>
        </a:p>
        <a:p>
          <a:r>
            <a:rPr lang="zh-CN" altLang="en-US" sz="2000" b="0" dirty="0" smtClean="0">
              <a:latin typeface="黑体" pitchFamily="49" charset="-122"/>
              <a:ea typeface="黑体" pitchFamily="49" charset="-122"/>
            </a:rPr>
            <a:t>数据库</a:t>
          </a:r>
          <a:endParaRPr lang="en-US" altLang="zh-CN" sz="2000" b="0" dirty="0" smtClean="0">
            <a:latin typeface="黑体" pitchFamily="49" charset="-122"/>
            <a:ea typeface="黑体" pitchFamily="49" charset="-122"/>
          </a:endParaRPr>
        </a:p>
      </dgm:t>
    </dgm:pt>
    <dgm:pt modelId="{849F3442-8E16-4F8C-AD16-67B2E5FFC8EE}" type="parTrans" cxnId="{0CC3509E-587B-4041-8739-A20807117E0A}">
      <dgm:prSet/>
      <dgm:spPr/>
      <dgm:t>
        <a:bodyPr/>
        <a:lstStyle/>
        <a:p>
          <a:endParaRPr lang="zh-CN" altLang="en-US" sz="2000" b="0">
            <a:latin typeface="黑体" pitchFamily="49" charset="-122"/>
            <a:ea typeface="黑体" pitchFamily="49" charset="-122"/>
          </a:endParaRPr>
        </a:p>
      </dgm:t>
    </dgm:pt>
    <dgm:pt modelId="{252EAC92-E003-4552-ADE0-C0F9FF408EBB}" type="sibTrans" cxnId="{0CC3509E-587B-4041-8739-A20807117E0A}">
      <dgm:prSet/>
      <dgm:spPr/>
      <dgm:t>
        <a:bodyPr/>
        <a:lstStyle/>
        <a:p>
          <a:endParaRPr lang="zh-CN" altLang="en-US" sz="2000" b="0">
            <a:latin typeface="黑体" pitchFamily="49" charset="-122"/>
            <a:ea typeface="黑体" pitchFamily="49" charset="-122"/>
          </a:endParaRPr>
        </a:p>
      </dgm:t>
    </dgm:pt>
    <dgm:pt modelId="{EFB3BB4C-FFB5-49B9-9A95-4F37E077F29E}">
      <dgm:prSet custT="1"/>
      <dgm:spPr/>
      <dgm:t>
        <a:bodyPr/>
        <a:lstStyle/>
        <a:p>
          <a:r>
            <a:rPr lang="zh-CN" altLang="en-US" sz="2000" dirty="0" smtClean="0">
              <a:latin typeface="黑体" pitchFamily="49" charset="-122"/>
              <a:ea typeface="黑体" pitchFamily="49" charset="-122"/>
            </a:rPr>
            <a:t>自建数据库</a:t>
          </a:r>
          <a:endParaRPr lang="zh-CN" altLang="en-US" sz="2000" dirty="0">
            <a:latin typeface="黑体" pitchFamily="49" charset="-122"/>
            <a:ea typeface="黑体" pitchFamily="49" charset="-122"/>
          </a:endParaRPr>
        </a:p>
      </dgm:t>
    </dgm:pt>
    <dgm:pt modelId="{C284F0E6-C62D-4407-BE64-8570E6ADBC39}" type="parTrans" cxnId="{FEF5753B-0AF6-4E84-8CF6-173D43456B00}">
      <dgm:prSet/>
      <dgm:spPr/>
      <dgm:t>
        <a:bodyPr/>
        <a:lstStyle/>
        <a:p>
          <a:endParaRPr lang="zh-CN" altLang="en-US"/>
        </a:p>
      </dgm:t>
    </dgm:pt>
    <dgm:pt modelId="{935FA0A6-DDD7-464D-82BD-AA6C17CED295}" type="sibTrans" cxnId="{FEF5753B-0AF6-4E84-8CF6-173D43456B00}">
      <dgm:prSet/>
      <dgm:spPr/>
      <dgm:t>
        <a:bodyPr/>
        <a:lstStyle/>
        <a:p>
          <a:endParaRPr lang="zh-CN" altLang="en-US"/>
        </a:p>
      </dgm:t>
    </dgm:pt>
    <dgm:pt modelId="{05EE9A80-CB24-4317-8F4E-D1E1F392406E}" type="pres">
      <dgm:prSet presAssocID="{3C0015CB-BEB9-4BCA-B4EC-B40EBA5F8478}" presName="Name0" presStyleCnt="0">
        <dgm:presLayoutVars>
          <dgm:dir/>
          <dgm:resizeHandles val="exact"/>
        </dgm:presLayoutVars>
      </dgm:prSet>
      <dgm:spPr/>
      <dgm:t>
        <a:bodyPr/>
        <a:lstStyle/>
        <a:p>
          <a:endParaRPr lang="zh-CN" altLang="en-US"/>
        </a:p>
      </dgm:t>
    </dgm:pt>
    <dgm:pt modelId="{CBB9430F-17BF-4A2D-9797-BB94B1D1981D}" type="pres">
      <dgm:prSet presAssocID="{36F336E8-6A15-485F-84F3-5D5A19C9588D}" presName="Name5" presStyleLbl="vennNode1" presStyleIdx="0" presStyleCnt="6">
        <dgm:presLayoutVars>
          <dgm:bulletEnabled val="1"/>
        </dgm:presLayoutVars>
      </dgm:prSet>
      <dgm:spPr/>
      <dgm:t>
        <a:bodyPr/>
        <a:lstStyle/>
        <a:p>
          <a:endParaRPr lang="zh-CN" altLang="en-US"/>
        </a:p>
      </dgm:t>
    </dgm:pt>
    <dgm:pt modelId="{1C2B11B2-6F1B-4F36-94D3-192B37B665C0}" type="pres">
      <dgm:prSet presAssocID="{3F8F6915-E5E6-4737-98F9-96EC3F24C668}" presName="space" presStyleCnt="0"/>
      <dgm:spPr/>
    </dgm:pt>
    <dgm:pt modelId="{FB2995A7-D1A8-47AF-8C0F-84D3E27FC89E}" type="pres">
      <dgm:prSet presAssocID="{DC8402D6-04B6-4D1E-A110-08BB16784B81}" presName="Name5" presStyleLbl="vennNode1" presStyleIdx="1" presStyleCnt="6">
        <dgm:presLayoutVars>
          <dgm:bulletEnabled val="1"/>
        </dgm:presLayoutVars>
      </dgm:prSet>
      <dgm:spPr/>
      <dgm:t>
        <a:bodyPr/>
        <a:lstStyle/>
        <a:p>
          <a:endParaRPr lang="zh-CN" altLang="en-US"/>
        </a:p>
      </dgm:t>
    </dgm:pt>
    <dgm:pt modelId="{5D90268B-C620-436A-A60C-3304861CD66E}" type="pres">
      <dgm:prSet presAssocID="{10BE5C0F-7A4F-4466-A6CF-289FEBC548E5}" presName="space" presStyleCnt="0"/>
      <dgm:spPr/>
    </dgm:pt>
    <dgm:pt modelId="{77283772-4E80-47C8-B0E6-246C9FCC7BD7}" type="pres">
      <dgm:prSet presAssocID="{BF95B0E9-38E9-4DD2-97DA-9577451522D5}" presName="Name5" presStyleLbl="vennNode1" presStyleIdx="2" presStyleCnt="6">
        <dgm:presLayoutVars>
          <dgm:bulletEnabled val="1"/>
        </dgm:presLayoutVars>
      </dgm:prSet>
      <dgm:spPr/>
      <dgm:t>
        <a:bodyPr/>
        <a:lstStyle/>
        <a:p>
          <a:endParaRPr lang="zh-CN" altLang="en-US"/>
        </a:p>
      </dgm:t>
    </dgm:pt>
    <dgm:pt modelId="{CC460F4D-C8E1-4F5D-96FF-4BE6DF438165}" type="pres">
      <dgm:prSet presAssocID="{5B58CBD3-98B8-43D7-BF32-AE2DEF384B2C}" presName="space" presStyleCnt="0"/>
      <dgm:spPr/>
    </dgm:pt>
    <dgm:pt modelId="{8035C62B-5B59-48B4-906C-350FC8D28650}" type="pres">
      <dgm:prSet presAssocID="{E0799A1B-C7DB-40B6-9F33-F3C96687B7E9}" presName="Name5" presStyleLbl="vennNode1" presStyleIdx="3" presStyleCnt="6">
        <dgm:presLayoutVars>
          <dgm:bulletEnabled val="1"/>
        </dgm:presLayoutVars>
      </dgm:prSet>
      <dgm:spPr/>
      <dgm:t>
        <a:bodyPr/>
        <a:lstStyle/>
        <a:p>
          <a:endParaRPr lang="zh-CN" altLang="en-US"/>
        </a:p>
      </dgm:t>
    </dgm:pt>
    <dgm:pt modelId="{DEA08E81-26A4-45C9-9C9A-DB6C360EBD3B}" type="pres">
      <dgm:prSet presAssocID="{3717F9BC-AE57-4CF8-A1E2-915D63BDD853}" presName="space" presStyleCnt="0"/>
      <dgm:spPr/>
    </dgm:pt>
    <dgm:pt modelId="{399B47C3-19CB-48FE-BADF-5510431E3239}" type="pres">
      <dgm:prSet presAssocID="{71CB5A45-20FD-49F0-8368-C97CF3721DC8}" presName="Name5" presStyleLbl="vennNode1" presStyleIdx="4" presStyleCnt="6">
        <dgm:presLayoutVars>
          <dgm:bulletEnabled val="1"/>
        </dgm:presLayoutVars>
      </dgm:prSet>
      <dgm:spPr/>
      <dgm:t>
        <a:bodyPr/>
        <a:lstStyle/>
        <a:p>
          <a:endParaRPr lang="zh-CN" altLang="en-US"/>
        </a:p>
      </dgm:t>
    </dgm:pt>
    <dgm:pt modelId="{324F52E5-7E74-4690-9018-8AC1335EA3DB}" type="pres">
      <dgm:prSet presAssocID="{252EAC92-E003-4552-ADE0-C0F9FF408EBB}" presName="space" presStyleCnt="0"/>
      <dgm:spPr/>
    </dgm:pt>
    <dgm:pt modelId="{224A2ABE-40F3-4F33-8414-DD943B5B2C0E}" type="pres">
      <dgm:prSet presAssocID="{EFB3BB4C-FFB5-49B9-9A95-4F37E077F29E}" presName="Name5" presStyleLbl="vennNode1" presStyleIdx="5" presStyleCnt="6">
        <dgm:presLayoutVars>
          <dgm:bulletEnabled val="1"/>
        </dgm:presLayoutVars>
      </dgm:prSet>
      <dgm:spPr/>
      <dgm:t>
        <a:bodyPr/>
        <a:lstStyle/>
        <a:p>
          <a:endParaRPr lang="zh-CN" altLang="en-US"/>
        </a:p>
      </dgm:t>
    </dgm:pt>
  </dgm:ptLst>
  <dgm:cxnLst>
    <dgm:cxn modelId="{C21221CF-6180-4CCC-87C3-ECB2F0CAC5D7}" srcId="{3C0015CB-BEB9-4BCA-B4EC-B40EBA5F8478}" destId="{BF95B0E9-38E9-4DD2-97DA-9577451522D5}" srcOrd="2" destOrd="0" parTransId="{E1D6D071-136F-4721-B2B5-937C6AC474F2}" sibTransId="{5B58CBD3-98B8-43D7-BF32-AE2DEF384B2C}"/>
    <dgm:cxn modelId="{9C84A31A-8FD5-4C20-B720-8131AA14A545}" type="presOf" srcId="{EFB3BB4C-FFB5-49B9-9A95-4F37E077F29E}" destId="{224A2ABE-40F3-4F33-8414-DD943B5B2C0E}" srcOrd="0" destOrd="0" presId="urn:microsoft.com/office/officeart/2005/8/layout/venn3"/>
    <dgm:cxn modelId="{09630ED3-833E-4984-AC2E-93A05F0D041B}" srcId="{3C0015CB-BEB9-4BCA-B4EC-B40EBA5F8478}" destId="{E0799A1B-C7DB-40B6-9F33-F3C96687B7E9}" srcOrd="3" destOrd="0" parTransId="{34725BD0-F485-40D3-851F-181E0451B93A}" sibTransId="{3717F9BC-AE57-4CF8-A1E2-915D63BDD853}"/>
    <dgm:cxn modelId="{6D82A209-F618-4AE1-B12D-2C98D57600FF}" srcId="{3C0015CB-BEB9-4BCA-B4EC-B40EBA5F8478}" destId="{DC8402D6-04B6-4D1E-A110-08BB16784B81}" srcOrd="1" destOrd="0" parTransId="{1A98CBDA-EFFB-4F5B-9174-5401E7B6B8EC}" sibTransId="{10BE5C0F-7A4F-4466-A6CF-289FEBC548E5}"/>
    <dgm:cxn modelId="{33C93362-98A4-41D4-B998-843730CB802C}" type="presOf" srcId="{DC8402D6-04B6-4D1E-A110-08BB16784B81}" destId="{FB2995A7-D1A8-47AF-8C0F-84D3E27FC89E}" srcOrd="0" destOrd="0" presId="urn:microsoft.com/office/officeart/2005/8/layout/venn3"/>
    <dgm:cxn modelId="{909AA01E-ED8B-4638-8650-E33EA3AE8A17}" type="presOf" srcId="{36F336E8-6A15-485F-84F3-5D5A19C9588D}" destId="{CBB9430F-17BF-4A2D-9797-BB94B1D1981D}" srcOrd="0" destOrd="0" presId="urn:microsoft.com/office/officeart/2005/8/layout/venn3"/>
    <dgm:cxn modelId="{A4923FDD-0677-4C62-A1F0-0B6EE2D6FBFF}" type="presOf" srcId="{3C0015CB-BEB9-4BCA-B4EC-B40EBA5F8478}" destId="{05EE9A80-CB24-4317-8F4E-D1E1F392406E}" srcOrd="0" destOrd="0" presId="urn:microsoft.com/office/officeart/2005/8/layout/venn3"/>
    <dgm:cxn modelId="{0CC3509E-587B-4041-8739-A20807117E0A}" srcId="{3C0015CB-BEB9-4BCA-B4EC-B40EBA5F8478}" destId="{71CB5A45-20FD-49F0-8368-C97CF3721DC8}" srcOrd="4" destOrd="0" parTransId="{849F3442-8E16-4F8C-AD16-67B2E5FFC8EE}" sibTransId="{252EAC92-E003-4552-ADE0-C0F9FF408EBB}"/>
    <dgm:cxn modelId="{892840B7-D192-47B8-9B75-870B329196CC}" type="presOf" srcId="{E0799A1B-C7DB-40B6-9F33-F3C96687B7E9}" destId="{8035C62B-5B59-48B4-906C-350FC8D28650}" srcOrd="0" destOrd="0" presId="urn:microsoft.com/office/officeart/2005/8/layout/venn3"/>
    <dgm:cxn modelId="{7037EA36-3998-42BF-9665-E97704825D16}" srcId="{3C0015CB-BEB9-4BCA-B4EC-B40EBA5F8478}" destId="{36F336E8-6A15-485F-84F3-5D5A19C9588D}" srcOrd="0" destOrd="0" parTransId="{C70F952D-5DCE-4FCB-A4EF-84C4AFBB8E6A}" sibTransId="{3F8F6915-E5E6-4737-98F9-96EC3F24C668}"/>
    <dgm:cxn modelId="{FEF5753B-0AF6-4E84-8CF6-173D43456B00}" srcId="{3C0015CB-BEB9-4BCA-B4EC-B40EBA5F8478}" destId="{EFB3BB4C-FFB5-49B9-9A95-4F37E077F29E}" srcOrd="5" destOrd="0" parTransId="{C284F0E6-C62D-4407-BE64-8570E6ADBC39}" sibTransId="{935FA0A6-DDD7-464D-82BD-AA6C17CED295}"/>
    <dgm:cxn modelId="{B255C69F-250F-4D0D-BD15-5E9DEE9F39F2}" type="presOf" srcId="{BF95B0E9-38E9-4DD2-97DA-9577451522D5}" destId="{77283772-4E80-47C8-B0E6-246C9FCC7BD7}" srcOrd="0" destOrd="0" presId="urn:microsoft.com/office/officeart/2005/8/layout/venn3"/>
    <dgm:cxn modelId="{77C94C10-38D1-4500-B424-570CC1C1A21C}" type="presOf" srcId="{71CB5A45-20FD-49F0-8368-C97CF3721DC8}" destId="{399B47C3-19CB-48FE-BADF-5510431E3239}" srcOrd="0" destOrd="0" presId="urn:microsoft.com/office/officeart/2005/8/layout/venn3"/>
    <dgm:cxn modelId="{EB72D378-23D7-42FB-B939-25D7272AEB84}" type="presParOf" srcId="{05EE9A80-CB24-4317-8F4E-D1E1F392406E}" destId="{CBB9430F-17BF-4A2D-9797-BB94B1D1981D}" srcOrd="0" destOrd="0" presId="urn:microsoft.com/office/officeart/2005/8/layout/venn3"/>
    <dgm:cxn modelId="{4CCEF90C-329A-4D46-AD1C-BB908A42C276}" type="presParOf" srcId="{05EE9A80-CB24-4317-8F4E-D1E1F392406E}" destId="{1C2B11B2-6F1B-4F36-94D3-192B37B665C0}" srcOrd="1" destOrd="0" presId="urn:microsoft.com/office/officeart/2005/8/layout/venn3"/>
    <dgm:cxn modelId="{EB85D16A-92D5-45EC-8945-7351A7865FDB}" type="presParOf" srcId="{05EE9A80-CB24-4317-8F4E-D1E1F392406E}" destId="{FB2995A7-D1A8-47AF-8C0F-84D3E27FC89E}" srcOrd="2" destOrd="0" presId="urn:microsoft.com/office/officeart/2005/8/layout/venn3"/>
    <dgm:cxn modelId="{5193D143-9242-4B47-B05C-44A6728D7A47}" type="presParOf" srcId="{05EE9A80-CB24-4317-8F4E-D1E1F392406E}" destId="{5D90268B-C620-436A-A60C-3304861CD66E}" srcOrd="3" destOrd="0" presId="urn:microsoft.com/office/officeart/2005/8/layout/venn3"/>
    <dgm:cxn modelId="{1D33A2D6-9836-4163-B26A-01DE927FA87A}" type="presParOf" srcId="{05EE9A80-CB24-4317-8F4E-D1E1F392406E}" destId="{77283772-4E80-47C8-B0E6-246C9FCC7BD7}" srcOrd="4" destOrd="0" presId="urn:microsoft.com/office/officeart/2005/8/layout/venn3"/>
    <dgm:cxn modelId="{A1DD4F64-DBF0-4C4D-846E-50D889763C2F}" type="presParOf" srcId="{05EE9A80-CB24-4317-8F4E-D1E1F392406E}" destId="{CC460F4D-C8E1-4F5D-96FF-4BE6DF438165}" srcOrd="5" destOrd="0" presId="urn:microsoft.com/office/officeart/2005/8/layout/venn3"/>
    <dgm:cxn modelId="{3E0028AB-F88F-48C1-AB4D-8E601B4AF686}" type="presParOf" srcId="{05EE9A80-CB24-4317-8F4E-D1E1F392406E}" destId="{8035C62B-5B59-48B4-906C-350FC8D28650}" srcOrd="6" destOrd="0" presId="urn:microsoft.com/office/officeart/2005/8/layout/venn3"/>
    <dgm:cxn modelId="{9959C790-931E-4B7E-BA65-60210FB673E5}" type="presParOf" srcId="{05EE9A80-CB24-4317-8F4E-D1E1F392406E}" destId="{DEA08E81-26A4-45C9-9C9A-DB6C360EBD3B}" srcOrd="7" destOrd="0" presId="urn:microsoft.com/office/officeart/2005/8/layout/venn3"/>
    <dgm:cxn modelId="{4367C520-7DAD-4617-B545-25B5680FE9A0}" type="presParOf" srcId="{05EE9A80-CB24-4317-8F4E-D1E1F392406E}" destId="{399B47C3-19CB-48FE-BADF-5510431E3239}" srcOrd="8" destOrd="0" presId="urn:microsoft.com/office/officeart/2005/8/layout/venn3"/>
    <dgm:cxn modelId="{770AFEE0-74E1-463D-83EF-A4599E46F690}" type="presParOf" srcId="{05EE9A80-CB24-4317-8F4E-D1E1F392406E}" destId="{324F52E5-7E74-4690-9018-8AC1335EA3DB}" srcOrd="9" destOrd="0" presId="urn:microsoft.com/office/officeart/2005/8/layout/venn3"/>
    <dgm:cxn modelId="{80C9AEAC-A140-4727-B292-0098134CA3F4}" type="presParOf" srcId="{05EE9A80-CB24-4317-8F4E-D1E1F392406E}" destId="{224A2ABE-40F3-4F33-8414-DD943B5B2C0E}" srcOrd="10" destOrd="0" presId="urn:microsoft.com/office/officeart/2005/8/layout/venn3"/>
  </dgm:cxnLst>
  <dgm:bg/>
  <dgm:whole/>
  <dgm:extLst>
    <a:ext uri="http://schemas.microsoft.com/office/drawing/2008/diagram">
      <dsp:dataModelExt xmlns:dsp="http://schemas.microsoft.com/office/drawing/2008/diagram" xmlns=""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D80A0A9-CBF2-4A6A-A3B2-EE3090221CD4}" type="doc">
      <dgm:prSet loTypeId="urn:microsoft.com/office/officeart/2005/8/layout/radial6" loCatId="cycle" qsTypeId="urn:microsoft.com/office/officeart/2005/8/quickstyle/simple2" qsCatId="simple" csTypeId="urn:microsoft.com/office/officeart/2005/8/colors/accent1_2" csCatId="accent1" phldr="1"/>
      <dgm:spPr/>
      <dgm:t>
        <a:bodyPr/>
        <a:lstStyle/>
        <a:p>
          <a:endParaRPr lang="zh-CN" altLang="en-US"/>
        </a:p>
      </dgm:t>
    </dgm:pt>
    <dgm:pt modelId="{BDF78EDD-2EE1-4A8A-AB22-F94EA53C8B2D}">
      <dgm:prSet phldrT="[文本]"/>
      <dgm:spPr/>
      <dgm:t>
        <a:bodyPr/>
        <a:lstStyle/>
        <a:p>
          <a:r>
            <a:rPr lang="zh-CN" altLang="en-US" dirty="0" smtClean="0">
              <a:latin typeface="黑体" pitchFamily="49" charset="-122"/>
              <a:ea typeface="黑体" pitchFamily="49" charset="-122"/>
            </a:rPr>
            <a:t>图片数据库</a:t>
          </a:r>
          <a:endParaRPr lang="zh-CN" altLang="en-US" dirty="0">
            <a:latin typeface="黑体" pitchFamily="49" charset="-122"/>
            <a:ea typeface="黑体" pitchFamily="49" charset="-122"/>
          </a:endParaRPr>
        </a:p>
      </dgm:t>
    </dgm:pt>
    <dgm:pt modelId="{B01B5D6C-D3DC-41CF-BD65-F86956084D9E}" type="parTrans" cxnId="{F41FC2EB-AE3B-4448-BF75-BC91662AD624}">
      <dgm:prSet/>
      <dgm:spPr/>
      <dgm:t>
        <a:bodyPr/>
        <a:lstStyle/>
        <a:p>
          <a:endParaRPr lang="zh-CN" altLang="en-US"/>
        </a:p>
      </dgm:t>
    </dgm:pt>
    <dgm:pt modelId="{5051E683-8799-4300-AC6A-A0EE6E45D144}" type="sibTrans" cxnId="{F41FC2EB-AE3B-4448-BF75-BC91662AD624}">
      <dgm:prSet/>
      <dgm:spPr/>
      <dgm:t>
        <a:bodyPr/>
        <a:lstStyle/>
        <a:p>
          <a:endParaRPr lang="zh-CN" altLang="en-US"/>
        </a:p>
      </dgm:t>
    </dgm:pt>
    <dgm:pt modelId="{189F77A5-5B11-46C6-83AE-7378FDE2E877}">
      <dgm:prSet phldrT="[文本]"/>
      <dgm:spPr/>
      <dgm:t>
        <a:bodyPr/>
        <a:lstStyle/>
        <a:p>
          <a:r>
            <a:rPr lang="en-US" altLang="zh-CN" b="0" dirty="0" smtClean="0">
              <a:latin typeface="Adobe 楷体 Std R" pitchFamily="18" charset="-122"/>
              <a:ea typeface="Adobe 楷体 Std R" pitchFamily="18" charset="-122"/>
            </a:rPr>
            <a:t>CAMIO</a:t>
          </a:r>
          <a:r>
            <a:rPr lang="zh-CN" altLang="en-US" b="0" dirty="0" smtClean="0">
              <a:latin typeface="Adobe 楷体 Std R" pitchFamily="18" charset="-122"/>
              <a:ea typeface="Adobe 楷体 Std R" pitchFamily="18" charset="-122"/>
            </a:rPr>
            <a:t>艺术博物馆在线</a:t>
          </a:r>
          <a:endParaRPr lang="zh-CN" altLang="en-US" dirty="0"/>
        </a:p>
      </dgm:t>
    </dgm:pt>
    <dgm:pt modelId="{9F4E73FD-D8AA-467F-B720-63C912985D13}" type="parTrans" cxnId="{6CF46B41-71A7-4687-B29E-268B6488D6CA}">
      <dgm:prSet/>
      <dgm:spPr/>
      <dgm:t>
        <a:bodyPr/>
        <a:lstStyle/>
        <a:p>
          <a:endParaRPr lang="zh-CN" altLang="en-US"/>
        </a:p>
      </dgm:t>
    </dgm:pt>
    <dgm:pt modelId="{19413452-0F26-463C-8A27-26582C0F3C3F}" type="sibTrans" cxnId="{6CF46B41-71A7-4687-B29E-268B6488D6CA}">
      <dgm:prSet/>
      <dgm:spPr/>
      <dgm:t>
        <a:bodyPr/>
        <a:lstStyle/>
        <a:p>
          <a:endParaRPr lang="zh-CN" altLang="en-US"/>
        </a:p>
      </dgm:t>
    </dgm:pt>
    <dgm:pt modelId="{FF893ADD-5F49-4A43-B2AA-B202158AB038}">
      <dgm:prSet phldrT="[文本]"/>
      <dgm:spPr/>
      <dgm:t>
        <a:bodyPr/>
        <a:lstStyle/>
        <a:p>
          <a:r>
            <a:rPr lang="zh-CN" altLang="en-US" b="0" dirty="0" smtClean="0">
              <a:latin typeface="Adobe 楷体 Std R" pitchFamily="18" charset="-122"/>
              <a:ea typeface="Adobe 楷体 Std R" pitchFamily="18" charset="-122"/>
            </a:rPr>
            <a:t>公元集成教学图片数据库</a:t>
          </a:r>
          <a:endParaRPr lang="zh-CN" altLang="en-US" dirty="0"/>
        </a:p>
      </dgm:t>
    </dgm:pt>
    <dgm:pt modelId="{54BFB6BB-DE60-4738-8DBC-D7711CF43CC7}" type="parTrans" cxnId="{EE8CC24E-95D1-4EA8-AA48-848327188431}">
      <dgm:prSet/>
      <dgm:spPr/>
      <dgm:t>
        <a:bodyPr/>
        <a:lstStyle/>
        <a:p>
          <a:endParaRPr lang="zh-CN" altLang="en-US"/>
        </a:p>
      </dgm:t>
    </dgm:pt>
    <dgm:pt modelId="{C2C57DEE-4644-4CFE-8A8C-E73BBDED4169}" type="sibTrans" cxnId="{EE8CC24E-95D1-4EA8-AA48-848327188431}">
      <dgm:prSet/>
      <dgm:spPr/>
      <dgm:t>
        <a:bodyPr/>
        <a:lstStyle/>
        <a:p>
          <a:endParaRPr lang="zh-CN" altLang="en-US"/>
        </a:p>
      </dgm:t>
    </dgm:pt>
    <dgm:pt modelId="{D7A22B1D-7160-480E-9A14-96F4E119E3BB}">
      <dgm:prSet phldrT="[文本]"/>
      <dgm:spPr/>
      <dgm:t>
        <a:bodyPr/>
        <a:lstStyle/>
        <a:p>
          <a:r>
            <a:rPr lang="zh-CN" altLang="en-US" b="0" dirty="0" smtClean="0">
              <a:latin typeface="Adobe 楷体 Std R" pitchFamily="18" charset="-122"/>
              <a:ea typeface="Adobe 楷体 Std R" pitchFamily="18" charset="-122"/>
            </a:rPr>
            <a:t>方正“艺术博物馆”</a:t>
          </a:r>
          <a:endParaRPr lang="zh-CN" altLang="en-US" dirty="0"/>
        </a:p>
      </dgm:t>
    </dgm:pt>
    <dgm:pt modelId="{D71671DB-FE73-4CB9-ABE9-7F427E3B759D}" type="parTrans" cxnId="{E584908F-B30A-4293-95BE-8AAE09067493}">
      <dgm:prSet/>
      <dgm:spPr/>
      <dgm:t>
        <a:bodyPr/>
        <a:lstStyle/>
        <a:p>
          <a:endParaRPr lang="zh-CN" altLang="en-US"/>
        </a:p>
      </dgm:t>
    </dgm:pt>
    <dgm:pt modelId="{80967A5E-FE8F-4C38-A990-332E3705598D}" type="sibTrans" cxnId="{E584908F-B30A-4293-95BE-8AAE09067493}">
      <dgm:prSet/>
      <dgm:spPr/>
      <dgm:t>
        <a:bodyPr/>
        <a:lstStyle/>
        <a:p>
          <a:endParaRPr lang="zh-CN" altLang="en-US"/>
        </a:p>
      </dgm:t>
    </dgm:pt>
    <dgm:pt modelId="{58089397-FB93-46B9-A493-6FF06A29DD06}">
      <dgm:prSet phldrT="[文本]"/>
      <dgm:spPr/>
      <dgm:t>
        <a:bodyPr/>
        <a:lstStyle/>
        <a:p>
          <a:r>
            <a:rPr lang="zh-CN" altLang="en-US" b="0" dirty="0" smtClean="0">
              <a:latin typeface="Adobe 楷体 Std R" pitchFamily="18" charset="-122"/>
              <a:ea typeface="Adobe 楷体 Std R" pitchFamily="18" charset="-122"/>
            </a:rPr>
            <a:t>牛津格罗夫艺术在线数据库</a:t>
          </a:r>
          <a:endParaRPr lang="zh-CN" altLang="en-US" dirty="0"/>
        </a:p>
      </dgm:t>
    </dgm:pt>
    <dgm:pt modelId="{280F69BA-A927-4BF5-9EFB-F897E094B95A}" type="parTrans" cxnId="{689D5F25-16AD-4309-A2CE-46997E15D2AF}">
      <dgm:prSet/>
      <dgm:spPr/>
      <dgm:t>
        <a:bodyPr/>
        <a:lstStyle/>
        <a:p>
          <a:endParaRPr lang="zh-CN" altLang="en-US"/>
        </a:p>
      </dgm:t>
    </dgm:pt>
    <dgm:pt modelId="{ED381F84-3BF3-4950-9439-BB2167039EFA}" type="sibTrans" cxnId="{689D5F25-16AD-4309-A2CE-46997E15D2AF}">
      <dgm:prSet/>
      <dgm:spPr/>
      <dgm:t>
        <a:bodyPr/>
        <a:lstStyle/>
        <a:p>
          <a:endParaRPr lang="zh-CN" altLang="en-US"/>
        </a:p>
      </dgm:t>
    </dgm:pt>
    <dgm:pt modelId="{A058EA8E-3B65-4130-9FC9-DBF29246C74F}" type="pres">
      <dgm:prSet presAssocID="{1D80A0A9-CBF2-4A6A-A3B2-EE3090221CD4}" presName="Name0" presStyleCnt="0">
        <dgm:presLayoutVars>
          <dgm:chMax val="1"/>
          <dgm:dir/>
          <dgm:animLvl val="ctr"/>
          <dgm:resizeHandles val="exact"/>
        </dgm:presLayoutVars>
      </dgm:prSet>
      <dgm:spPr/>
      <dgm:t>
        <a:bodyPr/>
        <a:lstStyle/>
        <a:p>
          <a:endParaRPr lang="zh-CN" altLang="en-US"/>
        </a:p>
      </dgm:t>
    </dgm:pt>
    <dgm:pt modelId="{865E38AC-62DA-4888-8156-BF706BC1EA56}" type="pres">
      <dgm:prSet presAssocID="{BDF78EDD-2EE1-4A8A-AB22-F94EA53C8B2D}" presName="centerShape" presStyleLbl="node0" presStyleIdx="0" presStyleCnt="1"/>
      <dgm:spPr/>
      <dgm:t>
        <a:bodyPr/>
        <a:lstStyle/>
        <a:p>
          <a:endParaRPr lang="zh-CN" altLang="en-US"/>
        </a:p>
      </dgm:t>
    </dgm:pt>
    <dgm:pt modelId="{483B47E9-528F-4BFB-9980-88F4ACA263AF}" type="pres">
      <dgm:prSet presAssocID="{189F77A5-5B11-46C6-83AE-7378FDE2E877}" presName="node" presStyleLbl="node1" presStyleIdx="0" presStyleCnt="4">
        <dgm:presLayoutVars>
          <dgm:bulletEnabled val="1"/>
        </dgm:presLayoutVars>
      </dgm:prSet>
      <dgm:spPr/>
      <dgm:t>
        <a:bodyPr/>
        <a:lstStyle/>
        <a:p>
          <a:endParaRPr lang="zh-CN" altLang="en-US"/>
        </a:p>
      </dgm:t>
    </dgm:pt>
    <dgm:pt modelId="{A5D4D327-A12C-4F0A-94D1-88E70258D948}" type="pres">
      <dgm:prSet presAssocID="{189F77A5-5B11-46C6-83AE-7378FDE2E877}" presName="dummy" presStyleCnt="0"/>
      <dgm:spPr/>
    </dgm:pt>
    <dgm:pt modelId="{CFBC6D89-F40B-484D-B32D-B1D2FAF298AD}" type="pres">
      <dgm:prSet presAssocID="{19413452-0F26-463C-8A27-26582C0F3C3F}" presName="sibTrans" presStyleLbl="sibTrans2D1" presStyleIdx="0" presStyleCnt="4"/>
      <dgm:spPr/>
      <dgm:t>
        <a:bodyPr/>
        <a:lstStyle/>
        <a:p>
          <a:endParaRPr lang="zh-CN" altLang="en-US"/>
        </a:p>
      </dgm:t>
    </dgm:pt>
    <dgm:pt modelId="{196AF29C-6311-45CE-A865-DA3A5907C890}" type="pres">
      <dgm:prSet presAssocID="{FF893ADD-5F49-4A43-B2AA-B202158AB038}" presName="node" presStyleLbl="node1" presStyleIdx="1" presStyleCnt="4">
        <dgm:presLayoutVars>
          <dgm:bulletEnabled val="1"/>
        </dgm:presLayoutVars>
      </dgm:prSet>
      <dgm:spPr/>
      <dgm:t>
        <a:bodyPr/>
        <a:lstStyle/>
        <a:p>
          <a:endParaRPr lang="zh-CN" altLang="en-US"/>
        </a:p>
      </dgm:t>
    </dgm:pt>
    <dgm:pt modelId="{0751B92C-943F-4FBF-891C-4A49F3FD97DB}" type="pres">
      <dgm:prSet presAssocID="{FF893ADD-5F49-4A43-B2AA-B202158AB038}" presName="dummy" presStyleCnt="0"/>
      <dgm:spPr/>
    </dgm:pt>
    <dgm:pt modelId="{BA08667F-A20D-47CA-9299-1D3A794C117D}" type="pres">
      <dgm:prSet presAssocID="{C2C57DEE-4644-4CFE-8A8C-E73BBDED4169}" presName="sibTrans" presStyleLbl="sibTrans2D1" presStyleIdx="1" presStyleCnt="4"/>
      <dgm:spPr/>
      <dgm:t>
        <a:bodyPr/>
        <a:lstStyle/>
        <a:p>
          <a:endParaRPr lang="zh-CN" altLang="en-US"/>
        </a:p>
      </dgm:t>
    </dgm:pt>
    <dgm:pt modelId="{DADAA407-8FA6-49D5-8040-54CFD0C14812}" type="pres">
      <dgm:prSet presAssocID="{D7A22B1D-7160-480E-9A14-96F4E119E3BB}" presName="node" presStyleLbl="node1" presStyleIdx="2" presStyleCnt="4">
        <dgm:presLayoutVars>
          <dgm:bulletEnabled val="1"/>
        </dgm:presLayoutVars>
      </dgm:prSet>
      <dgm:spPr/>
      <dgm:t>
        <a:bodyPr/>
        <a:lstStyle/>
        <a:p>
          <a:endParaRPr lang="zh-CN" altLang="en-US"/>
        </a:p>
      </dgm:t>
    </dgm:pt>
    <dgm:pt modelId="{E07B36BA-6B17-4D92-BF1D-52B166E0FEE7}" type="pres">
      <dgm:prSet presAssocID="{D7A22B1D-7160-480E-9A14-96F4E119E3BB}" presName="dummy" presStyleCnt="0"/>
      <dgm:spPr/>
    </dgm:pt>
    <dgm:pt modelId="{C78A7437-CA9F-46C6-A0C8-673EE5F03C3D}" type="pres">
      <dgm:prSet presAssocID="{80967A5E-FE8F-4C38-A990-332E3705598D}" presName="sibTrans" presStyleLbl="sibTrans2D1" presStyleIdx="2" presStyleCnt="4"/>
      <dgm:spPr/>
      <dgm:t>
        <a:bodyPr/>
        <a:lstStyle/>
        <a:p>
          <a:endParaRPr lang="zh-CN" altLang="en-US"/>
        </a:p>
      </dgm:t>
    </dgm:pt>
    <dgm:pt modelId="{033D289E-0F01-4352-9482-9E8A94C727E7}" type="pres">
      <dgm:prSet presAssocID="{58089397-FB93-46B9-A493-6FF06A29DD06}" presName="node" presStyleLbl="node1" presStyleIdx="3" presStyleCnt="4">
        <dgm:presLayoutVars>
          <dgm:bulletEnabled val="1"/>
        </dgm:presLayoutVars>
      </dgm:prSet>
      <dgm:spPr/>
      <dgm:t>
        <a:bodyPr/>
        <a:lstStyle/>
        <a:p>
          <a:endParaRPr lang="zh-CN" altLang="en-US"/>
        </a:p>
      </dgm:t>
    </dgm:pt>
    <dgm:pt modelId="{86E615EC-A4E6-46FA-96E3-B86662F96373}" type="pres">
      <dgm:prSet presAssocID="{58089397-FB93-46B9-A493-6FF06A29DD06}" presName="dummy" presStyleCnt="0"/>
      <dgm:spPr/>
    </dgm:pt>
    <dgm:pt modelId="{409E6505-AE5C-4285-89E6-D45518E8AD55}" type="pres">
      <dgm:prSet presAssocID="{ED381F84-3BF3-4950-9439-BB2167039EFA}" presName="sibTrans" presStyleLbl="sibTrans2D1" presStyleIdx="3" presStyleCnt="4"/>
      <dgm:spPr/>
      <dgm:t>
        <a:bodyPr/>
        <a:lstStyle/>
        <a:p>
          <a:endParaRPr lang="zh-CN" altLang="en-US"/>
        </a:p>
      </dgm:t>
    </dgm:pt>
  </dgm:ptLst>
  <dgm:cxnLst>
    <dgm:cxn modelId="{CE0EBC94-9D87-4819-8206-F0E5F36BE0AB}" type="presOf" srcId="{C2C57DEE-4644-4CFE-8A8C-E73BBDED4169}" destId="{BA08667F-A20D-47CA-9299-1D3A794C117D}" srcOrd="0" destOrd="0" presId="urn:microsoft.com/office/officeart/2005/8/layout/radial6"/>
    <dgm:cxn modelId="{2E44525B-2C95-461E-B55D-E189129193E9}" type="presOf" srcId="{19413452-0F26-463C-8A27-26582C0F3C3F}" destId="{CFBC6D89-F40B-484D-B32D-B1D2FAF298AD}" srcOrd="0" destOrd="0" presId="urn:microsoft.com/office/officeart/2005/8/layout/radial6"/>
    <dgm:cxn modelId="{E5EA5538-56A7-4775-B033-481C619C0A97}" type="presOf" srcId="{BDF78EDD-2EE1-4A8A-AB22-F94EA53C8B2D}" destId="{865E38AC-62DA-4888-8156-BF706BC1EA56}" srcOrd="0" destOrd="0" presId="urn:microsoft.com/office/officeart/2005/8/layout/radial6"/>
    <dgm:cxn modelId="{16284B21-C9CD-436E-B503-6E9382C8FA47}" type="presOf" srcId="{80967A5E-FE8F-4C38-A990-332E3705598D}" destId="{C78A7437-CA9F-46C6-A0C8-673EE5F03C3D}" srcOrd="0" destOrd="0" presId="urn:microsoft.com/office/officeart/2005/8/layout/radial6"/>
    <dgm:cxn modelId="{A842DEBC-0A9B-4E88-A18A-8EEFECCD8980}" type="presOf" srcId="{1D80A0A9-CBF2-4A6A-A3B2-EE3090221CD4}" destId="{A058EA8E-3B65-4130-9FC9-DBF29246C74F}" srcOrd="0" destOrd="0" presId="urn:microsoft.com/office/officeart/2005/8/layout/radial6"/>
    <dgm:cxn modelId="{06B78010-5D38-4C8C-A4E4-ABAC7C5D3730}" type="presOf" srcId="{58089397-FB93-46B9-A493-6FF06A29DD06}" destId="{033D289E-0F01-4352-9482-9E8A94C727E7}" srcOrd="0" destOrd="0" presId="urn:microsoft.com/office/officeart/2005/8/layout/radial6"/>
    <dgm:cxn modelId="{F535ADD8-7A1F-4A0B-A5D2-4380AD8B04E0}" type="presOf" srcId="{D7A22B1D-7160-480E-9A14-96F4E119E3BB}" destId="{DADAA407-8FA6-49D5-8040-54CFD0C14812}" srcOrd="0" destOrd="0" presId="urn:microsoft.com/office/officeart/2005/8/layout/radial6"/>
    <dgm:cxn modelId="{7E927EE1-51ED-4140-ACA9-46A84774F719}" type="presOf" srcId="{189F77A5-5B11-46C6-83AE-7378FDE2E877}" destId="{483B47E9-528F-4BFB-9980-88F4ACA263AF}" srcOrd="0" destOrd="0" presId="urn:microsoft.com/office/officeart/2005/8/layout/radial6"/>
    <dgm:cxn modelId="{54367B7D-0320-41A5-AFCC-705F5C23E1E5}" type="presOf" srcId="{FF893ADD-5F49-4A43-B2AA-B202158AB038}" destId="{196AF29C-6311-45CE-A865-DA3A5907C890}" srcOrd="0" destOrd="0" presId="urn:microsoft.com/office/officeart/2005/8/layout/radial6"/>
    <dgm:cxn modelId="{EE8CC24E-95D1-4EA8-AA48-848327188431}" srcId="{BDF78EDD-2EE1-4A8A-AB22-F94EA53C8B2D}" destId="{FF893ADD-5F49-4A43-B2AA-B202158AB038}" srcOrd="1" destOrd="0" parTransId="{54BFB6BB-DE60-4738-8DBC-D7711CF43CC7}" sibTransId="{C2C57DEE-4644-4CFE-8A8C-E73BBDED4169}"/>
    <dgm:cxn modelId="{689D5F25-16AD-4309-A2CE-46997E15D2AF}" srcId="{BDF78EDD-2EE1-4A8A-AB22-F94EA53C8B2D}" destId="{58089397-FB93-46B9-A493-6FF06A29DD06}" srcOrd="3" destOrd="0" parTransId="{280F69BA-A927-4BF5-9EFB-F897E094B95A}" sibTransId="{ED381F84-3BF3-4950-9439-BB2167039EFA}"/>
    <dgm:cxn modelId="{F41FC2EB-AE3B-4448-BF75-BC91662AD624}" srcId="{1D80A0A9-CBF2-4A6A-A3B2-EE3090221CD4}" destId="{BDF78EDD-2EE1-4A8A-AB22-F94EA53C8B2D}" srcOrd="0" destOrd="0" parTransId="{B01B5D6C-D3DC-41CF-BD65-F86956084D9E}" sibTransId="{5051E683-8799-4300-AC6A-A0EE6E45D144}"/>
    <dgm:cxn modelId="{48FDC63B-2228-4714-8DF3-3F34E221E66B}" type="presOf" srcId="{ED381F84-3BF3-4950-9439-BB2167039EFA}" destId="{409E6505-AE5C-4285-89E6-D45518E8AD55}" srcOrd="0" destOrd="0" presId="urn:microsoft.com/office/officeart/2005/8/layout/radial6"/>
    <dgm:cxn modelId="{E584908F-B30A-4293-95BE-8AAE09067493}" srcId="{BDF78EDD-2EE1-4A8A-AB22-F94EA53C8B2D}" destId="{D7A22B1D-7160-480E-9A14-96F4E119E3BB}" srcOrd="2" destOrd="0" parTransId="{D71671DB-FE73-4CB9-ABE9-7F427E3B759D}" sibTransId="{80967A5E-FE8F-4C38-A990-332E3705598D}"/>
    <dgm:cxn modelId="{6CF46B41-71A7-4687-B29E-268B6488D6CA}" srcId="{BDF78EDD-2EE1-4A8A-AB22-F94EA53C8B2D}" destId="{189F77A5-5B11-46C6-83AE-7378FDE2E877}" srcOrd="0" destOrd="0" parTransId="{9F4E73FD-D8AA-467F-B720-63C912985D13}" sibTransId="{19413452-0F26-463C-8A27-26582C0F3C3F}"/>
    <dgm:cxn modelId="{29934144-02D4-4BCF-BE4A-8EBEF30C3EBB}" type="presParOf" srcId="{A058EA8E-3B65-4130-9FC9-DBF29246C74F}" destId="{865E38AC-62DA-4888-8156-BF706BC1EA56}" srcOrd="0" destOrd="0" presId="urn:microsoft.com/office/officeart/2005/8/layout/radial6"/>
    <dgm:cxn modelId="{D902EC9D-30C3-4810-9478-6844DF106388}" type="presParOf" srcId="{A058EA8E-3B65-4130-9FC9-DBF29246C74F}" destId="{483B47E9-528F-4BFB-9980-88F4ACA263AF}" srcOrd="1" destOrd="0" presId="urn:microsoft.com/office/officeart/2005/8/layout/radial6"/>
    <dgm:cxn modelId="{2D89D785-7E17-4841-ADF2-299A3296570F}" type="presParOf" srcId="{A058EA8E-3B65-4130-9FC9-DBF29246C74F}" destId="{A5D4D327-A12C-4F0A-94D1-88E70258D948}" srcOrd="2" destOrd="0" presId="urn:microsoft.com/office/officeart/2005/8/layout/radial6"/>
    <dgm:cxn modelId="{B0884BF5-7C1C-4108-BF62-F5A4907C4372}" type="presParOf" srcId="{A058EA8E-3B65-4130-9FC9-DBF29246C74F}" destId="{CFBC6D89-F40B-484D-B32D-B1D2FAF298AD}" srcOrd="3" destOrd="0" presId="urn:microsoft.com/office/officeart/2005/8/layout/radial6"/>
    <dgm:cxn modelId="{FB23D378-B073-4175-89F5-7A13101340D0}" type="presParOf" srcId="{A058EA8E-3B65-4130-9FC9-DBF29246C74F}" destId="{196AF29C-6311-45CE-A865-DA3A5907C890}" srcOrd="4" destOrd="0" presId="urn:microsoft.com/office/officeart/2005/8/layout/radial6"/>
    <dgm:cxn modelId="{7306861D-21BA-4A3E-9164-0481AF351DAA}" type="presParOf" srcId="{A058EA8E-3B65-4130-9FC9-DBF29246C74F}" destId="{0751B92C-943F-4FBF-891C-4A49F3FD97DB}" srcOrd="5" destOrd="0" presId="urn:microsoft.com/office/officeart/2005/8/layout/radial6"/>
    <dgm:cxn modelId="{1041B701-BC2B-407C-B933-91ECAA30CA69}" type="presParOf" srcId="{A058EA8E-3B65-4130-9FC9-DBF29246C74F}" destId="{BA08667F-A20D-47CA-9299-1D3A794C117D}" srcOrd="6" destOrd="0" presId="urn:microsoft.com/office/officeart/2005/8/layout/radial6"/>
    <dgm:cxn modelId="{4D5CC99E-A668-4074-B83A-B6B2F99A141B}" type="presParOf" srcId="{A058EA8E-3B65-4130-9FC9-DBF29246C74F}" destId="{DADAA407-8FA6-49D5-8040-54CFD0C14812}" srcOrd="7" destOrd="0" presId="urn:microsoft.com/office/officeart/2005/8/layout/radial6"/>
    <dgm:cxn modelId="{E682AD8E-728D-4ED8-B03B-6EC61D977E3B}" type="presParOf" srcId="{A058EA8E-3B65-4130-9FC9-DBF29246C74F}" destId="{E07B36BA-6B17-4D92-BF1D-52B166E0FEE7}" srcOrd="8" destOrd="0" presId="urn:microsoft.com/office/officeart/2005/8/layout/radial6"/>
    <dgm:cxn modelId="{67C33403-67EC-4D04-B5CF-5E7CCD193752}" type="presParOf" srcId="{A058EA8E-3B65-4130-9FC9-DBF29246C74F}" destId="{C78A7437-CA9F-46C6-A0C8-673EE5F03C3D}" srcOrd="9" destOrd="0" presId="urn:microsoft.com/office/officeart/2005/8/layout/radial6"/>
    <dgm:cxn modelId="{B4891641-ECE0-4E6C-880C-AB342372EDB1}" type="presParOf" srcId="{A058EA8E-3B65-4130-9FC9-DBF29246C74F}" destId="{033D289E-0F01-4352-9482-9E8A94C727E7}" srcOrd="10" destOrd="0" presId="urn:microsoft.com/office/officeart/2005/8/layout/radial6"/>
    <dgm:cxn modelId="{1F099776-0093-416C-8ECA-C7700D3D5BB4}" type="presParOf" srcId="{A058EA8E-3B65-4130-9FC9-DBF29246C74F}" destId="{86E615EC-A4E6-46FA-96E3-B86662F96373}" srcOrd="11" destOrd="0" presId="urn:microsoft.com/office/officeart/2005/8/layout/radial6"/>
    <dgm:cxn modelId="{11342892-4D56-44B4-992B-4A424D490B67}" type="presParOf" srcId="{A058EA8E-3B65-4130-9FC9-DBF29246C74F}" destId="{409E6505-AE5C-4285-89E6-D45518E8AD55}" srcOrd="12" destOrd="0" presId="urn:microsoft.com/office/officeart/2005/8/layout/radial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D80A0A9-CBF2-4A6A-A3B2-EE3090221CD4}" type="doc">
      <dgm:prSet loTypeId="urn:microsoft.com/office/officeart/2005/8/layout/radial6" loCatId="cycle" qsTypeId="urn:microsoft.com/office/officeart/2005/8/quickstyle/simple2" qsCatId="simple" csTypeId="urn:microsoft.com/office/officeart/2005/8/colors/accent1_2" csCatId="accent1" phldr="1"/>
      <dgm:spPr/>
      <dgm:t>
        <a:bodyPr/>
        <a:lstStyle/>
        <a:p>
          <a:endParaRPr lang="zh-CN" altLang="en-US"/>
        </a:p>
      </dgm:t>
    </dgm:pt>
    <dgm:pt modelId="{BDF78EDD-2EE1-4A8A-AB22-F94EA53C8B2D}">
      <dgm:prSet phldrT="[文本]" custT="1"/>
      <dgm:spPr/>
      <dgm:t>
        <a:bodyPr/>
        <a:lstStyle/>
        <a:p>
          <a:r>
            <a:rPr lang="zh-CN" altLang="en-US" sz="2000" dirty="0" smtClean="0">
              <a:latin typeface="黑体" pitchFamily="49" charset="-122"/>
              <a:ea typeface="黑体" pitchFamily="49" charset="-122"/>
            </a:rPr>
            <a:t>电子图书数据库</a:t>
          </a:r>
          <a:endParaRPr lang="zh-CN" altLang="en-US" sz="2000" dirty="0">
            <a:latin typeface="黑体" pitchFamily="49" charset="-122"/>
            <a:ea typeface="黑体" pitchFamily="49" charset="-122"/>
          </a:endParaRPr>
        </a:p>
      </dgm:t>
    </dgm:pt>
    <dgm:pt modelId="{B01B5D6C-D3DC-41CF-BD65-F86956084D9E}" type="parTrans" cxnId="{F41FC2EB-AE3B-4448-BF75-BC91662AD624}">
      <dgm:prSet/>
      <dgm:spPr/>
      <dgm:t>
        <a:bodyPr/>
        <a:lstStyle/>
        <a:p>
          <a:endParaRPr lang="zh-CN" altLang="en-US"/>
        </a:p>
      </dgm:t>
    </dgm:pt>
    <dgm:pt modelId="{5051E683-8799-4300-AC6A-A0EE6E45D144}" type="sibTrans" cxnId="{F41FC2EB-AE3B-4448-BF75-BC91662AD624}">
      <dgm:prSet/>
      <dgm:spPr/>
      <dgm:t>
        <a:bodyPr/>
        <a:lstStyle/>
        <a:p>
          <a:endParaRPr lang="zh-CN" altLang="en-US"/>
        </a:p>
      </dgm:t>
    </dgm:pt>
    <dgm:pt modelId="{FF893ADD-5F49-4A43-B2AA-B202158AB038}">
      <dgm:prSet phldrT="[文本]" custT="1"/>
      <dgm:spPr/>
      <dgm:t>
        <a:bodyPr/>
        <a:lstStyle/>
        <a:p>
          <a:r>
            <a:rPr lang="zh-CN" altLang="en-US" sz="1400" b="0" dirty="0" smtClean="0">
              <a:latin typeface="黑体" pitchFamily="49" charset="-122"/>
              <a:ea typeface="黑体" pitchFamily="49" charset="-122"/>
            </a:rPr>
            <a:t>书生电子图书</a:t>
          </a:r>
          <a:endParaRPr lang="zh-CN" altLang="en-US" sz="1400" dirty="0">
            <a:latin typeface="黑体" pitchFamily="49" charset="-122"/>
            <a:ea typeface="黑体" pitchFamily="49" charset="-122"/>
          </a:endParaRPr>
        </a:p>
      </dgm:t>
    </dgm:pt>
    <dgm:pt modelId="{54BFB6BB-DE60-4738-8DBC-D7711CF43CC7}" type="parTrans" cxnId="{EE8CC24E-95D1-4EA8-AA48-848327188431}">
      <dgm:prSet/>
      <dgm:spPr/>
      <dgm:t>
        <a:bodyPr/>
        <a:lstStyle/>
        <a:p>
          <a:endParaRPr lang="zh-CN" altLang="en-US"/>
        </a:p>
      </dgm:t>
    </dgm:pt>
    <dgm:pt modelId="{C2C57DEE-4644-4CFE-8A8C-E73BBDED4169}" type="sibTrans" cxnId="{EE8CC24E-95D1-4EA8-AA48-848327188431}">
      <dgm:prSet/>
      <dgm:spPr/>
      <dgm:t>
        <a:bodyPr/>
        <a:lstStyle/>
        <a:p>
          <a:endParaRPr lang="zh-CN" altLang="en-US" sz="1300">
            <a:latin typeface="黑体" pitchFamily="49" charset="-122"/>
            <a:ea typeface="黑体" pitchFamily="49" charset="-122"/>
          </a:endParaRPr>
        </a:p>
      </dgm:t>
    </dgm:pt>
    <dgm:pt modelId="{58089397-FB93-46B9-A493-6FF06A29DD06}">
      <dgm:prSet phldrT="[文本]" custT="1"/>
      <dgm:spPr/>
      <dgm:t>
        <a:bodyPr/>
        <a:lstStyle/>
        <a:p>
          <a:r>
            <a:rPr lang="zh-CN" altLang="en-US" sz="1400" b="0" dirty="0" smtClean="0">
              <a:latin typeface="黑体" pitchFamily="49" charset="-122"/>
              <a:ea typeface="黑体" pitchFamily="49" charset="-122"/>
            </a:rPr>
            <a:t>读秀学术搜索</a:t>
          </a:r>
          <a:endParaRPr lang="zh-CN" altLang="en-US" sz="1400" dirty="0">
            <a:latin typeface="黑体" pitchFamily="49" charset="-122"/>
            <a:ea typeface="黑体" pitchFamily="49" charset="-122"/>
          </a:endParaRPr>
        </a:p>
      </dgm:t>
    </dgm:pt>
    <dgm:pt modelId="{280F69BA-A927-4BF5-9EFB-F897E094B95A}" type="parTrans" cxnId="{689D5F25-16AD-4309-A2CE-46997E15D2AF}">
      <dgm:prSet/>
      <dgm:spPr/>
      <dgm:t>
        <a:bodyPr/>
        <a:lstStyle/>
        <a:p>
          <a:endParaRPr lang="zh-CN" altLang="en-US"/>
        </a:p>
      </dgm:t>
    </dgm:pt>
    <dgm:pt modelId="{ED381F84-3BF3-4950-9439-BB2167039EFA}" type="sibTrans" cxnId="{689D5F25-16AD-4309-A2CE-46997E15D2AF}">
      <dgm:prSet/>
      <dgm:spPr/>
      <dgm:t>
        <a:bodyPr/>
        <a:lstStyle/>
        <a:p>
          <a:endParaRPr lang="zh-CN" altLang="en-US" sz="1300">
            <a:latin typeface="黑体" pitchFamily="49" charset="-122"/>
            <a:ea typeface="黑体" pitchFamily="49" charset="-122"/>
          </a:endParaRPr>
        </a:p>
      </dgm:t>
    </dgm:pt>
    <dgm:pt modelId="{2D6F2BF5-A3EA-43CA-B0DC-562DA672BB78}">
      <dgm:prSet custT="1"/>
      <dgm:spPr/>
      <dgm:t>
        <a:bodyPr/>
        <a:lstStyle/>
        <a:p>
          <a:r>
            <a:rPr lang="zh-CN" altLang="en-US" sz="1400" b="0" dirty="0" smtClean="0">
              <a:latin typeface="黑体" pitchFamily="49" charset="-122"/>
              <a:ea typeface="黑体" pitchFamily="49" charset="-122"/>
            </a:rPr>
            <a:t>超星数字图书</a:t>
          </a:r>
          <a:endParaRPr lang="zh-CN" altLang="en-US" sz="1400" dirty="0">
            <a:latin typeface="黑体" pitchFamily="49" charset="-122"/>
            <a:ea typeface="黑体" pitchFamily="49" charset="-122"/>
          </a:endParaRPr>
        </a:p>
      </dgm:t>
    </dgm:pt>
    <dgm:pt modelId="{52AB0E76-E434-4CE8-8857-3782D7A96B34}" type="parTrans" cxnId="{A465B427-8A01-4A09-B1B1-C1ED421057F9}">
      <dgm:prSet/>
      <dgm:spPr/>
      <dgm:t>
        <a:bodyPr/>
        <a:lstStyle/>
        <a:p>
          <a:endParaRPr lang="zh-CN" altLang="en-US"/>
        </a:p>
      </dgm:t>
    </dgm:pt>
    <dgm:pt modelId="{E98FB218-7CAC-47DA-9BAF-451CDA532B33}" type="sibTrans" cxnId="{A465B427-8A01-4A09-B1B1-C1ED421057F9}">
      <dgm:prSet/>
      <dgm:spPr/>
      <dgm:t>
        <a:bodyPr/>
        <a:lstStyle/>
        <a:p>
          <a:endParaRPr lang="zh-CN" altLang="en-US">
            <a:latin typeface="黑体" pitchFamily="49" charset="-122"/>
            <a:ea typeface="黑体" pitchFamily="49" charset="-122"/>
          </a:endParaRPr>
        </a:p>
      </dgm:t>
    </dgm:pt>
    <dgm:pt modelId="{B8FB39FA-BB34-48F9-85DF-9E980FF18A32}">
      <dgm:prSet custT="1"/>
      <dgm:spPr/>
      <dgm:t>
        <a:bodyPr/>
        <a:lstStyle/>
        <a:p>
          <a:r>
            <a:rPr lang="zh-CN" altLang="en-US" sz="1400" dirty="0" smtClean="0">
              <a:latin typeface="黑体" pitchFamily="49" charset="-122"/>
              <a:ea typeface="黑体" pitchFamily="49" charset="-122"/>
            </a:rPr>
            <a:t>书香广美中文在线</a:t>
          </a:r>
          <a:endParaRPr lang="zh-CN" altLang="en-US" sz="1400" dirty="0">
            <a:latin typeface="黑体" pitchFamily="49" charset="-122"/>
            <a:ea typeface="黑体" pitchFamily="49" charset="-122"/>
          </a:endParaRPr>
        </a:p>
      </dgm:t>
    </dgm:pt>
    <dgm:pt modelId="{4D628346-1C87-461A-ADDE-5C90B911FD55}" type="sibTrans" cxnId="{C85F70A2-5B85-469E-AB69-7B493436B1B5}">
      <dgm:prSet/>
      <dgm:spPr/>
      <dgm:t>
        <a:bodyPr/>
        <a:lstStyle/>
        <a:p>
          <a:endParaRPr lang="zh-CN" altLang="en-US">
            <a:latin typeface="黑体" pitchFamily="49" charset="-122"/>
            <a:ea typeface="黑体" pitchFamily="49" charset="-122"/>
          </a:endParaRPr>
        </a:p>
      </dgm:t>
    </dgm:pt>
    <dgm:pt modelId="{A1009864-A94C-439D-BA02-9288A09CA61B}" type="parTrans" cxnId="{C85F70A2-5B85-469E-AB69-7B493436B1B5}">
      <dgm:prSet/>
      <dgm:spPr/>
      <dgm:t>
        <a:bodyPr/>
        <a:lstStyle/>
        <a:p>
          <a:endParaRPr lang="zh-CN" altLang="en-US"/>
        </a:p>
      </dgm:t>
    </dgm:pt>
    <dgm:pt modelId="{A058EA8E-3B65-4130-9FC9-DBF29246C74F}" type="pres">
      <dgm:prSet presAssocID="{1D80A0A9-CBF2-4A6A-A3B2-EE3090221CD4}" presName="Name0" presStyleCnt="0">
        <dgm:presLayoutVars>
          <dgm:chMax val="1"/>
          <dgm:dir/>
          <dgm:animLvl val="ctr"/>
          <dgm:resizeHandles val="exact"/>
        </dgm:presLayoutVars>
      </dgm:prSet>
      <dgm:spPr/>
      <dgm:t>
        <a:bodyPr/>
        <a:lstStyle/>
        <a:p>
          <a:endParaRPr lang="zh-CN" altLang="en-US"/>
        </a:p>
      </dgm:t>
    </dgm:pt>
    <dgm:pt modelId="{865E38AC-62DA-4888-8156-BF706BC1EA56}" type="pres">
      <dgm:prSet presAssocID="{BDF78EDD-2EE1-4A8A-AB22-F94EA53C8B2D}" presName="centerShape" presStyleLbl="node0" presStyleIdx="0" presStyleCnt="1"/>
      <dgm:spPr/>
      <dgm:t>
        <a:bodyPr/>
        <a:lstStyle/>
        <a:p>
          <a:endParaRPr lang="zh-CN" altLang="en-US"/>
        </a:p>
      </dgm:t>
    </dgm:pt>
    <dgm:pt modelId="{0FE889AE-5265-46A1-84A5-2C52823DCED2}" type="pres">
      <dgm:prSet presAssocID="{2D6F2BF5-A3EA-43CA-B0DC-562DA672BB78}" presName="node" presStyleLbl="node1" presStyleIdx="0" presStyleCnt="4">
        <dgm:presLayoutVars>
          <dgm:bulletEnabled val="1"/>
        </dgm:presLayoutVars>
      </dgm:prSet>
      <dgm:spPr/>
      <dgm:t>
        <a:bodyPr/>
        <a:lstStyle/>
        <a:p>
          <a:endParaRPr lang="zh-CN" altLang="en-US"/>
        </a:p>
      </dgm:t>
    </dgm:pt>
    <dgm:pt modelId="{D2A74D82-94DF-4827-88C3-1F7F6361F676}" type="pres">
      <dgm:prSet presAssocID="{2D6F2BF5-A3EA-43CA-B0DC-562DA672BB78}" presName="dummy" presStyleCnt="0"/>
      <dgm:spPr/>
    </dgm:pt>
    <dgm:pt modelId="{10C8DF74-2EAB-4BFD-8596-F6BB81191614}" type="pres">
      <dgm:prSet presAssocID="{E98FB218-7CAC-47DA-9BAF-451CDA532B33}" presName="sibTrans" presStyleLbl="sibTrans2D1" presStyleIdx="0" presStyleCnt="4"/>
      <dgm:spPr/>
      <dgm:t>
        <a:bodyPr/>
        <a:lstStyle/>
        <a:p>
          <a:endParaRPr lang="zh-CN" altLang="en-US"/>
        </a:p>
      </dgm:t>
    </dgm:pt>
    <dgm:pt modelId="{196AF29C-6311-45CE-A865-DA3A5907C890}" type="pres">
      <dgm:prSet presAssocID="{FF893ADD-5F49-4A43-B2AA-B202158AB038}" presName="node" presStyleLbl="node1" presStyleIdx="1" presStyleCnt="4">
        <dgm:presLayoutVars>
          <dgm:bulletEnabled val="1"/>
        </dgm:presLayoutVars>
      </dgm:prSet>
      <dgm:spPr/>
      <dgm:t>
        <a:bodyPr/>
        <a:lstStyle/>
        <a:p>
          <a:endParaRPr lang="zh-CN" altLang="en-US"/>
        </a:p>
      </dgm:t>
    </dgm:pt>
    <dgm:pt modelId="{0751B92C-943F-4FBF-891C-4A49F3FD97DB}" type="pres">
      <dgm:prSet presAssocID="{FF893ADD-5F49-4A43-B2AA-B202158AB038}" presName="dummy" presStyleCnt="0"/>
      <dgm:spPr/>
      <dgm:t>
        <a:bodyPr/>
        <a:lstStyle/>
        <a:p>
          <a:endParaRPr lang="zh-CN" altLang="en-US"/>
        </a:p>
      </dgm:t>
    </dgm:pt>
    <dgm:pt modelId="{BA08667F-A20D-47CA-9299-1D3A794C117D}" type="pres">
      <dgm:prSet presAssocID="{C2C57DEE-4644-4CFE-8A8C-E73BBDED4169}" presName="sibTrans" presStyleLbl="sibTrans2D1" presStyleIdx="1" presStyleCnt="4"/>
      <dgm:spPr/>
      <dgm:t>
        <a:bodyPr/>
        <a:lstStyle/>
        <a:p>
          <a:endParaRPr lang="zh-CN" altLang="en-US"/>
        </a:p>
      </dgm:t>
    </dgm:pt>
    <dgm:pt modelId="{DF748A7D-8AE7-49E1-9414-BE7EC6877667}" type="pres">
      <dgm:prSet presAssocID="{B8FB39FA-BB34-48F9-85DF-9E980FF18A32}" presName="node" presStyleLbl="node1" presStyleIdx="2" presStyleCnt="4">
        <dgm:presLayoutVars>
          <dgm:bulletEnabled val="1"/>
        </dgm:presLayoutVars>
      </dgm:prSet>
      <dgm:spPr/>
      <dgm:t>
        <a:bodyPr/>
        <a:lstStyle/>
        <a:p>
          <a:endParaRPr lang="zh-CN" altLang="en-US"/>
        </a:p>
      </dgm:t>
    </dgm:pt>
    <dgm:pt modelId="{031BF324-9935-4FFF-AA13-CC6E0964DE5D}" type="pres">
      <dgm:prSet presAssocID="{B8FB39FA-BB34-48F9-85DF-9E980FF18A32}" presName="dummy" presStyleCnt="0"/>
      <dgm:spPr/>
    </dgm:pt>
    <dgm:pt modelId="{FF1331F1-5CCD-4A7B-A58A-5366E884A062}" type="pres">
      <dgm:prSet presAssocID="{4D628346-1C87-461A-ADDE-5C90B911FD55}" presName="sibTrans" presStyleLbl="sibTrans2D1" presStyleIdx="2" presStyleCnt="4"/>
      <dgm:spPr/>
      <dgm:t>
        <a:bodyPr/>
        <a:lstStyle/>
        <a:p>
          <a:endParaRPr lang="zh-CN" altLang="en-US"/>
        </a:p>
      </dgm:t>
    </dgm:pt>
    <dgm:pt modelId="{033D289E-0F01-4352-9482-9E8A94C727E7}" type="pres">
      <dgm:prSet presAssocID="{58089397-FB93-46B9-A493-6FF06A29DD06}" presName="node" presStyleLbl="node1" presStyleIdx="3" presStyleCnt="4">
        <dgm:presLayoutVars>
          <dgm:bulletEnabled val="1"/>
        </dgm:presLayoutVars>
      </dgm:prSet>
      <dgm:spPr/>
      <dgm:t>
        <a:bodyPr/>
        <a:lstStyle/>
        <a:p>
          <a:endParaRPr lang="zh-CN" altLang="en-US"/>
        </a:p>
      </dgm:t>
    </dgm:pt>
    <dgm:pt modelId="{86E615EC-A4E6-46FA-96E3-B86662F96373}" type="pres">
      <dgm:prSet presAssocID="{58089397-FB93-46B9-A493-6FF06A29DD06}" presName="dummy" presStyleCnt="0"/>
      <dgm:spPr/>
      <dgm:t>
        <a:bodyPr/>
        <a:lstStyle/>
        <a:p>
          <a:endParaRPr lang="zh-CN" altLang="en-US"/>
        </a:p>
      </dgm:t>
    </dgm:pt>
    <dgm:pt modelId="{409E6505-AE5C-4285-89E6-D45518E8AD55}" type="pres">
      <dgm:prSet presAssocID="{ED381F84-3BF3-4950-9439-BB2167039EFA}" presName="sibTrans" presStyleLbl="sibTrans2D1" presStyleIdx="3" presStyleCnt="4"/>
      <dgm:spPr/>
      <dgm:t>
        <a:bodyPr/>
        <a:lstStyle/>
        <a:p>
          <a:endParaRPr lang="zh-CN" altLang="en-US"/>
        </a:p>
      </dgm:t>
    </dgm:pt>
  </dgm:ptLst>
  <dgm:cxnLst>
    <dgm:cxn modelId="{1AA443B9-A583-463F-BD73-36630FB41D74}" type="presOf" srcId="{E98FB218-7CAC-47DA-9BAF-451CDA532B33}" destId="{10C8DF74-2EAB-4BFD-8596-F6BB81191614}" srcOrd="0" destOrd="0" presId="urn:microsoft.com/office/officeart/2005/8/layout/radial6"/>
    <dgm:cxn modelId="{C85F70A2-5B85-469E-AB69-7B493436B1B5}" srcId="{BDF78EDD-2EE1-4A8A-AB22-F94EA53C8B2D}" destId="{B8FB39FA-BB34-48F9-85DF-9E980FF18A32}" srcOrd="2" destOrd="0" parTransId="{A1009864-A94C-439D-BA02-9288A09CA61B}" sibTransId="{4D628346-1C87-461A-ADDE-5C90B911FD55}"/>
    <dgm:cxn modelId="{9206619D-BC6A-45DB-8ED7-0F5C89FF2761}" type="presOf" srcId="{C2C57DEE-4644-4CFE-8A8C-E73BBDED4169}" destId="{BA08667F-A20D-47CA-9299-1D3A794C117D}" srcOrd="0" destOrd="0" presId="urn:microsoft.com/office/officeart/2005/8/layout/radial6"/>
    <dgm:cxn modelId="{0E548C19-45D3-4495-BC33-BD85E823F7CA}" type="presOf" srcId="{FF893ADD-5F49-4A43-B2AA-B202158AB038}" destId="{196AF29C-6311-45CE-A865-DA3A5907C890}" srcOrd="0" destOrd="0" presId="urn:microsoft.com/office/officeart/2005/8/layout/radial6"/>
    <dgm:cxn modelId="{26569D84-DEE3-417F-9A8E-4F0D729EC875}" type="presOf" srcId="{1D80A0A9-CBF2-4A6A-A3B2-EE3090221CD4}" destId="{A058EA8E-3B65-4130-9FC9-DBF29246C74F}" srcOrd="0" destOrd="0" presId="urn:microsoft.com/office/officeart/2005/8/layout/radial6"/>
    <dgm:cxn modelId="{94134E01-9AF1-4AA9-AD54-BB888DADDD63}" type="presOf" srcId="{BDF78EDD-2EE1-4A8A-AB22-F94EA53C8B2D}" destId="{865E38AC-62DA-4888-8156-BF706BC1EA56}" srcOrd="0" destOrd="0" presId="urn:microsoft.com/office/officeart/2005/8/layout/radial6"/>
    <dgm:cxn modelId="{82FD3B29-26E3-4EC0-839A-DFE92BE69790}" type="presOf" srcId="{2D6F2BF5-A3EA-43CA-B0DC-562DA672BB78}" destId="{0FE889AE-5265-46A1-84A5-2C52823DCED2}" srcOrd="0" destOrd="0" presId="urn:microsoft.com/office/officeart/2005/8/layout/radial6"/>
    <dgm:cxn modelId="{A465B427-8A01-4A09-B1B1-C1ED421057F9}" srcId="{BDF78EDD-2EE1-4A8A-AB22-F94EA53C8B2D}" destId="{2D6F2BF5-A3EA-43CA-B0DC-562DA672BB78}" srcOrd="0" destOrd="0" parTransId="{52AB0E76-E434-4CE8-8857-3782D7A96B34}" sibTransId="{E98FB218-7CAC-47DA-9BAF-451CDA532B33}"/>
    <dgm:cxn modelId="{C73FB718-60EF-4DCC-97A7-26B04D1BB12A}" type="presOf" srcId="{B8FB39FA-BB34-48F9-85DF-9E980FF18A32}" destId="{DF748A7D-8AE7-49E1-9414-BE7EC6877667}" srcOrd="0" destOrd="0" presId="urn:microsoft.com/office/officeart/2005/8/layout/radial6"/>
    <dgm:cxn modelId="{EE8CC24E-95D1-4EA8-AA48-848327188431}" srcId="{BDF78EDD-2EE1-4A8A-AB22-F94EA53C8B2D}" destId="{FF893ADD-5F49-4A43-B2AA-B202158AB038}" srcOrd="1" destOrd="0" parTransId="{54BFB6BB-DE60-4738-8DBC-D7711CF43CC7}" sibTransId="{C2C57DEE-4644-4CFE-8A8C-E73BBDED4169}"/>
    <dgm:cxn modelId="{689D5F25-16AD-4309-A2CE-46997E15D2AF}" srcId="{BDF78EDD-2EE1-4A8A-AB22-F94EA53C8B2D}" destId="{58089397-FB93-46B9-A493-6FF06A29DD06}" srcOrd="3" destOrd="0" parTransId="{280F69BA-A927-4BF5-9EFB-F897E094B95A}" sibTransId="{ED381F84-3BF3-4950-9439-BB2167039EFA}"/>
    <dgm:cxn modelId="{8A5F9DF1-3841-42C8-A076-9AC8D5FA85FD}" type="presOf" srcId="{ED381F84-3BF3-4950-9439-BB2167039EFA}" destId="{409E6505-AE5C-4285-89E6-D45518E8AD55}" srcOrd="0" destOrd="0" presId="urn:microsoft.com/office/officeart/2005/8/layout/radial6"/>
    <dgm:cxn modelId="{0D8FB170-E584-4B83-981C-39934D31EE34}" type="presOf" srcId="{4D628346-1C87-461A-ADDE-5C90B911FD55}" destId="{FF1331F1-5CCD-4A7B-A58A-5366E884A062}" srcOrd="0" destOrd="0" presId="urn:microsoft.com/office/officeart/2005/8/layout/radial6"/>
    <dgm:cxn modelId="{F41FC2EB-AE3B-4448-BF75-BC91662AD624}" srcId="{1D80A0A9-CBF2-4A6A-A3B2-EE3090221CD4}" destId="{BDF78EDD-2EE1-4A8A-AB22-F94EA53C8B2D}" srcOrd="0" destOrd="0" parTransId="{B01B5D6C-D3DC-41CF-BD65-F86956084D9E}" sibTransId="{5051E683-8799-4300-AC6A-A0EE6E45D144}"/>
    <dgm:cxn modelId="{0B9CED61-FDFE-4DFD-BE5E-8F59502BAB0F}" type="presOf" srcId="{58089397-FB93-46B9-A493-6FF06A29DD06}" destId="{033D289E-0F01-4352-9482-9E8A94C727E7}" srcOrd="0" destOrd="0" presId="urn:microsoft.com/office/officeart/2005/8/layout/radial6"/>
    <dgm:cxn modelId="{DCBD717C-B57C-4832-8B4C-87132997CBF9}" type="presParOf" srcId="{A058EA8E-3B65-4130-9FC9-DBF29246C74F}" destId="{865E38AC-62DA-4888-8156-BF706BC1EA56}" srcOrd="0" destOrd="0" presId="urn:microsoft.com/office/officeart/2005/8/layout/radial6"/>
    <dgm:cxn modelId="{70B2CFC1-C44D-4137-A288-6AAAEE82BD90}" type="presParOf" srcId="{A058EA8E-3B65-4130-9FC9-DBF29246C74F}" destId="{0FE889AE-5265-46A1-84A5-2C52823DCED2}" srcOrd="1" destOrd="0" presId="urn:microsoft.com/office/officeart/2005/8/layout/radial6"/>
    <dgm:cxn modelId="{C52DE675-5775-49F6-888B-5AD757C594B3}" type="presParOf" srcId="{A058EA8E-3B65-4130-9FC9-DBF29246C74F}" destId="{D2A74D82-94DF-4827-88C3-1F7F6361F676}" srcOrd="2" destOrd="0" presId="urn:microsoft.com/office/officeart/2005/8/layout/radial6"/>
    <dgm:cxn modelId="{AFCFD521-51E8-4184-84EB-ABF8A02F1B43}" type="presParOf" srcId="{A058EA8E-3B65-4130-9FC9-DBF29246C74F}" destId="{10C8DF74-2EAB-4BFD-8596-F6BB81191614}" srcOrd="3" destOrd="0" presId="urn:microsoft.com/office/officeart/2005/8/layout/radial6"/>
    <dgm:cxn modelId="{9C5D9899-B0A4-430D-86DF-315DE6764F32}" type="presParOf" srcId="{A058EA8E-3B65-4130-9FC9-DBF29246C74F}" destId="{196AF29C-6311-45CE-A865-DA3A5907C890}" srcOrd="4" destOrd="0" presId="urn:microsoft.com/office/officeart/2005/8/layout/radial6"/>
    <dgm:cxn modelId="{2954787A-DA03-4873-B03F-DF25B92134FB}" type="presParOf" srcId="{A058EA8E-3B65-4130-9FC9-DBF29246C74F}" destId="{0751B92C-943F-4FBF-891C-4A49F3FD97DB}" srcOrd="5" destOrd="0" presId="urn:microsoft.com/office/officeart/2005/8/layout/radial6"/>
    <dgm:cxn modelId="{C99B425D-E4F8-41F3-A4D3-77576BC0ECF1}" type="presParOf" srcId="{A058EA8E-3B65-4130-9FC9-DBF29246C74F}" destId="{BA08667F-A20D-47CA-9299-1D3A794C117D}" srcOrd="6" destOrd="0" presId="urn:microsoft.com/office/officeart/2005/8/layout/radial6"/>
    <dgm:cxn modelId="{8CD97464-549C-40E6-97C5-3912324514D1}" type="presParOf" srcId="{A058EA8E-3B65-4130-9FC9-DBF29246C74F}" destId="{DF748A7D-8AE7-49E1-9414-BE7EC6877667}" srcOrd="7" destOrd="0" presId="urn:microsoft.com/office/officeart/2005/8/layout/radial6"/>
    <dgm:cxn modelId="{BAA9C3E9-D643-442A-95FD-D5162600ACF1}" type="presParOf" srcId="{A058EA8E-3B65-4130-9FC9-DBF29246C74F}" destId="{031BF324-9935-4FFF-AA13-CC6E0964DE5D}" srcOrd="8" destOrd="0" presId="urn:microsoft.com/office/officeart/2005/8/layout/radial6"/>
    <dgm:cxn modelId="{56C5E5F0-9B43-460B-A6A3-6DFB5B17802D}" type="presParOf" srcId="{A058EA8E-3B65-4130-9FC9-DBF29246C74F}" destId="{FF1331F1-5CCD-4A7B-A58A-5366E884A062}" srcOrd="9" destOrd="0" presId="urn:microsoft.com/office/officeart/2005/8/layout/radial6"/>
    <dgm:cxn modelId="{0C3A774C-33EA-4AD4-BDFB-CC0436ED7BFF}" type="presParOf" srcId="{A058EA8E-3B65-4130-9FC9-DBF29246C74F}" destId="{033D289E-0F01-4352-9482-9E8A94C727E7}" srcOrd="10" destOrd="0" presId="urn:microsoft.com/office/officeart/2005/8/layout/radial6"/>
    <dgm:cxn modelId="{21F893B2-439B-4178-AC2A-AC2EE2462AD7}" type="presParOf" srcId="{A058EA8E-3B65-4130-9FC9-DBF29246C74F}" destId="{86E615EC-A4E6-46FA-96E3-B86662F96373}" srcOrd="11" destOrd="0" presId="urn:microsoft.com/office/officeart/2005/8/layout/radial6"/>
    <dgm:cxn modelId="{169226EA-E310-43E5-AAA7-693019698316}" type="presParOf" srcId="{A058EA8E-3B65-4130-9FC9-DBF29246C74F}" destId="{409E6505-AE5C-4285-89E6-D45518E8AD55}" srcOrd="12"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D80A0A9-CBF2-4A6A-A3B2-EE3090221CD4}" type="doc">
      <dgm:prSet loTypeId="urn:microsoft.com/office/officeart/2005/8/layout/radial6" loCatId="cycle" qsTypeId="urn:microsoft.com/office/officeart/2005/8/quickstyle/simple2" qsCatId="simple" csTypeId="urn:microsoft.com/office/officeart/2005/8/colors/accent1_3" csCatId="accent1" phldr="1"/>
      <dgm:spPr/>
      <dgm:t>
        <a:bodyPr/>
        <a:lstStyle/>
        <a:p>
          <a:endParaRPr lang="zh-CN" altLang="en-US"/>
        </a:p>
      </dgm:t>
    </dgm:pt>
    <dgm:pt modelId="{BDF78EDD-2EE1-4A8A-AB22-F94EA53C8B2D}">
      <dgm:prSet phldrT="[文本]" custT="1"/>
      <dgm:spPr/>
      <dgm:t>
        <a:bodyPr/>
        <a:lstStyle/>
        <a:p>
          <a:r>
            <a:rPr lang="zh-CN" altLang="en-US" sz="2000" dirty="0" smtClean="0">
              <a:latin typeface="黑体" pitchFamily="49" charset="-122"/>
              <a:ea typeface="黑体" pitchFamily="49" charset="-122"/>
            </a:rPr>
            <a:t>期刊论文数据库</a:t>
          </a:r>
          <a:endParaRPr lang="zh-CN" altLang="en-US" sz="2000" dirty="0">
            <a:latin typeface="黑体" pitchFamily="49" charset="-122"/>
            <a:ea typeface="黑体" pitchFamily="49" charset="-122"/>
          </a:endParaRPr>
        </a:p>
      </dgm:t>
    </dgm:pt>
    <dgm:pt modelId="{B01B5D6C-D3DC-41CF-BD65-F86956084D9E}" type="parTrans" cxnId="{F41FC2EB-AE3B-4448-BF75-BC91662AD624}">
      <dgm:prSet/>
      <dgm:spPr/>
      <dgm:t>
        <a:bodyPr/>
        <a:lstStyle/>
        <a:p>
          <a:endParaRPr lang="zh-CN" altLang="en-US"/>
        </a:p>
      </dgm:t>
    </dgm:pt>
    <dgm:pt modelId="{5051E683-8799-4300-AC6A-A0EE6E45D144}" type="sibTrans" cxnId="{F41FC2EB-AE3B-4448-BF75-BC91662AD624}">
      <dgm:prSet/>
      <dgm:spPr/>
      <dgm:t>
        <a:bodyPr/>
        <a:lstStyle/>
        <a:p>
          <a:endParaRPr lang="zh-CN" altLang="en-US"/>
        </a:p>
      </dgm:t>
    </dgm:pt>
    <dgm:pt modelId="{189F77A5-5B11-46C6-83AE-7378FDE2E877}">
      <dgm:prSet phldrT="[文本]" custT="1"/>
      <dgm:spPr/>
      <dgm:t>
        <a:bodyPr/>
        <a:lstStyle/>
        <a:p>
          <a:r>
            <a:rPr lang="en-US" altLang="zh-CN" sz="1200" b="0" dirty="0" smtClean="0">
              <a:latin typeface="Adobe 楷体 Std R" pitchFamily="18" charset="-122"/>
              <a:ea typeface="Adobe 楷体 Std R" pitchFamily="18" charset="-122"/>
            </a:rPr>
            <a:t>CNKI</a:t>
          </a:r>
          <a:r>
            <a:rPr lang="zh-CN" altLang="en-US" sz="1200" b="0" dirty="0" smtClean="0">
              <a:latin typeface="Adobe 楷体 Std R" pitchFamily="18" charset="-122"/>
              <a:ea typeface="Adobe 楷体 Std R" pitchFamily="18" charset="-122"/>
            </a:rPr>
            <a:t>中国硕士学位论文全文 </a:t>
          </a:r>
          <a:endParaRPr lang="zh-CN" altLang="en-US" sz="1200" dirty="0"/>
        </a:p>
      </dgm:t>
    </dgm:pt>
    <dgm:pt modelId="{9F4E73FD-D8AA-467F-B720-63C912985D13}" type="parTrans" cxnId="{6CF46B41-71A7-4687-B29E-268B6488D6CA}">
      <dgm:prSet/>
      <dgm:spPr/>
      <dgm:t>
        <a:bodyPr/>
        <a:lstStyle/>
        <a:p>
          <a:endParaRPr lang="zh-CN" altLang="en-US"/>
        </a:p>
      </dgm:t>
    </dgm:pt>
    <dgm:pt modelId="{19413452-0F26-463C-8A27-26582C0F3C3F}" type="sibTrans" cxnId="{6CF46B41-71A7-4687-B29E-268B6488D6CA}">
      <dgm:prSet/>
      <dgm:spPr/>
      <dgm:t>
        <a:bodyPr/>
        <a:lstStyle/>
        <a:p>
          <a:endParaRPr lang="zh-CN" altLang="en-US" sz="1300"/>
        </a:p>
      </dgm:t>
    </dgm:pt>
    <dgm:pt modelId="{FF893ADD-5F49-4A43-B2AA-B202158AB038}">
      <dgm:prSet phldrT="[文本]" custT="1"/>
      <dgm:spPr/>
      <dgm:t>
        <a:bodyPr/>
        <a:lstStyle/>
        <a:p>
          <a:r>
            <a:rPr lang="en-US" altLang="zh-CN" sz="1300" b="0" dirty="0" smtClean="0">
              <a:latin typeface="Adobe 楷体 Std R" pitchFamily="18" charset="-122"/>
              <a:ea typeface="Adobe 楷体 Std R" pitchFamily="18" charset="-122"/>
            </a:rPr>
            <a:t>CNKI</a:t>
          </a:r>
          <a:r>
            <a:rPr lang="zh-CN" altLang="en-US" sz="1300" b="0" dirty="0" smtClean="0">
              <a:latin typeface="Adobe 楷体 Std R" pitchFamily="18" charset="-122"/>
              <a:ea typeface="Adobe 楷体 Std R" pitchFamily="18" charset="-122"/>
            </a:rPr>
            <a:t>中国博士学位论文全文 </a:t>
          </a:r>
          <a:endParaRPr lang="zh-CN" altLang="en-US" sz="1300" dirty="0"/>
        </a:p>
      </dgm:t>
    </dgm:pt>
    <dgm:pt modelId="{54BFB6BB-DE60-4738-8DBC-D7711CF43CC7}" type="parTrans" cxnId="{EE8CC24E-95D1-4EA8-AA48-848327188431}">
      <dgm:prSet/>
      <dgm:spPr/>
      <dgm:t>
        <a:bodyPr/>
        <a:lstStyle/>
        <a:p>
          <a:endParaRPr lang="zh-CN" altLang="en-US"/>
        </a:p>
      </dgm:t>
    </dgm:pt>
    <dgm:pt modelId="{C2C57DEE-4644-4CFE-8A8C-E73BBDED4169}" type="sibTrans" cxnId="{EE8CC24E-95D1-4EA8-AA48-848327188431}">
      <dgm:prSet/>
      <dgm:spPr/>
      <dgm:t>
        <a:bodyPr/>
        <a:lstStyle/>
        <a:p>
          <a:endParaRPr lang="zh-CN" altLang="en-US" sz="1300"/>
        </a:p>
      </dgm:t>
    </dgm:pt>
    <dgm:pt modelId="{D7A22B1D-7160-480E-9A14-96F4E119E3BB}">
      <dgm:prSet phldrT="[文本]" custT="1"/>
      <dgm:spPr/>
      <dgm:t>
        <a:bodyPr/>
        <a:lstStyle/>
        <a:p>
          <a:r>
            <a:rPr lang="zh-CN" altLang="en-US" sz="1200" dirty="0" smtClean="0">
              <a:latin typeface="Adobe 楷体 Std R" pitchFamily="18" charset="-122"/>
              <a:ea typeface="Adobe 楷体 Std R" pitchFamily="18" charset="-122"/>
            </a:rPr>
            <a:t>博看人文期刊数据库（十校共享资源）</a:t>
          </a:r>
          <a:endParaRPr lang="zh-CN" altLang="en-US" sz="1200" dirty="0">
            <a:latin typeface="Adobe 楷体 Std R" pitchFamily="18" charset="-122"/>
            <a:ea typeface="Adobe 楷体 Std R" pitchFamily="18" charset="-122"/>
          </a:endParaRPr>
        </a:p>
      </dgm:t>
    </dgm:pt>
    <dgm:pt modelId="{D71671DB-FE73-4CB9-ABE9-7F427E3B759D}" type="parTrans" cxnId="{E584908F-B30A-4293-95BE-8AAE09067493}">
      <dgm:prSet/>
      <dgm:spPr/>
      <dgm:t>
        <a:bodyPr/>
        <a:lstStyle/>
        <a:p>
          <a:endParaRPr lang="zh-CN" altLang="en-US"/>
        </a:p>
      </dgm:t>
    </dgm:pt>
    <dgm:pt modelId="{80967A5E-FE8F-4C38-A990-332E3705598D}" type="sibTrans" cxnId="{E584908F-B30A-4293-95BE-8AAE09067493}">
      <dgm:prSet/>
      <dgm:spPr/>
      <dgm:t>
        <a:bodyPr/>
        <a:lstStyle/>
        <a:p>
          <a:endParaRPr lang="zh-CN" altLang="en-US" sz="1300"/>
        </a:p>
      </dgm:t>
    </dgm:pt>
    <dgm:pt modelId="{58089397-FB93-46B9-A493-6FF06A29DD06}">
      <dgm:prSet phldrT="[文本]" custT="1"/>
      <dgm:spPr/>
      <dgm:t>
        <a:bodyPr/>
        <a:lstStyle/>
        <a:p>
          <a:r>
            <a:rPr lang="en-US" altLang="zh-CN" sz="1300" b="0" dirty="0" smtClean="0">
              <a:latin typeface="Adobe 楷体 Std R" pitchFamily="18" charset="-122"/>
              <a:ea typeface="Adobe 楷体 Std R" pitchFamily="18" charset="-122"/>
            </a:rPr>
            <a:t>CNKI</a:t>
          </a:r>
          <a:r>
            <a:rPr lang="zh-CN" altLang="en-US" sz="1300" b="0" dirty="0" smtClean="0">
              <a:latin typeface="Adobe 楷体 Std R" pitchFamily="18" charset="-122"/>
              <a:ea typeface="Adobe 楷体 Std R" pitchFamily="18" charset="-122"/>
            </a:rPr>
            <a:t>中国学术期刊全文</a:t>
          </a:r>
          <a:endParaRPr lang="zh-CN" altLang="en-US" sz="1300" dirty="0"/>
        </a:p>
      </dgm:t>
    </dgm:pt>
    <dgm:pt modelId="{280F69BA-A927-4BF5-9EFB-F897E094B95A}" type="parTrans" cxnId="{689D5F25-16AD-4309-A2CE-46997E15D2AF}">
      <dgm:prSet/>
      <dgm:spPr/>
      <dgm:t>
        <a:bodyPr/>
        <a:lstStyle/>
        <a:p>
          <a:endParaRPr lang="zh-CN" altLang="en-US"/>
        </a:p>
      </dgm:t>
    </dgm:pt>
    <dgm:pt modelId="{ED381F84-3BF3-4950-9439-BB2167039EFA}" type="sibTrans" cxnId="{689D5F25-16AD-4309-A2CE-46997E15D2AF}">
      <dgm:prSet/>
      <dgm:spPr/>
      <dgm:t>
        <a:bodyPr/>
        <a:lstStyle/>
        <a:p>
          <a:endParaRPr lang="zh-CN" altLang="en-US" sz="1300"/>
        </a:p>
      </dgm:t>
    </dgm:pt>
    <dgm:pt modelId="{A058EA8E-3B65-4130-9FC9-DBF29246C74F}" type="pres">
      <dgm:prSet presAssocID="{1D80A0A9-CBF2-4A6A-A3B2-EE3090221CD4}" presName="Name0" presStyleCnt="0">
        <dgm:presLayoutVars>
          <dgm:chMax val="1"/>
          <dgm:dir/>
          <dgm:animLvl val="ctr"/>
          <dgm:resizeHandles val="exact"/>
        </dgm:presLayoutVars>
      </dgm:prSet>
      <dgm:spPr/>
      <dgm:t>
        <a:bodyPr/>
        <a:lstStyle/>
        <a:p>
          <a:endParaRPr lang="zh-CN" altLang="en-US"/>
        </a:p>
      </dgm:t>
    </dgm:pt>
    <dgm:pt modelId="{865E38AC-62DA-4888-8156-BF706BC1EA56}" type="pres">
      <dgm:prSet presAssocID="{BDF78EDD-2EE1-4A8A-AB22-F94EA53C8B2D}" presName="centerShape" presStyleLbl="node0" presStyleIdx="0" presStyleCnt="1"/>
      <dgm:spPr/>
      <dgm:t>
        <a:bodyPr/>
        <a:lstStyle/>
        <a:p>
          <a:endParaRPr lang="zh-CN" altLang="en-US"/>
        </a:p>
      </dgm:t>
    </dgm:pt>
    <dgm:pt modelId="{483B47E9-528F-4BFB-9980-88F4ACA263AF}" type="pres">
      <dgm:prSet presAssocID="{189F77A5-5B11-46C6-83AE-7378FDE2E877}" presName="node" presStyleLbl="node1" presStyleIdx="0" presStyleCnt="4">
        <dgm:presLayoutVars>
          <dgm:bulletEnabled val="1"/>
        </dgm:presLayoutVars>
      </dgm:prSet>
      <dgm:spPr/>
      <dgm:t>
        <a:bodyPr/>
        <a:lstStyle/>
        <a:p>
          <a:endParaRPr lang="zh-CN" altLang="en-US"/>
        </a:p>
      </dgm:t>
    </dgm:pt>
    <dgm:pt modelId="{A5D4D327-A12C-4F0A-94D1-88E70258D948}" type="pres">
      <dgm:prSet presAssocID="{189F77A5-5B11-46C6-83AE-7378FDE2E877}" presName="dummy" presStyleCnt="0"/>
      <dgm:spPr/>
      <dgm:t>
        <a:bodyPr/>
        <a:lstStyle/>
        <a:p>
          <a:endParaRPr lang="zh-CN" altLang="en-US"/>
        </a:p>
      </dgm:t>
    </dgm:pt>
    <dgm:pt modelId="{CFBC6D89-F40B-484D-B32D-B1D2FAF298AD}" type="pres">
      <dgm:prSet presAssocID="{19413452-0F26-463C-8A27-26582C0F3C3F}" presName="sibTrans" presStyleLbl="sibTrans2D1" presStyleIdx="0" presStyleCnt="4"/>
      <dgm:spPr/>
      <dgm:t>
        <a:bodyPr/>
        <a:lstStyle/>
        <a:p>
          <a:endParaRPr lang="zh-CN" altLang="en-US"/>
        </a:p>
      </dgm:t>
    </dgm:pt>
    <dgm:pt modelId="{196AF29C-6311-45CE-A865-DA3A5907C890}" type="pres">
      <dgm:prSet presAssocID="{FF893ADD-5F49-4A43-B2AA-B202158AB038}" presName="node" presStyleLbl="node1" presStyleIdx="1" presStyleCnt="4">
        <dgm:presLayoutVars>
          <dgm:bulletEnabled val="1"/>
        </dgm:presLayoutVars>
      </dgm:prSet>
      <dgm:spPr/>
      <dgm:t>
        <a:bodyPr/>
        <a:lstStyle/>
        <a:p>
          <a:endParaRPr lang="zh-CN" altLang="en-US"/>
        </a:p>
      </dgm:t>
    </dgm:pt>
    <dgm:pt modelId="{0751B92C-943F-4FBF-891C-4A49F3FD97DB}" type="pres">
      <dgm:prSet presAssocID="{FF893ADD-5F49-4A43-B2AA-B202158AB038}" presName="dummy" presStyleCnt="0"/>
      <dgm:spPr/>
      <dgm:t>
        <a:bodyPr/>
        <a:lstStyle/>
        <a:p>
          <a:endParaRPr lang="zh-CN" altLang="en-US"/>
        </a:p>
      </dgm:t>
    </dgm:pt>
    <dgm:pt modelId="{BA08667F-A20D-47CA-9299-1D3A794C117D}" type="pres">
      <dgm:prSet presAssocID="{C2C57DEE-4644-4CFE-8A8C-E73BBDED4169}" presName="sibTrans" presStyleLbl="sibTrans2D1" presStyleIdx="1" presStyleCnt="4"/>
      <dgm:spPr/>
      <dgm:t>
        <a:bodyPr/>
        <a:lstStyle/>
        <a:p>
          <a:endParaRPr lang="zh-CN" altLang="en-US"/>
        </a:p>
      </dgm:t>
    </dgm:pt>
    <dgm:pt modelId="{DADAA407-8FA6-49D5-8040-54CFD0C14812}" type="pres">
      <dgm:prSet presAssocID="{D7A22B1D-7160-480E-9A14-96F4E119E3BB}" presName="node" presStyleLbl="node1" presStyleIdx="2" presStyleCnt="4">
        <dgm:presLayoutVars>
          <dgm:bulletEnabled val="1"/>
        </dgm:presLayoutVars>
      </dgm:prSet>
      <dgm:spPr/>
      <dgm:t>
        <a:bodyPr/>
        <a:lstStyle/>
        <a:p>
          <a:endParaRPr lang="zh-CN" altLang="en-US"/>
        </a:p>
      </dgm:t>
    </dgm:pt>
    <dgm:pt modelId="{E07B36BA-6B17-4D92-BF1D-52B166E0FEE7}" type="pres">
      <dgm:prSet presAssocID="{D7A22B1D-7160-480E-9A14-96F4E119E3BB}" presName="dummy" presStyleCnt="0"/>
      <dgm:spPr/>
      <dgm:t>
        <a:bodyPr/>
        <a:lstStyle/>
        <a:p>
          <a:endParaRPr lang="zh-CN" altLang="en-US"/>
        </a:p>
      </dgm:t>
    </dgm:pt>
    <dgm:pt modelId="{C78A7437-CA9F-46C6-A0C8-673EE5F03C3D}" type="pres">
      <dgm:prSet presAssocID="{80967A5E-FE8F-4C38-A990-332E3705598D}" presName="sibTrans" presStyleLbl="sibTrans2D1" presStyleIdx="2" presStyleCnt="4"/>
      <dgm:spPr/>
      <dgm:t>
        <a:bodyPr/>
        <a:lstStyle/>
        <a:p>
          <a:endParaRPr lang="zh-CN" altLang="en-US"/>
        </a:p>
      </dgm:t>
    </dgm:pt>
    <dgm:pt modelId="{033D289E-0F01-4352-9482-9E8A94C727E7}" type="pres">
      <dgm:prSet presAssocID="{58089397-FB93-46B9-A493-6FF06A29DD06}" presName="node" presStyleLbl="node1" presStyleIdx="3" presStyleCnt="4">
        <dgm:presLayoutVars>
          <dgm:bulletEnabled val="1"/>
        </dgm:presLayoutVars>
      </dgm:prSet>
      <dgm:spPr/>
      <dgm:t>
        <a:bodyPr/>
        <a:lstStyle/>
        <a:p>
          <a:endParaRPr lang="zh-CN" altLang="en-US"/>
        </a:p>
      </dgm:t>
    </dgm:pt>
    <dgm:pt modelId="{86E615EC-A4E6-46FA-96E3-B86662F96373}" type="pres">
      <dgm:prSet presAssocID="{58089397-FB93-46B9-A493-6FF06A29DD06}" presName="dummy" presStyleCnt="0"/>
      <dgm:spPr/>
      <dgm:t>
        <a:bodyPr/>
        <a:lstStyle/>
        <a:p>
          <a:endParaRPr lang="zh-CN" altLang="en-US"/>
        </a:p>
      </dgm:t>
    </dgm:pt>
    <dgm:pt modelId="{409E6505-AE5C-4285-89E6-D45518E8AD55}" type="pres">
      <dgm:prSet presAssocID="{ED381F84-3BF3-4950-9439-BB2167039EFA}" presName="sibTrans" presStyleLbl="sibTrans2D1" presStyleIdx="3" presStyleCnt="4"/>
      <dgm:spPr/>
      <dgm:t>
        <a:bodyPr/>
        <a:lstStyle/>
        <a:p>
          <a:endParaRPr lang="zh-CN" altLang="en-US"/>
        </a:p>
      </dgm:t>
    </dgm:pt>
  </dgm:ptLst>
  <dgm:cxnLst>
    <dgm:cxn modelId="{14E631B5-2342-4048-96C8-38D90C4A1B24}" type="presOf" srcId="{FF893ADD-5F49-4A43-B2AA-B202158AB038}" destId="{196AF29C-6311-45CE-A865-DA3A5907C890}" srcOrd="0" destOrd="0" presId="urn:microsoft.com/office/officeart/2005/8/layout/radial6"/>
    <dgm:cxn modelId="{F246C504-3FAB-40AF-A25D-2C1C22E6DDC8}" type="presOf" srcId="{19413452-0F26-463C-8A27-26582C0F3C3F}" destId="{CFBC6D89-F40B-484D-B32D-B1D2FAF298AD}" srcOrd="0" destOrd="0" presId="urn:microsoft.com/office/officeart/2005/8/layout/radial6"/>
    <dgm:cxn modelId="{C5C29316-8A92-4F43-AEE8-759E8526EEA9}" type="presOf" srcId="{ED381F84-3BF3-4950-9439-BB2167039EFA}" destId="{409E6505-AE5C-4285-89E6-D45518E8AD55}" srcOrd="0" destOrd="0" presId="urn:microsoft.com/office/officeart/2005/8/layout/radial6"/>
    <dgm:cxn modelId="{8A85ADFB-6095-49AC-8406-723DF21098E3}" type="presOf" srcId="{D7A22B1D-7160-480E-9A14-96F4E119E3BB}" destId="{DADAA407-8FA6-49D5-8040-54CFD0C14812}" srcOrd="0" destOrd="0" presId="urn:microsoft.com/office/officeart/2005/8/layout/radial6"/>
    <dgm:cxn modelId="{EE8CC24E-95D1-4EA8-AA48-848327188431}" srcId="{BDF78EDD-2EE1-4A8A-AB22-F94EA53C8B2D}" destId="{FF893ADD-5F49-4A43-B2AA-B202158AB038}" srcOrd="1" destOrd="0" parTransId="{54BFB6BB-DE60-4738-8DBC-D7711CF43CC7}" sibTransId="{C2C57DEE-4644-4CFE-8A8C-E73BBDED4169}"/>
    <dgm:cxn modelId="{689D5F25-16AD-4309-A2CE-46997E15D2AF}" srcId="{BDF78EDD-2EE1-4A8A-AB22-F94EA53C8B2D}" destId="{58089397-FB93-46B9-A493-6FF06A29DD06}" srcOrd="3" destOrd="0" parTransId="{280F69BA-A927-4BF5-9EFB-F897E094B95A}" sibTransId="{ED381F84-3BF3-4950-9439-BB2167039EFA}"/>
    <dgm:cxn modelId="{D422FE51-22D6-49F1-878B-15257B03C408}" type="presOf" srcId="{189F77A5-5B11-46C6-83AE-7378FDE2E877}" destId="{483B47E9-528F-4BFB-9980-88F4ACA263AF}" srcOrd="0" destOrd="0" presId="urn:microsoft.com/office/officeart/2005/8/layout/radial6"/>
    <dgm:cxn modelId="{5412D009-2173-47E4-9586-BCA35D4FBD74}" type="presOf" srcId="{BDF78EDD-2EE1-4A8A-AB22-F94EA53C8B2D}" destId="{865E38AC-62DA-4888-8156-BF706BC1EA56}" srcOrd="0" destOrd="0" presId="urn:microsoft.com/office/officeart/2005/8/layout/radial6"/>
    <dgm:cxn modelId="{7232EC6C-6C80-4BBE-8DD9-4147375A1F77}" type="presOf" srcId="{58089397-FB93-46B9-A493-6FF06A29DD06}" destId="{033D289E-0F01-4352-9482-9E8A94C727E7}" srcOrd="0" destOrd="0" presId="urn:microsoft.com/office/officeart/2005/8/layout/radial6"/>
    <dgm:cxn modelId="{DA0CA488-5E4A-414B-A3E5-71AD43AE1E1D}" type="presOf" srcId="{C2C57DEE-4644-4CFE-8A8C-E73BBDED4169}" destId="{BA08667F-A20D-47CA-9299-1D3A794C117D}" srcOrd="0" destOrd="0" presId="urn:microsoft.com/office/officeart/2005/8/layout/radial6"/>
    <dgm:cxn modelId="{CCE3CBF5-F193-4814-BE37-333C8095EF9B}" type="presOf" srcId="{1D80A0A9-CBF2-4A6A-A3B2-EE3090221CD4}" destId="{A058EA8E-3B65-4130-9FC9-DBF29246C74F}" srcOrd="0" destOrd="0" presId="urn:microsoft.com/office/officeart/2005/8/layout/radial6"/>
    <dgm:cxn modelId="{F41FC2EB-AE3B-4448-BF75-BC91662AD624}" srcId="{1D80A0A9-CBF2-4A6A-A3B2-EE3090221CD4}" destId="{BDF78EDD-2EE1-4A8A-AB22-F94EA53C8B2D}" srcOrd="0" destOrd="0" parTransId="{B01B5D6C-D3DC-41CF-BD65-F86956084D9E}" sibTransId="{5051E683-8799-4300-AC6A-A0EE6E45D144}"/>
    <dgm:cxn modelId="{E584908F-B30A-4293-95BE-8AAE09067493}" srcId="{BDF78EDD-2EE1-4A8A-AB22-F94EA53C8B2D}" destId="{D7A22B1D-7160-480E-9A14-96F4E119E3BB}" srcOrd="2" destOrd="0" parTransId="{D71671DB-FE73-4CB9-ABE9-7F427E3B759D}" sibTransId="{80967A5E-FE8F-4C38-A990-332E3705598D}"/>
    <dgm:cxn modelId="{6CF46B41-71A7-4687-B29E-268B6488D6CA}" srcId="{BDF78EDD-2EE1-4A8A-AB22-F94EA53C8B2D}" destId="{189F77A5-5B11-46C6-83AE-7378FDE2E877}" srcOrd="0" destOrd="0" parTransId="{9F4E73FD-D8AA-467F-B720-63C912985D13}" sibTransId="{19413452-0F26-463C-8A27-26582C0F3C3F}"/>
    <dgm:cxn modelId="{D11665D1-0419-4A41-83E6-342E8C15F7BB}" type="presOf" srcId="{80967A5E-FE8F-4C38-A990-332E3705598D}" destId="{C78A7437-CA9F-46C6-A0C8-673EE5F03C3D}" srcOrd="0" destOrd="0" presId="urn:microsoft.com/office/officeart/2005/8/layout/radial6"/>
    <dgm:cxn modelId="{B2B6BBF8-4A0C-4A59-9418-270A22C756CA}" type="presParOf" srcId="{A058EA8E-3B65-4130-9FC9-DBF29246C74F}" destId="{865E38AC-62DA-4888-8156-BF706BC1EA56}" srcOrd="0" destOrd="0" presId="urn:microsoft.com/office/officeart/2005/8/layout/radial6"/>
    <dgm:cxn modelId="{B732400E-940B-484F-89ED-B515F2DF7220}" type="presParOf" srcId="{A058EA8E-3B65-4130-9FC9-DBF29246C74F}" destId="{483B47E9-528F-4BFB-9980-88F4ACA263AF}" srcOrd="1" destOrd="0" presId="urn:microsoft.com/office/officeart/2005/8/layout/radial6"/>
    <dgm:cxn modelId="{1E552AB6-BF59-4FF3-BC7E-C717963C5F25}" type="presParOf" srcId="{A058EA8E-3B65-4130-9FC9-DBF29246C74F}" destId="{A5D4D327-A12C-4F0A-94D1-88E70258D948}" srcOrd="2" destOrd="0" presId="urn:microsoft.com/office/officeart/2005/8/layout/radial6"/>
    <dgm:cxn modelId="{CA741379-CEB6-4C4D-85E9-E666E3F1C6CB}" type="presParOf" srcId="{A058EA8E-3B65-4130-9FC9-DBF29246C74F}" destId="{CFBC6D89-F40B-484D-B32D-B1D2FAF298AD}" srcOrd="3" destOrd="0" presId="urn:microsoft.com/office/officeart/2005/8/layout/radial6"/>
    <dgm:cxn modelId="{58858581-F1CA-4E3B-857F-7BAC479A1971}" type="presParOf" srcId="{A058EA8E-3B65-4130-9FC9-DBF29246C74F}" destId="{196AF29C-6311-45CE-A865-DA3A5907C890}" srcOrd="4" destOrd="0" presId="urn:microsoft.com/office/officeart/2005/8/layout/radial6"/>
    <dgm:cxn modelId="{E6BE6166-B5AE-4129-8BC7-053BA9CC989E}" type="presParOf" srcId="{A058EA8E-3B65-4130-9FC9-DBF29246C74F}" destId="{0751B92C-943F-4FBF-891C-4A49F3FD97DB}" srcOrd="5" destOrd="0" presId="urn:microsoft.com/office/officeart/2005/8/layout/radial6"/>
    <dgm:cxn modelId="{FB9803EE-1A2C-49DF-8C2C-A722166F2FDC}" type="presParOf" srcId="{A058EA8E-3B65-4130-9FC9-DBF29246C74F}" destId="{BA08667F-A20D-47CA-9299-1D3A794C117D}" srcOrd="6" destOrd="0" presId="urn:microsoft.com/office/officeart/2005/8/layout/radial6"/>
    <dgm:cxn modelId="{CF71C9F2-592E-41AC-B853-542879A66A83}" type="presParOf" srcId="{A058EA8E-3B65-4130-9FC9-DBF29246C74F}" destId="{DADAA407-8FA6-49D5-8040-54CFD0C14812}" srcOrd="7" destOrd="0" presId="urn:microsoft.com/office/officeart/2005/8/layout/radial6"/>
    <dgm:cxn modelId="{9421768E-D1ED-447A-8C7D-131429054AD2}" type="presParOf" srcId="{A058EA8E-3B65-4130-9FC9-DBF29246C74F}" destId="{E07B36BA-6B17-4D92-BF1D-52B166E0FEE7}" srcOrd="8" destOrd="0" presId="urn:microsoft.com/office/officeart/2005/8/layout/radial6"/>
    <dgm:cxn modelId="{5F581FFC-ECD7-4CDB-92CC-74B4851AECCA}" type="presParOf" srcId="{A058EA8E-3B65-4130-9FC9-DBF29246C74F}" destId="{C78A7437-CA9F-46C6-A0C8-673EE5F03C3D}" srcOrd="9" destOrd="0" presId="urn:microsoft.com/office/officeart/2005/8/layout/radial6"/>
    <dgm:cxn modelId="{36AE5044-46B6-45D8-BAD5-78FE253B96AA}" type="presParOf" srcId="{A058EA8E-3B65-4130-9FC9-DBF29246C74F}" destId="{033D289E-0F01-4352-9482-9E8A94C727E7}" srcOrd="10" destOrd="0" presId="urn:microsoft.com/office/officeart/2005/8/layout/radial6"/>
    <dgm:cxn modelId="{AC5A3E90-3ADD-46D9-B0CB-1C203CD99453}" type="presParOf" srcId="{A058EA8E-3B65-4130-9FC9-DBF29246C74F}" destId="{86E615EC-A4E6-46FA-96E3-B86662F96373}" srcOrd="11" destOrd="0" presId="urn:microsoft.com/office/officeart/2005/8/layout/radial6"/>
    <dgm:cxn modelId="{6FF4E508-F7EA-44CB-BF0F-0D2C352F73A2}" type="presParOf" srcId="{A058EA8E-3B65-4130-9FC9-DBF29246C74F}" destId="{409E6505-AE5C-4285-89E6-D45518E8AD55}" srcOrd="12" destOrd="0" presId="urn:microsoft.com/office/officeart/2005/8/layout/radial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D80A0A9-CBF2-4A6A-A3B2-EE3090221CD4}" type="doc">
      <dgm:prSet loTypeId="urn:microsoft.com/office/officeart/2005/8/layout/radial6" loCatId="cycle" qsTypeId="urn:microsoft.com/office/officeart/2005/8/quickstyle/simple2" qsCatId="simple" csTypeId="urn:microsoft.com/office/officeart/2005/8/colors/accent1_2" csCatId="accent1" phldr="1"/>
      <dgm:spPr/>
      <dgm:t>
        <a:bodyPr/>
        <a:lstStyle/>
        <a:p>
          <a:endParaRPr lang="zh-CN" altLang="en-US"/>
        </a:p>
      </dgm:t>
    </dgm:pt>
    <dgm:pt modelId="{BDF78EDD-2EE1-4A8A-AB22-F94EA53C8B2D}">
      <dgm:prSet phldrT="[文本]" custT="1"/>
      <dgm:spPr/>
      <dgm:t>
        <a:bodyPr/>
        <a:lstStyle/>
        <a:p>
          <a:r>
            <a:rPr lang="zh-CN" altLang="en-US" sz="2000" dirty="0" smtClean="0">
              <a:latin typeface="黑体" pitchFamily="49" charset="-122"/>
              <a:ea typeface="黑体" pitchFamily="49" charset="-122"/>
            </a:rPr>
            <a:t>大学城</a:t>
          </a:r>
          <a:endParaRPr lang="en-US" altLang="zh-CN" sz="2000" dirty="0" smtClean="0">
            <a:latin typeface="黑体" pitchFamily="49" charset="-122"/>
            <a:ea typeface="黑体" pitchFamily="49" charset="-122"/>
          </a:endParaRPr>
        </a:p>
        <a:p>
          <a:r>
            <a:rPr lang="zh-CN" altLang="en-US" sz="2000" dirty="0" smtClean="0">
              <a:latin typeface="黑体" pitchFamily="49" charset="-122"/>
              <a:ea typeface="黑体" pitchFamily="49" charset="-122"/>
            </a:rPr>
            <a:t>资源共享项目</a:t>
          </a:r>
          <a:endParaRPr lang="zh-CN" altLang="en-US" sz="2000" dirty="0">
            <a:latin typeface="黑体" pitchFamily="49" charset="-122"/>
            <a:ea typeface="黑体" pitchFamily="49" charset="-122"/>
          </a:endParaRPr>
        </a:p>
      </dgm:t>
    </dgm:pt>
    <dgm:pt modelId="{B01B5D6C-D3DC-41CF-BD65-F86956084D9E}" type="parTrans" cxnId="{F41FC2EB-AE3B-4448-BF75-BC91662AD624}">
      <dgm:prSet/>
      <dgm:spPr/>
      <dgm:t>
        <a:bodyPr/>
        <a:lstStyle/>
        <a:p>
          <a:endParaRPr lang="zh-CN" altLang="en-US"/>
        </a:p>
      </dgm:t>
    </dgm:pt>
    <dgm:pt modelId="{5051E683-8799-4300-AC6A-A0EE6E45D144}" type="sibTrans" cxnId="{F41FC2EB-AE3B-4448-BF75-BC91662AD624}">
      <dgm:prSet/>
      <dgm:spPr/>
      <dgm:t>
        <a:bodyPr/>
        <a:lstStyle/>
        <a:p>
          <a:endParaRPr lang="zh-CN" altLang="en-US"/>
        </a:p>
      </dgm:t>
    </dgm:pt>
    <dgm:pt modelId="{FF893ADD-5F49-4A43-B2AA-B202158AB038}">
      <dgm:prSet phldrT="[文本]"/>
      <dgm:spPr/>
      <dgm:t>
        <a:bodyPr/>
        <a:lstStyle/>
        <a:p>
          <a:r>
            <a:rPr lang="zh-CN" dirty="0" smtClean="0">
              <a:latin typeface="黑体" pitchFamily="49" charset="-122"/>
              <a:ea typeface="黑体" pitchFamily="49" charset="-122"/>
            </a:rPr>
            <a:t>博看</a:t>
          </a:r>
          <a:endParaRPr lang="en-US" altLang="zh-CN" dirty="0" smtClean="0">
            <a:latin typeface="黑体" pitchFamily="49" charset="-122"/>
            <a:ea typeface="黑体" pitchFamily="49" charset="-122"/>
          </a:endParaRPr>
        </a:p>
        <a:p>
          <a:r>
            <a:rPr lang="zh-CN" dirty="0" smtClean="0">
              <a:latin typeface="黑体" pitchFamily="49" charset="-122"/>
              <a:ea typeface="黑体" pitchFamily="49" charset="-122"/>
            </a:rPr>
            <a:t>期刊数据库</a:t>
          </a:r>
          <a:endParaRPr lang="zh-CN" altLang="en-US" dirty="0">
            <a:latin typeface="黑体" pitchFamily="49" charset="-122"/>
            <a:ea typeface="黑体" pitchFamily="49" charset="-122"/>
          </a:endParaRPr>
        </a:p>
      </dgm:t>
    </dgm:pt>
    <dgm:pt modelId="{54BFB6BB-DE60-4738-8DBC-D7711CF43CC7}" type="parTrans" cxnId="{EE8CC24E-95D1-4EA8-AA48-848327188431}">
      <dgm:prSet/>
      <dgm:spPr/>
      <dgm:t>
        <a:bodyPr/>
        <a:lstStyle/>
        <a:p>
          <a:endParaRPr lang="zh-CN" altLang="en-US"/>
        </a:p>
      </dgm:t>
    </dgm:pt>
    <dgm:pt modelId="{C2C57DEE-4644-4CFE-8A8C-E73BBDED4169}" type="sibTrans" cxnId="{EE8CC24E-95D1-4EA8-AA48-848327188431}">
      <dgm:prSet/>
      <dgm:spPr/>
      <dgm:t>
        <a:bodyPr/>
        <a:lstStyle/>
        <a:p>
          <a:endParaRPr lang="zh-CN" altLang="en-US">
            <a:latin typeface="黑体" pitchFamily="49" charset="-122"/>
            <a:ea typeface="黑体" pitchFamily="49" charset="-122"/>
          </a:endParaRPr>
        </a:p>
      </dgm:t>
    </dgm:pt>
    <dgm:pt modelId="{D7A22B1D-7160-480E-9A14-96F4E119E3BB}">
      <dgm:prSet phldrT="[文本]"/>
      <dgm:spPr/>
      <dgm:t>
        <a:bodyPr/>
        <a:lstStyle/>
        <a:p>
          <a:r>
            <a:rPr lang="zh-CN" dirty="0" smtClean="0">
              <a:latin typeface="黑体" pitchFamily="49" charset="-122"/>
              <a:ea typeface="黑体" pitchFamily="49" charset="-122"/>
            </a:rPr>
            <a:t>中科</a:t>
          </a:r>
          <a:r>
            <a:rPr lang="en-US" dirty="0" err="1" smtClean="0">
              <a:latin typeface="黑体" pitchFamily="49" charset="-122"/>
              <a:ea typeface="黑体" pitchFamily="49" charset="-122"/>
            </a:rPr>
            <a:t>VIPExam</a:t>
          </a:r>
          <a:r>
            <a:rPr lang="zh-CN" dirty="0" smtClean="0">
              <a:latin typeface="黑体" pitchFamily="49" charset="-122"/>
              <a:ea typeface="黑体" pitchFamily="49" charset="-122"/>
            </a:rPr>
            <a:t>数据库</a:t>
          </a:r>
          <a:endParaRPr lang="zh-CN" altLang="en-US" dirty="0">
            <a:latin typeface="黑体" pitchFamily="49" charset="-122"/>
            <a:ea typeface="黑体" pitchFamily="49" charset="-122"/>
          </a:endParaRPr>
        </a:p>
      </dgm:t>
    </dgm:pt>
    <dgm:pt modelId="{D71671DB-FE73-4CB9-ABE9-7F427E3B759D}" type="parTrans" cxnId="{E584908F-B30A-4293-95BE-8AAE09067493}">
      <dgm:prSet/>
      <dgm:spPr/>
      <dgm:t>
        <a:bodyPr/>
        <a:lstStyle/>
        <a:p>
          <a:endParaRPr lang="zh-CN" altLang="en-US"/>
        </a:p>
      </dgm:t>
    </dgm:pt>
    <dgm:pt modelId="{80967A5E-FE8F-4C38-A990-332E3705598D}" type="sibTrans" cxnId="{E584908F-B30A-4293-95BE-8AAE09067493}">
      <dgm:prSet/>
      <dgm:spPr/>
      <dgm:t>
        <a:bodyPr/>
        <a:lstStyle/>
        <a:p>
          <a:endParaRPr lang="zh-CN" altLang="en-US">
            <a:latin typeface="黑体" pitchFamily="49" charset="-122"/>
            <a:ea typeface="黑体" pitchFamily="49" charset="-122"/>
          </a:endParaRPr>
        </a:p>
      </dgm:t>
    </dgm:pt>
    <dgm:pt modelId="{58089397-FB93-46B9-A493-6FF06A29DD06}">
      <dgm:prSet phldrT="[文本]"/>
      <dgm:spPr/>
      <dgm:t>
        <a:bodyPr/>
        <a:lstStyle/>
        <a:p>
          <a:r>
            <a:rPr lang="zh-CN" dirty="0" smtClean="0">
              <a:latin typeface="黑体" pitchFamily="49" charset="-122"/>
              <a:ea typeface="黑体" pitchFamily="49" charset="-122"/>
            </a:rPr>
            <a:t>书香</a:t>
          </a:r>
          <a:endParaRPr lang="en-US" altLang="zh-CN" dirty="0" smtClean="0">
            <a:latin typeface="黑体" pitchFamily="49" charset="-122"/>
            <a:ea typeface="黑体" pitchFamily="49" charset="-122"/>
          </a:endParaRPr>
        </a:p>
        <a:p>
          <a:r>
            <a:rPr lang="zh-CN" dirty="0" smtClean="0">
              <a:latin typeface="黑体" pitchFamily="49" charset="-122"/>
              <a:ea typeface="黑体" pitchFamily="49" charset="-122"/>
            </a:rPr>
            <a:t>广州大学城</a:t>
          </a:r>
          <a:endParaRPr lang="zh-CN" altLang="en-US" dirty="0">
            <a:latin typeface="黑体" pitchFamily="49" charset="-122"/>
            <a:ea typeface="黑体" pitchFamily="49" charset="-122"/>
          </a:endParaRPr>
        </a:p>
      </dgm:t>
    </dgm:pt>
    <dgm:pt modelId="{280F69BA-A927-4BF5-9EFB-F897E094B95A}" type="parTrans" cxnId="{689D5F25-16AD-4309-A2CE-46997E15D2AF}">
      <dgm:prSet/>
      <dgm:spPr/>
      <dgm:t>
        <a:bodyPr/>
        <a:lstStyle/>
        <a:p>
          <a:endParaRPr lang="zh-CN" altLang="en-US"/>
        </a:p>
      </dgm:t>
    </dgm:pt>
    <dgm:pt modelId="{ED381F84-3BF3-4950-9439-BB2167039EFA}" type="sibTrans" cxnId="{689D5F25-16AD-4309-A2CE-46997E15D2AF}">
      <dgm:prSet/>
      <dgm:spPr/>
      <dgm:t>
        <a:bodyPr/>
        <a:lstStyle/>
        <a:p>
          <a:endParaRPr lang="zh-CN" altLang="en-US">
            <a:latin typeface="黑体" pitchFamily="49" charset="-122"/>
            <a:ea typeface="黑体" pitchFamily="49" charset="-122"/>
          </a:endParaRPr>
        </a:p>
      </dgm:t>
    </dgm:pt>
    <dgm:pt modelId="{A058EA8E-3B65-4130-9FC9-DBF29246C74F}" type="pres">
      <dgm:prSet presAssocID="{1D80A0A9-CBF2-4A6A-A3B2-EE3090221CD4}" presName="Name0" presStyleCnt="0">
        <dgm:presLayoutVars>
          <dgm:chMax val="1"/>
          <dgm:dir/>
          <dgm:animLvl val="ctr"/>
          <dgm:resizeHandles val="exact"/>
        </dgm:presLayoutVars>
      </dgm:prSet>
      <dgm:spPr/>
      <dgm:t>
        <a:bodyPr/>
        <a:lstStyle/>
        <a:p>
          <a:endParaRPr lang="zh-CN" altLang="en-US"/>
        </a:p>
      </dgm:t>
    </dgm:pt>
    <dgm:pt modelId="{865E38AC-62DA-4888-8156-BF706BC1EA56}" type="pres">
      <dgm:prSet presAssocID="{BDF78EDD-2EE1-4A8A-AB22-F94EA53C8B2D}" presName="centerShape" presStyleLbl="node0" presStyleIdx="0" presStyleCnt="1"/>
      <dgm:spPr/>
      <dgm:t>
        <a:bodyPr/>
        <a:lstStyle/>
        <a:p>
          <a:endParaRPr lang="zh-CN" altLang="en-US"/>
        </a:p>
      </dgm:t>
    </dgm:pt>
    <dgm:pt modelId="{196AF29C-6311-45CE-A865-DA3A5907C890}" type="pres">
      <dgm:prSet presAssocID="{FF893ADD-5F49-4A43-B2AA-B202158AB038}" presName="node" presStyleLbl="node1" presStyleIdx="0" presStyleCnt="3">
        <dgm:presLayoutVars>
          <dgm:bulletEnabled val="1"/>
        </dgm:presLayoutVars>
      </dgm:prSet>
      <dgm:spPr/>
      <dgm:t>
        <a:bodyPr/>
        <a:lstStyle/>
        <a:p>
          <a:endParaRPr lang="zh-CN" altLang="en-US"/>
        </a:p>
      </dgm:t>
    </dgm:pt>
    <dgm:pt modelId="{0751B92C-943F-4FBF-891C-4A49F3FD97DB}" type="pres">
      <dgm:prSet presAssocID="{FF893ADD-5F49-4A43-B2AA-B202158AB038}" presName="dummy" presStyleCnt="0"/>
      <dgm:spPr/>
    </dgm:pt>
    <dgm:pt modelId="{BA08667F-A20D-47CA-9299-1D3A794C117D}" type="pres">
      <dgm:prSet presAssocID="{C2C57DEE-4644-4CFE-8A8C-E73BBDED4169}" presName="sibTrans" presStyleLbl="sibTrans2D1" presStyleIdx="0" presStyleCnt="3"/>
      <dgm:spPr/>
      <dgm:t>
        <a:bodyPr/>
        <a:lstStyle/>
        <a:p>
          <a:endParaRPr lang="zh-CN" altLang="en-US"/>
        </a:p>
      </dgm:t>
    </dgm:pt>
    <dgm:pt modelId="{DADAA407-8FA6-49D5-8040-54CFD0C14812}" type="pres">
      <dgm:prSet presAssocID="{D7A22B1D-7160-480E-9A14-96F4E119E3BB}" presName="node" presStyleLbl="node1" presStyleIdx="1" presStyleCnt="3">
        <dgm:presLayoutVars>
          <dgm:bulletEnabled val="1"/>
        </dgm:presLayoutVars>
      </dgm:prSet>
      <dgm:spPr/>
      <dgm:t>
        <a:bodyPr/>
        <a:lstStyle/>
        <a:p>
          <a:endParaRPr lang="zh-CN" altLang="en-US"/>
        </a:p>
      </dgm:t>
    </dgm:pt>
    <dgm:pt modelId="{E07B36BA-6B17-4D92-BF1D-52B166E0FEE7}" type="pres">
      <dgm:prSet presAssocID="{D7A22B1D-7160-480E-9A14-96F4E119E3BB}" presName="dummy" presStyleCnt="0"/>
      <dgm:spPr/>
    </dgm:pt>
    <dgm:pt modelId="{C78A7437-CA9F-46C6-A0C8-673EE5F03C3D}" type="pres">
      <dgm:prSet presAssocID="{80967A5E-FE8F-4C38-A990-332E3705598D}" presName="sibTrans" presStyleLbl="sibTrans2D1" presStyleIdx="1" presStyleCnt="3"/>
      <dgm:spPr/>
      <dgm:t>
        <a:bodyPr/>
        <a:lstStyle/>
        <a:p>
          <a:endParaRPr lang="zh-CN" altLang="en-US"/>
        </a:p>
      </dgm:t>
    </dgm:pt>
    <dgm:pt modelId="{033D289E-0F01-4352-9482-9E8A94C727E7}" type="pres">
      <dgm:prSet presAssocID="{58089397-FB93-46B9-A493-6FF06A29DD06}" presName="node" presStyleLbl="node1" presStyleIdx="2" presStyleCnt="3">
        <dgm:presLayoutVars>
          <dgm:bulletEnabled val="1"/>
        </dgm:presLayoutVars>
      </dgm:prSet>
      <dgm:spPr/>
      <dgm:t>
        <a:bodyPr/>
        <a:lstStyle/>
        <a:p>
          <a:endParaRPr lang="zh-CN" altLang="en-US"/>
        </a:p>
      </dgm:t>
    </dgm:pt>
    <dgm:pt modelId="{86E615EC-A4E6-46FA-96E3-B86662F96373}" type="pres">
      <dgm:prSet presAssocID="{58089397-FB93-46B9-A493-6FF06A29DD06}" presName="dummy" presStyleCnt="0"/>
      <dgm:spPr/>
    </dgm:pt>
    <dgm:pt modelId="{409E6505-AE5C-4285-89E6-D45518E8AD55}" type="pres">
      <dgm:prSet presAssocID="{ED381F84-3BF3-4950-9439-BB2167039EFA}" presName="sibTrans" presStyleLbl="sibTrans2D1" presStyleIdx="2" presStyleCnt="3"/>
      <dgm:spPr/>
      <dgm:t>
        <a:bodyPr/>
        <a:lstStyle/>
        <a:p>
          <a:endParaRPr lang="zh-CN" altLang="en-US"/>
        </a:p>
      </dgm:t>
    </dgm:pt>
  </dgm:ptLst>
  <dgm:cxnLst>
    <dgm:cxn modelId="{F41FC2EB-AE3B-4448-BF75-BC91662AD624}" srcId="{1D80A0A9-CBF2-4A6A-A3B2-EE3090221CD4}" destId="{BDF78EDD-2EE1-4A8A-AB22-F94EA53C8B2D}" srcOrd="0" destOrd="0" parTransId="{B01B5D6C-D3DC-41CF-BD65-F86956084D9E}" sibTransId="{5051E683-8799-4300-AC6A-A0EE6E45D144}"/>
    <dgm:cxn modelId="{745F47B0-8243-4970-B5B3-AE0DCE4F3C06}" type="presOf" srcId="{ED381F84-3BF3-4950-9439-BB2167039EFA}" destId="{409E6505-AE5C-4285-89E6-D45518E8AD55}" srcOrd="0" destOrd="0" presId="urn:microsoft.com/office/officeart/2005/8/layout/radial6"/>
    <dgm:cxn modelId="{A03D8CEE-5105-4EDC-BBC5-30171E34B292}" type="presOf" srcId="{C2C57DEE-4644-4CFE-8A8C-E73BBDED4169}" destId="{BA08667F-A20D-47CA-9299-1D3A794C117D}" srcOrd="0" destOrd="0" presId="urn:microsoft.com/office/officeart/2005/8/layout/radial6"/>
    <dgm:cxn modelId="{E424FF1E-5271-4EAF-8E09-9663A89A4360}" type="presOf" srcId="{FF893ADD-5F49-4A43-B2AA-B202158AB038}" destId="{196AF29C-6311-45CE-A865-DA3A5907C890}" srcOrd="0" destOrd="0" presId="urn:microsoft.com/office/officeart/2005/8/layout/radial6"/>
    <dgm:cxn modelId="{E584908F-B30A-4293-95BE-8AAE09067493}" srcId="{BDF78EDD-2EE1-4A8A-AB22-F94EA53C8B2D}" destId="{D7A22B1D-7160-480E-9A14-96F4E119E3BB}" srcOrd="1" destOrd="0" parTransId="{D71671DB-FE73-4CB9-ABE9-7F427E3B759D}" sibTransId="{80967A5E-FE8F-4C38-A990-332E3705598D}"/>
    <dgm:cxn modelId="{689D5F25-16AD-4309-A2CE-46997E15D2AF}" srcId="{BDF78EDD-2EE1-4A8A-AB22-F94EA53C8B2D}" destId="{58089397-FB93-46B9-A493-6FF06A29DD06}" srcOrd="2" destOrd="0" parTransId="{280F69BA-A927-4BF5-9EFB-F897E094B95A}" sibTransId="{ED381F84-3BF3-4950-9439-BB2167039EFA}"/>
    <dgm:cxn modelId="{BD07BCAB-D927-4E74-B687-098BA0BD1A58}" type="presOf" srcId="{58089397-FB93-46B9-A493-6FF06A29DD06}" destId="{033D289E-0F01-4352-9482-9E8A94C727E7}" srcOrd="0" destOrd="0" presId="urn:microsoft.com/office/officeart/2005/8/layout/radial6"/>
    <dgm:cxn modelId="{EE23DD56-0054-48A5-9984-10A30F274CB5}" type="presOf" srcId="{D7A22B1D-7160-480E-9A14-96F4E119E3BB}" destId="{DADAA407-8FA6-49D5-8040-54CFD0C14812}" srcOrd="0" destOrd="0" presId="urn:microsoft.com/office/officeart/2005/8/layout/radial6"/>
    <dgm:cxn modelId="{EE8CC24E-95D1-4EA8-AA48-848327188431}" srcId="{BDF78EDD-2EE1-4A8A-AB22-F94EA53C8B2D}" destId="{FF893ADD-5F49-4A43-B2AA-B202158AB038}" srcOrd="0" destOrd="0" parTransId="{54BFB6BB-DE60-4738-8DBC-D7711CF43CC7}" sibTransId="{C2C57DEE-4644-4CFE-8A8C-E73BBDED4169}"/>
    <dgm:cxn modelId="{3E9EBBFA-D70F-4667-9DA4-24D5F4DAAF36}" type="presOf" srcId="{BDF78EDD-2EE1-4A8A-AB22-F94EA53C8B2D}" destId="{865E38AC-62DA-4888-8156-BF706BC1EA56}" srcOrd="0" destOrd="0" presId="urn:microsoft.com/office/officeart/2005/8/layout/radial6"/>
    <dgm:cxn modelId="{B396AD96-7D36-4E76-B9D5-F76C089FF1DF}" type="presOf" srcId="{1D80A0A9-CBF2-4A6A-A3B2-EE3090221CD4}" destId="{A058EA8E-3B65-4130-9FC9-DBF29246C74F}" srcOrd="0" destOrd="0" presId="urn:microsoft.com/office/officeart/2005/8/layout/radial6"/>
    <dgm:cxn modelId="{05CAFF85-3CEC-4DCB-9F09-D5EF9AAF2679}" type="presOf" srcId="{80967A5E-FE8F-4C38-A990-332E3705598D}" destId="{C78A7437-CA9F-46C6-A0C8-673EE5F03C3D}" srcOrd="0" destOrd="0" presId="urn:microsoft.com/office/officeart/2005/8/layout/radial6"/>
    <dgm:cxn modelId="{210A2CAA-3442-47C8-B413-C646F9CEDF4B}" type="presParOf" srcId="{A058EA8E-3B65-4130-9FC9-DBF29246C74F}" destId="{865E38AC-62DA-4888-8156-BF706BC1EA56}" srcOrd="0" destOrd="0" presId="urn:microsoft.com/office/officeart/2005/8/layout/radial6"/>
    <dgm:cxn modelId="{E32EB429-B8DB-455A-92B9-43BEE6016A3D}" type="presParOf" srcId="{A058EA8E-3B65-4130-9FC9-DBF29246C74F}" destId="{196AF29C-6311-45CE-A865-DA3A5907C890}" srcOrd="1" destOrd="0" presId="urn:microsoft.com/office/officeart/2005/8/layout/radial6"/>
    <dgm:cxn modelId="{CB2DD961-A9E8-46C6-843C-00B92E99128C}" type="presParOf" srcId="{A058EA8E-3B65-4130-9FC9-DBF29246C74F}" destId="{0751B92C-943F-4FBF-891C-4A49F3FD97DB}" srcOrd="2" destOrd="0" presId="urn:microsoft.com/office/officeart/2005/8/layout/radial6"/>
    <dgm:cxn modelId="{09CC6785-2390-4B70-BD92-1E737A935CE1}" type="presParOf" srcId="{A058EA8E-3B65-4130-9FC9-DBF29246C74F}" destId="{BA08667F-A20D-47CA-9299-1D3A794C117D}" srcOrd="3" destOrd="0" presId="urn:microsoft.com/office/officeart/2005/8/layout/radial6"/>
    <dgm:cxn modelId="{5697C4CA-1CCB-4971-AB97-75C682CD6E89}" type="presParOf" srcId="{A058EA8E-3B65-4130-9FC9-DBF29246C74F}" destId="{DADAA407-8FA6-49D5-8040-54CFD0C14812}" srcOrd="4" destOrd="0" presId="urn:microsoft.com/office/officeart/2005/8/layout/radial6"/>
    <dgm:cxn modelId="{9F0D8400-FCB7-4E98-94B1-B5C37EB8CBD8}" type="presParOf" srcId="{A058EA8E-3B65-4130-9FC9-DBF29246C74F}" destId="{E07B36BA-6B17-4D92-BF1D-52B166E0FEE7}" srcOrd="5" destOrd="0" presId="urn:microsoft.com/office/officeart/2005/8/layout/radial6"/>
    <dgm:cxn modelId="{8812CBCA-1B82-4F57-BE06-FBCBE434A9D1}" type="presParOf" srcId="{A058EA8E-3B65-4130-9FC9-DBF29246C74F}" destId="{C78A7437-CA9F-46C6-A0C8-673EE5F03C3D}" srcOrd="6" destOrd="0" presId="urn:microsoft.com/office/officeart/2005/8/layout/radial6"/>
    <dgm:cxn modelId="{AB680AE6-0DBC-4CC6-ACB0-F59AECB73DDB}" type="presParOf" srcId="{A058EA8E-3B65-4130-9FC9-DBF29246C74F}" destId="{033D289E-0F01-4352-9482-9E8A94C727E7}" srcOrd="7" destOrd="0" presId="urn:microsoft.com/office/officeart/2005/8/layout/radial6"/>
    <dgm:cxn modelId="{99020EC1-19D1-4C13-AEC8-26EBB4D18679}" type="presParOf" srcId="{A058EA8E-3B65-4130-9FC9-DBF29246C74F}" destId="{86E615EC-A4E6-46FA-96E3-B86662F96373}" srcOrd="8" destOrd="0" presId="urn:microsoft.com/office/officeart/2005/8/layout/radial6"/>
    <dgm:cxn modelId="{794AC69E-B1C5-4E2E-A3F9-468A2F150DD0}" type="presParOf" srcId="{A058EA8E-3B65-4130-9FC9-DBF29246C74F}" destId="{409E6505-AE5C-4285-89E6-D45518E8AD55}" srcOrd="9" destOrd="0" presId="urn:microsoft.com/office/officeart/2005/8/layout/radial6"/>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0859C355-6534-4E5C-94AD-ABB980213D8C}">
      <dsp:nvSpPr>
        <dsp:cNvPr id="0" name=""/>
        <dsp:cNvSpPr/>
      </dsp:nvSpPr>
      <dsp:spPr>
        <a:xfrm rot="10800000">
          <a:off x="846384" y="1103"/>
          <a:ext cx="2633692" cy="732043"/>
        </a:xfrm>
        <a:prstGeom prst="homePlate">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2811" tIns="76200" rIns="142240" bIns="76200" numCol="1" spcCol="1270" anchor="ctr" anchorCtr="0">
          <a:noAutofit/>
        </a:bodyPr>
        <a:lstStyle/>
        <a:p>
          <a:pPr lvl="0" algn="ctr" defTabSz="889000">
            <a:lnSpc>
              <a:spcPct val="90000"/>
            </a:lnSpc>
            <a:spcBef>
              <a:spcPct val="0"/>
            </a:spcBef>
            <a:spcAft>
              <a:spcPct val="35000"/>
            </a:spcAft>
          </a:pPr>
          <a:r>
            <a:rPr lang="zh-CN" altLang="en-US" sz="2000" kern="1200" dirty="0" smtClean="0">
              <a:latin typeface="黑体" pitchFamily="49" charset="-122"/>
              <a:ea typeface="黑体" pitchFamily="49" charset="-122"/>
            </a:rPr>
            <a:t>图书馆概况</a:t>
          </a:r>
          <a:endParaRPr lang="zh-CN" altLang="en-US" sz="2000" kern="1200" dirty="0">
            <a:latin typeface="黑体" pitchFamily="49" charset="-122"/>
            <a:ea typeface="黑体" pitchFamily="49" charset="-122"/>
          </a:endParaRPr>
        </a:p>
      </dsp:txBody>
      <dsp:txXfrm rot="10800000">
        <a:off x="846384" y="1103"/>
        <a:ext cx="2633692" cy="732043"/>
      </dsp:txXfrm>
    </dsp:sp>
    <dsp:sp modelId="{48ACCACE-3FAC-421D-A61B-66CC9B9F563D}">
      <dsp:nvSpPr>
        <dsp:cNvPr id="0" name=""/>
        <dsp:cNvSpPr/>
      </dsp:nvSpPr>
      <dsp:spPr>
        <a:xfrm>
          <a:off x="480362" y="1103"/>
          <a:ext cx="732043" cy="732043"/>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9676D9-6937-454D-8E1A-7EB75C767BA4}">
      <dsp:nvSpPr>
        <dsp:cNvPr id="0" name=""/>
        <dsp:cNvSpPr/>
      </dsp:nvSpPr>
      <dsp:spPr>
        <a:xfrm rot="10800000">
          <a:off x="846384" y="951666"/>
          <a:ext cx="2633692" cy="732043"/>
        </a:xfrm>
        <a:prstGeom prst="homePlate">
          <a:avLst/>
        </a:prstGeom>
        <a:solidFill>
          <a:schemeClr val="accent1">
            <a:shade val="80000"/>
            <a:hueOff val="76561"/>
            <a:satOff val="-1098"/>
            <a:lumOff val="64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2811" tIns="76200" rIns="142240" bIns="76200" numCol="1" spcCol="1270" anchor="ctr" anchorCtr="0">
          <a:noAutofit/>
        </a:bodyPr>
        <a:lstStyle/>
        <a:p>
          <a:pPr lvl="0" algn="ctr" defTabSz="889000">
            <a:lnSpc>
              <a:spcPct val="90000"/>
            </a:lnSpc>
            <a:spcBef>
              <a:spcPct val="0"/>
            </a:spcBef>
            <a:spcAft>
              <a:spcPct val="35000"/>
            </a:spcAft>
          </a:pPr>
          <a:r>
            <a:rPr lang="zh-CN" altLang="en-US" sz="2000" kern="1200" dirty="0" smtClean="0">
              <a:latin typeface="黑体" pitchFamily="49" charset="-122"/>
              <a:ea typeface="黑体" pitchFamily="49" charset="-122"/>
            </a:rPr>
            <a:t>馆藏布局</a:t>
          </a:r>
          <a:endParaRPr lang="zh-CN" altLang="en-US" sz="2000" kern="1200" dirty="0">
            <a:latin typeface="黑体" pitchFamily="49" charset="-122"/>
            <a:ea typeface="黑体" pitchFamily="49" charset="-122"/>
          </a:endParaRPr>
        </a:p>
      </dsp:txBody>
      <dsp:txXfrm rot="10800000">
        <a:off x="846384" y="951666"/>
        <a:ext cx="2633692" cy="732043"/>
      </dsp:txXfrm>
    </dsp:sp>
    <dsp:sp modelId="{A56615F8-83B1-426B-83BC-FA0D07717987}">
      <dsp:nvSpPr>
        <dsp:cNvPr id="0" name=""/>
        <dsp:cNvSpPr/>
      </dsp:nvSpPr>
      <dsp:spPr>
        <a:xfrm>
          <a:off x="480362" y="951666"/>
          <a:ext cx="732043" cy="732043"/>
        </a:xfrm>
        <a:prstGeom prst="ellipse">
          <a:avLst/>
        </a:prstGeom>
        <a:blipFill dpi="0" rotWithShape="0">
          <a:blip xmlns:r="http://schemas.openxmlformats.org/officeDocument/2006/relationships" r:embed="rId2"/>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F26150-954B-4F82-91ED-A731C2BFCA2B}">
      <dsp:nvSpPr>
        <dsp:cNvPr id="0" name=""/>
        <dsp:cNvSpPr/>
      </dsp:nvSpPr>
      <dsp:spPr>
        <a:xfrm rot="10800000">
          <a:off x="846384" y="1902230"/>
          <a:ext cx="2633692" cy="732043"/>
        </a:xfrm>
        <a:prstGeom prst="homePlate">
          <a:avLst/>
        </a:prstGeom>
        <a:solidFill>
          <a:schemeClr val="accent1">
            <a:shade val="80000"/>
            <a:hueOff val="153123"/>
            <a:satOff val="-2196"/>
            <a:lumOff val="128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2811" tIns="76200" rIns="142240" bIns="76200" numCol="1" spcCol="1270" anchor="ctr" anchorCtr="0">
          <a:noAutofit/>
        </a:bodyPr>
        <a:lstStyle/>
        <a:p>
          <a:pPr lvl="0" algn="ctr" defTabSz="889000">
            <a:lnSpc>
              <a:spcPct val="90000"/>
            </a:lnSpc>
            <a:spcBef>
              <a:spcPct val="0"/>
            </a:spcBef>
            <a:spcAft>
              <a:spcPct val="35000"/>
            </a:spcAft>
          </a:pPr>
          <a:r>
            <a:rPr lang="zh-CN" altLang="en-US" sz="2000" kern="1200" dirty="0" smtClean="0">
              <a:latin typeface="黑体" pitchFamily="49" charset="-122"/>
              <a:ea typeface="黑体" pitchFamily="49" charset="-122"/>
            </a:rPr>
            <a:t>图书排架与查找</a:t>
          </a:r>
          <a:endParaRPr lang="zh-CN" altLang="en-US" sz="2000" kern="1200" dirty="0">
            <a:latin typeface="黑体" pitchFamily="49" charset="-122"/>
            <a:ea typeface="黑体" pitchFamily="49" charset="-122"/>
          </a:endParaRPr>
        </a:p>
      </dsp:txBody>
      <dsp:txXfrm rot="10800000">
        <a:off x="846384" y="1902230"/>
        <a:ext cx="2633692" cy="732043"/>
      </dsp:txXfrm>
    </dsp:sp>
    <dsp:sp modelId="{233EF07F-D61E-4000-AAA7-CAF07A5C9504}">
      <dsp:nvSpPr>
        <dsp:cNvPr id="0" name=""/>
        <dsp:cNvSpPr/>
      </dsp:nvSpPr>
      <dsp:spPr>
        <a:xfrm>
          <a:off x="480362" y="1902230"/>
          <a:ext cx="732043" cy="732043"/>
        </a:xfrm>
        <a:prstGeom prst="ellipse">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BF7E50-AC2E-4E53-A873-95C695E4F393}">
      <dsp:nvSpPr>
        <dsp:cNvPr id="0" name=""/>
        <dsp:cNvSpPr/>
      </dsp:nvSpPr>
      <dsp:spPr>
        <a:xfrm rot="10800000">
          <a:off x="846384" y="2852793"/>
          <a:ext cx="2633692" cy="732043"/>
        </a:xfrm>
        <a:prstGeom prst="homePlate">
          <a:avLst/>
        </a:prstGeom>
        <a:solidFill>
          <a:schemeClr val="accent1">
            <a:shade val="80000"/>
            <a:hueOff val="229684"/>
            <a:satOff val="-3294"/>
            <a:lumOff val="192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2811" tIns="76200" rIns="142240" bIns="76200" numCol="1" spcCol="1270" anchor="ctr" anchorCtr="0">
          <a:noAutofit/>
        </a:bodyPr>
        <a:lstStyle/>
        <a:p>
          <a:pPr lvl="0" algn="ctr" defTabSz="889000">
            <a:lnSpc>
              <a:spcPct val="90000"/>
            </a:lnSpc>
            <a:spcBef>
              <a:spcPct val="0"/>
            </a:spcBef>
            <a:spcAft>
              <a:spcPct val="35000"/>
            </a:spcAft>
          </a:pPr>
          <a:r>
            <a:rPr lang="zh-CN" altLang="en-US" sz="2000" kern="1200" dirty="0" smtClean="0">
              <a:latin typeface="黑体" pitchFamily="49" charset="-122"/>
              <a:ea typeface="黑体" pitchFamily="49" charset="-122"/>
            </a:rPr>
            <a:t>电子资源</a:t>
          </a:r>
          <a:endParaRPr lang="zh-CN" altLang="en-US" sz="2000" kern="1200" dirty="0">
            <a:latin typeface="黑体" pitchFamily="49" charset="-122"/>
            <a:ea typeface="黑体" pitchFamily="49" charset="-122"/>
          </a:endParaRPr>
        </a:p>
      </dsp:txBody>
      <dsp:txXfrm rot="10800000">
        <a:off x="846384" y="2852793"/>
        <a:ext cx="2633692" cy="732043"/>
      </dsp:txXfrm>
    </dsp:sp>
    <dsp:sp modelId="{6A9B16FC-DCA3-496C-A376-A492166F4F69}">
      <dsp:nvSpPr>
        <dsp:cNvPr id="0" name=""/>
        <dsp:cNvSpPr/>
      </dsp:nvSpPr>
      <dsp:spPr>
        <a:xfrm>
          <a:off x="480362" y="2852793"/>
          <a:ext cx="732043" cy="732043"/>
        </a:xfrm>
        <a:prstGeom prst="ellipse">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F10F41-8619-4604-9EC7-ED8E1D222385}">
      <dsp:nvSpPr>
        <dsp:cNvPr id="0" name=""/>
        <dsp:cNvSpPr/>
      </dsp:nvSpPr>
      <dsp:spPr>
        <a:xfrm rot="10800000">
          <a:off x="846384" y="3803357"/>
          <a:ext cx="2633692" cy="732043"/>
        </a:xfrm>
        <a:prstGeom prst="homePlate">
          <a:avLst/>
        </a:prstGeom>
        <a:solidFill>
          <a:schemeClr val="accent1">
            <a:shade val="80000"/>
            <a:hueOff val="306246"/>
            <a:satOff val="-4392"/>
            <a:lumOff val="256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22811" tIns="76200" rIns="142240" bIns="76200" numCol="1" spcCol="1270" anchor="ctr" anchorCtr="0">
          <a:noAutofit/>
        </a:bodyPr>
        <a:lstStyle/>
        <a:p>
          <a:pPr lvl="0" algn="ctr" defTabSz="889000">
            <a:lnSpc>
              <a:spcPct val="90000"/>
            </a:lnSpc>
            <a:spcBef>
              <a:spcPct val="0"/>
            </a:spcBef>
            <a:spcAft>
              <a:spcPct val="35000"/>
            </a:spcAft>
          </a:pPr>
          <a:r>
            <a:rPr lang="zh-CN" altLang="en-US" sz="2000" kern="1200" dirty="0" smtClean="0">
              <a:latin typeface="黑体" pitchFamily="49" charset="-122"/>
              <a:ea typeface="黑体" pitchFamily="49" charset="-122"/>
            </a:rPr>
            <a:t>读者服务</a:t>
          </a:r>
          <a:endParaRPr lang="zh-CN" altLang="en-US" sz="2000" kern="1200" dirty="0">
            <a:latin typeface="黑体" pitchFamily="49" charset="-122"/>
            <a:ea typeface="黑体" pitchFamily="49" charset="-122"/>
          </a:endParaRPr>
        </a:p>
      </dsp:txBody>
      <dsp:txXfrm rot="10800000">
        <a:off x="846384" y="3803357"/>
        <a:ext cx="2633692" cy="732043"/>
      </dsp:txXfrm>
    </dsp:sp>
    <dsp:sp modelId="{05ECA3E6-333C-409B-B376-DEF705B01724}">
      <dsp:nvSpPr>
        <dsp:cNvPr id="0" name=""/>
        <dsp:cNvSpPr/>
      </dsp:nvSpPr>
      <dsp:spPr>
        <a:xfrm>
          <a:off x="480362" y="3803357"/>
          <a:ext cx="732043" cy="732043"/>
        </a:xfrm>
        <a:prstGeom prst="ellipse">
          <a:avLst/>
        </a:prstGeom>
        <a:blipFill rotWithShape="0">
          <a:blip xmlns:r="http://schemas.openxmlformats.org/officeDocument/2006/relationships" r:embed="rId5"/>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6.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7.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8.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9.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35D64DA-578D-4C00-91BF-D439CB4C17AE}" type="datetimeFigureOut">
              <a:rPr lang="zh-CN" altLang="en-US" smtClean="0"/>
              <a:pPr/>
              <a:t>2016/9/12</a:t>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FBE746-7CB7-4F78-B189-3D20001393D1}"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FFBE746-7CB7-4F78-B189-3D20001393D1}" type="slidenum">
              <a:rPr lang="zh-CN" altLang="en-US" smtClean="0"/>
              <a:pPr/>
              <a:t>4</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FFBE746-7CB7-4F78-B189-3D20001393D1}" type="slidenum">
              <a:rPr lang="zh-CN" altLang="en-US" smtClean="0"/>
              <a:pPr/>
              <a:t>7</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FFBE746-7CB7-4F78-B189-3D20001393D1}" type="slidenum">
              <a:rPr lang="zh-CN" altLang="en-US" smtClean="0"/>
              <a:pPr/>
              <a:t>8</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FFBE746-7CB7-4F78-B189-3D20001393D1}" type="slidenum">
              <a:rPr lang="zh-CN" altLang="en-US" smtClean="0"/>
              <a:pPr/>
              <a:t>9</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FFBE746-7CB7-4F78-B189-3D20001393D1}" type="slidenum">
              <a:rPr lang="zh-CN" altLang="en-US" smtClean="0"/>
              <a:pPr/>
              <a:t>28</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FFBE746-7CB7-4F78-B189-3D20001393D1}" type="slidenum">
              <a:rPr lang="zh-CN" altLang="en-US" smtClean="0"/>
              <a:pPr/>
              <a:t>51</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EFFBE746-7CB7-4F78-B189-3D20001393D1}" type="slidenum">
              <a:rPr lang="zh-CN" altLang="en-US" smtClean="0"/>
              <a:pPr/>
              <a:t>55</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2016/9/12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2016/9/12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2016/9/12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2016/9/12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pPr/>
              <a:t>2016/9/12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2016/9/12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30820CF-B880-4189-942D-D702A7CBA730}" type="datetimeFigureOut">
              <a:rPr lang="zh-CN" altLang="en-US" smtClean="0"/>
              <a:pPr/>
              <a:t>2016/9/12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530820CF-B880-4189-942D-D702A7CBA730}" type="datetimeFigureOut">
              <a:rPr lang="zh-CN" altLang="en-US" smtClean="0"/>
              <a:pPr/>
              <a:t>2016/9/12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pPr/>
              <a:t>2016/9/12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2016/9/12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pPr/>
              <a:t>2016/9/12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pPr/>
              <a:t>‹#›</a:t>
            </a:fld>
            <a:endParaRPr lang="zh-CN" altLang="en-US"/>
          </a:p>
        </p:txBody>
      </p:sp>
    </p:spTree>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pPr/>
              <a:t>2016/9/12</a:t>
            </a:fld>
            <a:endParaRPr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zoom/>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9.jpeg"/><Relationship Id="rId7" Type="http://schemas.openxmlformats.org/officeDocument/2006/relationships/image" Target="../media/image51.jpeg"/><Relationship Id="rId2" Type="http://schemas.openxmlformats.org/officeDocument/2006/relationships/slide" Target="slide11.xml"/><Relationship Id="rId1" Type="http://schemas.openxmlformats.org/officeDocument/2006/relationships/slideLayout" Target="../slideLayouts/slideLayout2.xml"/><Relationship Id="rId6" Type="http://schemas.openxmlformats.org/officeDocument/2006/relationships/slide" Target="slide22.xml"/><Relationship Id="rId5" Type="http://schemas.openxmlformats.org/officeDocument/2006/relationships/image" Target="../media/image50.jpeg"/><Relationship Id="rId4" Type="http://schemas.openxmlformats.org/officeDocument/2006/relationships/slide" Target="slide23.xml"/></Relationships>
</file>

<file path=ppt/slides/_rels/slide11.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2.xml"/><Relationship Id="rId6" Type="http://schemas.openxmlformats.org/officeDocument/2006/relationships/image" Target="../media/image57.jpeg"/><Relationship Id="rId11" Type="http://schemas.openxmlformats.org/officeDocument/2006/relationships/image" Target="../media/image62.jpeg"/><Relationship Id="rId5" Type="http://schemas.openxmlformats.org/officeDocument/2006/relationships/image" Target="../media/image56.jpeg"/><Relationship Id="rId10" Type="http://schemas.openxmlformats.org/officeDocument/2006/relationships/image" Target="../media/image61.jpeg"/><Relationship Id="rId4" Type="http://schemas.openxmlformats.org/officeDocument/2006/relationships/image" Target="../media/image55.jpeg"/><Relationship Id="rId9" Type="http://schemas.openxmlformats.org/officeDocument/2006/relationships/image" Target="../media/image60.jpeg"/></Relationships>
</file>

<file path=ppt/slides/_rels/slide1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1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9.jpeg"/><Relationship Id="rId4" Type="http://schemas.openxmlformats.org/officeDocument/2006/relationships/image" Target="../media/image68.jpeg"/></Relationships>
</file>

<file path=ppt/slides/_rels/slide1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15.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10" Type="http://schemas.openxmlformats.org/officeDocument/2006/relationships/image" Target="../media/image83.jpeg"/><Relationship Id="rId4" Type="http://schemas.openxmlformats.org/officeDocument/2006/relationships/image" Target="../media/image77.jpeg"/><Relationship Id="rId9" Type="http://schemas.openxmlformats.org/officeDocument/2006/relationships/image" Target="../media/image82.jpeg"/></Relationships>
</file>

<file path=ppt/slides/_rels/slide16.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17.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 Id="rId5" Type="http://schemas.openxmlformats.org/officeDocument/2006/relationships/image" Target="../media/image95.jpeg"/><Relationship Id="rId4" Type="http://schemas.openxmlformats.org/officeDocument/2006/relationships/image" Target="../media/image94.jpeg"/></Relationships>
</file>

<file path=ppt/slides/_rels/slide1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5" Type="http://schemas.openxmlformats.org/officeDocument/2006/relationships/image" Target="../media/image99.jpeg"/><Relationship Id="rId4" Type="http://schemas.openxmlformats.org/officeDocument/2006/relationships/image" Target="../media/image98.jpe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Layout" Target="../diagrams/layout1.xml"/><Relationship Id="rId7" Type="http://schemas.openxmlformats.org/officeDocument/2006/relationships/image" Target="../media/image8.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01.jpeg"/><Relationship Id="rId7" Type="http://schemas.openxmlformats.org/officeDocument/2006/relationships/image" Target="../media/image105.jpeg"/><Relationship Id="rId2" Type="http://schemas.openxmlformats.org/officeDocument/2006/relationships/image" Target="../media/image100.jpeg"/><Relationship Id="rId1" Type="http://schemas.openxmlformats.org/officeDocument/2006/relationships/slideLayout" Target="../slideLayouts/slideLayout2.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s>
</file>

<file path=ppt/slides/_rels/slide21.xml.rels><?xml version="1.0" encoding="UTF-8" standalone="yes"?>
<Relationships xmlns="http://schemas.openxmlformats.org/package/2006/relationships"><Relationship Id="rId3" Type="http://schemas.openxmlformats.org/officeDocument/2006/relationships/image" Target="../media/image107.png"/><Relationship Id="rId7" Type="http://schemas.openxmlformats.org/officeDocument/2006/relationships/image" Target="../media/image110.jpeg"/><Relationship Id="rId2" Type="http://schemas.openxmlformats.org/officeDocument/2006/relationships/image" Target="../media/image106.jpeg"/><Relationship Id="rId1" Type="http://schemas.openxmlformats.org/officeDocument/2006/relationships/slideLayout" Target="../slideLayouts/slideLayout2.xml"/><Relationship Id="rId6" Type="http://schemas.openxmlformats.org/officeDocument/2006/relationships/slide" Target="slide10.xml"/><Relationship Id="rId5" Type="http://schemas.openxmlformats.org/officeDocument/2006/relationships/image" Target="../media/image109.jpeg"/><Relationship Id="rId4" Type="http://schemas.openxmlformats.org/officeDocument/2006/relationships/image" Target="../media/image108.jpeg"/></Relationships>
</file>

<file path=ppt/slides/_rels/slide22.xml.rels><?xml version="1.0" encoding="UTF-8" standalone="yes"?>
<Relationships xmlns="http://schemas.openxmlformats.org/package/2006/relationships"><Relationship Id="rId8" Type="http://schemas.openxmlformats.org/officeDocument/2006/relationships/image" Target="../media/image116.jpeg"/><Relationship Id="rId3" Type="http://schemas.openxmlformats.org/officeDocument/2006/relationships/image" Target="../media/image112.jpeg"/><Relationship Id="rId7" Type="http://schemas.openxmlformats.org/officeDocument/2006/relationships/slide" Target="slide10.xml"/><Relationship Id="rId2" Type="http://schemas.openxmlformats.org/officeDocument/2006/relationships/image" Target="../media/image111.jpeg"/><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jpeg"/><Relationship Id="rId10" Type="http://schemas.openxmlformats.org/officeDocument/2006/relationships/image" Target="../media/image118.jpeg"/><Relationship Id="rId4" Type="http://schemas.openxmlformats.org/officeDocument/2006/relationships/image" Target="../media/image113.jpeg"/><Relationship Id="rId9" Type="http://schemas.openxmlformats.org/officeDocument/2006/relationships/image" Target="../media/image117.jpeg"/></Relationships>
</file>

<file path=ppt/slides/_rels/slide2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2.xml"/><Relationship Id="rId5" Type="http://schemas.openxmlformats.org/officeDocument/2006/relationships/image" Target="../media/image124.jpeg"/><Relationship Id="rId4" Type="http://schemas.openxmlformats.org/officeDocument/2006/relationships/image" Target="../media/image123.jpeg"/></Relationships>
</file>

<file path=ppt/slides/_rels/slide2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127.jpeg"/><Relationship Id="rId3" Type="http://schemas.openxmlformats.org/officeDocument/2006/relationships/diagramLayout" Target="../diagrams/layout2.xml"/><Relationship Id="rId7" Type="http://schemas.openxmlformats.org/officeDocument/2006/relationships/image" Target="../media/image126.jpe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 Id="rId9" Type="http://schemas.openxmlformats.org/officeDocument/2006/relationships/image" Target="../media/image128.jpeg"/></Relationships>
</file>

<file path=ppt/slides/_rels/slide27.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2.jpeg"/><Relationship Id="rId4" Type="http://schemas.openxmlformats.org/officeDocument/2006/relationships/image" Target="../media/image131.jpeg"/></Relationships>
</file>

<file path=ppt/slides/_rels/slide2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jpeg"/><Relationship Id="rId1" Type="http://schemas.openxmlformats.org/officeDocument/2006/relationships/slideLayout" Target="../slideLayouts/slideLayout2.xml"/><Relationship Id="rId4" Type="http://schemas.openxmlformats.org/officeDocument/2006/relationships/image" Target="../media/image139.jpeg"/></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40.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2.xml"/><Relationship Id="rId5" Type="http://schemas.openxmlformats.org/officeDocument/2006/relationships/image" Target="../media/image145.jpeg"/><Relationship Id="rId4" Type="http://schemas.openxmlformats.org/officeDocument/2006/relationships/image" Target="../media/image144.jpeg"/></Relationships>
</file>

<file path=ppt/slides/_rels/slide3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hyperlink" Target="http://lib.gzarts.edu.cn/" TargetMode="External"/><Relationship Id="rId1" Type="http://schemas.openxmlformats.org/officeDocument/2006/relationships/slideLayout" Target="../slideLayouts/slideLayout2.xml"/><Relationship Id="rId4" Type="http://schemas.openxmlformats.org/officeDocument/2006/relationships/image" Target="../media/image149.png"/></Relationships>
</file>

<file path=ppt/slides/_rels/slide37.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40.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image" Target="../media/image158.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image" Target="../media/image159.jpeg"/><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image" Target="../media/image162.jpeg"/><Relationship Id="rId4" Type="http://schemas.openxmlformats.org/officeDocument/2006/relationships/image" Target="../media/image161.jpeg"/></Relationships>
</file>

<file path=ppt/slides/_rels/slide43.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171.jpeg"/><Relationship Id="rId3" Type="http://schemas.openxmlformats.org/officeDocument/2006/relationships/image" Target="../media/image166.jpeg"/><Relationship Id="rId7" Type="http://schemas.openxmlformats.org/officeDocument/2006/relationships/image" Target="../media/image170.jpeg"/><Relationship Id="rId2" Type="http://schemas.openxmlformats.org/officeDocument/2006/relationships/image" Target="../media/image165.jpeg"/><Relationship Id="rId1" Type="http://schemas.openxmlformats.org/officeDocument/2006/relationships/slideLayout" Target="../slideLayouts/slideLayout2.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jpeg"/></Relationships>
</file>

<file path=ppt/slides/_rels/slide45.xml.rels><?xml version="1.0" encoding="UTF-8" standalone="yes"?>
<Relationships xmlns="http://schemas.openxmlformats.org/package/2006/relationships"><Relationship Id="rId8" Type="http://schemas.openxmlformats.org/officeDocument/2006/relationships/image" Target="../media/image178.jpeg"/><Relationship Id="rId3" Type="http://schemas.openxmlformats.org/officeDocument/2006/relationships/image" Target="../media/image173.jpeg"/><Relationship Id="rId7" Type="http://schemas.openxmlformats.org/officeDocument/2006/relationships/image" Target="../media/image177.jpeg"/><Relationship Id="rId2" Type="http://schemas.openxmlformats.org/officeDocument/2006/relationships/image" Target="../media/image172.jpeg"/><Relationship Id="rId1" Type="http://schemas.openxmlformats.org/officeDocument/2006/relationships/slideLayout" Target="../slideLayouts/slideLayout2.xml"/><Relationship Id="rId6" Type="http://schemas.openxmlformats.org/officeDocument/2006/relationships/image" Target="../media/image176.jpeg"/><Relationship Id="rId5" Type="http://schemas.openxmlformats.org/officeDocument/2006/relationships/image" Target="../media/image175.jpeg"/><Relationship Id="rId4" Type="http://schemas.openxmlformats.org/officeDocument/2006/relationships/image" Target="../media/image174.jpeg"/></Relationships>
</file>

<file path=ppt/slides/_rels/slide46.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jpeg"/><Relationship Id="rId1" Type="http://schemas.openxmlformats.org/officeDocument/2006/relationships/slideLayout" Target="../slideLayouts/slideLayout2.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jpeg"/></Relationships>
</file>

<file path=ppt/slides/_rels/slide47.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jpeg"/><Relationship Id="rId1" Type="http://schemas.openxmlformats.org/officeDocument/2006/relationships/slideLayout" Target="../slideLayouts/slideLayout2.xml"/><Relationship Id="rId6" Type="http://schemas.openxmlformats.org/officeDocument/2006/relationships/image" Target="../media/image188.jpeg"/><Relationship Id="rId5" Type="http://schemas.openxmlformats.org/officeDocument/2006/relationships/image" Target="../media/image187.jpeg"/><Relationship Id="rId4" Type="http://schemas.openxmlformats.org/officeDocument/2006/relationships/image" Target="../media/image186.jpeg"/></Relationships>
</file>

<file path=ppt/slides/_rels/slide48.xml.rels><?xml version="1.0" encoding="UTF-8" standalone="yes"?>
<Relationships xmlns="http://schemas.openxmlformats.org/package/2006/relationships"><Relationship Id="rId3" Type="http://schemas.openxmlformats.org/officeDocument/2006/relationships/image" Target="../media/image190.jpeg"/><Relationship Id="rId7" Type="http://schemas.openxmlformats.org/officeDocument/2006/relationships/image" Target="../media/image194.jpeg"/><Relationship Id="rId2" Type="http://schemas.openxmlformats.org/officeDocument/2006/relationships/image" Target="../media/image189.jpeg"/><Relationship Id="rId1" Type="http://schemas.openxmlformats.org/officeDocument/2006/relationships/slideLayout" Target="../slideLayouts/slideLayout2.xml"/><Relationship Id="rId6" Type="http://schemas.openxmlformats.org/officeDocument/2006/relationships/image" Target="../media/image193.jpeg"/><Relationship Id="rId5" Type="http://schemas.openxmlformats.org/officeDocument/2006/relationships/image" Target="../media/image192.jpeg"/><Relationship Id="rId4" Type="http://schemas.openxmlformats.org/officeDocument/2006/relationships/image" Target="../media/image191.jpeg"/></Relationships>
</file>

<file path=ppt/slides/_rels/slide4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jpeg"/><Relationship Id="rId1" Type="http://schemas.openxmlformats.org/officeDocument/2006/relationships/slideLayout" Target="../slideLayouts/slideLayout2.xml"/><Relationship Id="rId4" Type="http://schemas.openxmlformats.org/officeDocument/2006/relationships/image" Target="../media/image197.png"/></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204.jpeg"/><Relationship Id="rId3" Type="http://schemas.openxmlformats.org/officeDocument/2006/relationships/image" Target="../media/image199.jpeg"/><Relationship Id="rId7" Type="http://schemas.openxmlformats.org/officeDocument/2006/relationships/image" Target="../media/image203.jpeg"/><Relationship Id="rId2" Type="http://schemas.openxmlformats.org/officeDocument/2006/relationships/image" Target="../media/image198.jpeg"/><Relationship Id="rId1" Type="http://schemas.openxmlformats.org/officeDocument/2006/relationships/slideLayout" Target="../slideLayouts/slideLayout2.xml"/><Relationship Id="rId6" Type="http://schemas.openxmlformats.org/officeDocument/2006/relationships/image" Target="../media/image202.jpeg"/><Relationship Id="rId5" Type="http://schemas.openxmlformats.org/officeDocument/2006/relationships/image" Target="../media/image201.jpeg"/><Relationship Id="rId4" Type="http://schemas.openxmlformats.org/officeDocument/2006/relationships/image" Target="../media/image200.jpeg"/><Relationship Id="rId9" Type="http://schemas.openxmlformats.org/officeDocument/2006/relationships/image" Target="../media/image205.jpeg"/></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image" Target="../media/image207.png"/><Relationship Id="rId1" Type="http://schemas.openxmlformats.org/officeDocument/2006/relationships/slideLayout" Target="../slideLayouts/slideLayout2.xml"/><Relationship Id="rId5" Type="http://schemas.openxmlformats.org/officeDocument/2006/relationships/image" Target="../media/image210.png"/><Relationship Id="rId4" Type="http://schemas.openxmlformats.org/officeDocument/2006/relationships/image" Target="../media/image209.png"/></Relationships>
</file>

<file path=ppt/slides/_rels/slide54.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16.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6.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60.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image" Target="../media/image217.jpeg"/><Relationship Id="rId1" Type="http://schemas.openxmlformats.org/officeDocument/2006/relationships/slideLayout" Target="../slideLayouts/slideLayout2.xml"/><Relationship Id="rId4" Type="http://schemas.openxmlformats.org/officeDocument/2006/relationships/image" Target="../media/image219.png"/></Relationships>
</file>

<file path=ppt/slides/_rels/slide61.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jpeg"/><Relationship Id="rId1" Type="http://schemas.openxmlformats.org/officeDocument/2006/relationships/slideLayout" Target="../slideLayouts/slideLayout2.xml"/><Relationship Id="rId5" Type="http://schemas.openxmlformats.org/officeDocument/2006/relationships/image" Target="../media/image223.png"/><Relationship Id="rId4" Type="http://schemas.openxmlformats.org/officeDocument/2006/relationships/image" Target="../media/image222.png"/></Relationships>
</file>

<file path=ppt/slides/_rels/slide62.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image" Target="../media/image224.jpeg"/><Relationship Id="rId1" Type="http://schemas.openxmlformats.org/officeDocument/2006/relationships/slideLayout" Target="../slideLayouts/slideLayout2.xml"/><Relationship Id="rId5" Type="http://schemas.openxmlformats.org/officeDocument/2006/relationships/image" Target="../media/image227.png"/><Relationship Id="rId4" Type="http://schemas.openxmlformats.org/officeDocument/2006/relationships/image" Target="../media/image22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2.xml"/><Relationship Id="rId4" Type="http://schemas.openxmlformats.org/officeDocument/2006/relationships/image" Target="../media/image230.jpeg"/></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 Id="rId9" Type="http://schemas.openxmlformats.org/officeDocument/2006/relationships/image" Target="../media/image34.jpeg"/></Relationships>
</file>

<file path=ppt/slides/_rels/slide70.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image" Target="../media/image234.jpeg"/><Relationship Id="rId1" Type="http://schemas.openxmlformats.org/officeDocument/2006/relationships/slideLayout" Target="../slideLayouts/slideLayout2.xml"/><Relationship Id="rId5" Type="http://schemas.openxmlformats.org/officeDocument/2006/relationships/image" Target="../media/image237.jpeg"/><Relationship Id="rId4" Type="http://schemas.openxmlformats.org/officeDocument/2006/relationships/image" Target="../media/image236.jpeg"/></Relationships>
</file>

<file path=ppt/slides/_rels/slide73.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image" Target="../media/image23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246.jpeg"/><Relationship Id="rId3" Type="http://schemas.openxmlformats.org/officeDocument/2006/relationships/image" Target="../media/image241.jpeg"/><Relationship Id="rId7" Type="http://schemas.openxmlformats.org/officeDocument/2006/relationships/image" Target="../media/image245.png"/><Relationship Id="rId2" Type="http://schemas.openxmlformats.org/officeDocument/2006/relationships/image" Target="../media/image240.jpeg"/><Relationship Id="rId1" Type="http://schemas.openxmlformats.org/officeDocument/2006/relationships/slideLayout" Target="../slideLayouts/slideLayout2.xml"/><Relationship Id="rId6" Type="http://schemas.openxmlformats.org/officeDocument/2006/relationships/image" Target="../media/image244.png"/><Relationship Id="rId5" Type="http://schemas.openxmlformats.org/officeDocument/2006/relationships/image" Target="../media/image243.png"/><Relationship Id="rId4" Type="http://schemas.openxmlformats.org/officeDocument/2006/relationships/image" Target="../media/image242.jpeg"/></Relationships>
</file>

<file path=ppt/slides/_rels/slide75.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jpeg"/><Relationship Id="rId1" Type="http://schemas.openxmlformats.org/officeDocument/2006/relationships/slideLayout" Target="../slideLayouts/slideLayout2.xml"/><Relationship Id="rId4" Type="http://schemas.openxmlformats.org/officeDocument/2006/relationships/image" Target="../media/image249.png"/></Relationships>
</file>

<file path=ppt/slides/_rels/slide76.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image" Target="../media/image251.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image" Target="../media/image25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5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80.xml.rels><?xml version="1.0" encoding="UTF-8" standalone="yes"?>
<Relationships xmlns="http://schemas.openxmlformats.org/package/2006/relationships"><Relationship Id="rId2" Type="http://schemas.openxmlformats.org/officeDocument/2006/relationships/image" Target="../media/image25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258.png"/><Relationship Id="rId2" Type="http://schemas.openxmlformats.org/officeDocument/2006/relationships/image" Target="../media/image25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265.png"/><Relationship Id="rId3" Type="http://schemas.openxmlformats.org/officeDocument/2006/relationships/image" Target="../media/image260.jpeg"/><Relationship Id="rId7" Type="http://schemas.openxmlformats.org/officeDocument/2006/relationships/image" Target="../media/image264.png"/><Relationship Id="rId2" Type="http://schemas.openxmlformats.org/officeDocument/2006/relationships/image" Target="../media/image259.jpeg"/><Relationship Id="rId1" Type="http://schemas.openxmlformats.org/officeDocument/2006/relationships/slideLayout" Target="../slideLayouts/slideLayout2.xml"/><Relationship Id="rId6" Type="http://schemas.openxmlformats.org/officeDocument/2006/relationships/image" Target="../media/image263.png"/><Relationship Id="rId5" Type="http://schemas.openxmlformats.org/officeDocument/2006/relationships/image" Target="../media/image262.jpeg"/><Relationship Id="rId4" Type="http://schemas.openxmlformats.org/officeDocument/2006/relationships/image" Target="../media/image261.jpeg"/></Relationships>
</file>

<file path=ppt/slides/_rels/slide83.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3.jpeg"/><Relationship Id="rId11" Type="http://schemas.openxmlformats.org/officeDocument/2006/relationships/image" Target="../media/image48.jpeg"/><Relationship Id="rId5" Type="http://schemas.openxmlformats.org/officeDocument/2006/relationships/image" Target="../media/image42.pn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0" y="0"/>
            <a:ext cx="5220072" cy="6858000"/>
          </a:xfrm>
          <a:prstGeom prst="rect">
            <a:avLst/>
          </a:prstGeom>
          <a:solidFill>
            <a:srgbClr val="BDD5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104" name="Picture 8" descr="D:\重要文件\工作备份\001存档\06馆内照片\图书馆照片\大学城\中厅\05a.jpg"/>
          <p:cNvPicPr>
            <a:picLocks noChangeAspect="1" noChangeArrowheads="1"/>
          </p:cNvPicPr>
          <p:nvPr/>
        </p:nvPicPr>
        <p:blipFill>
          <a:blip r:embed="rId2" cstate="email"/>
          <a:srcRect l="29422" r="35137"/>
          <a:stretch>
            <a:fillRect/>
          </a:stretch>
        </p:blipFill>
        <p:spPr bwMode="auto">
          <a:xfrm>
            <a:off x="5255568" y="0"/>
            <a:ext cx="3888432" cy="6858000"/>
          </a:xfrm>
          <a:prstGeom prst="rect">
            <a:avLst/>
          </a:prstGeom>
          <a:noFill/>
        </p:spPr>
      </p:pic>
      <p:sp>
        <p:nvSpPr>
          <p:cNvPr id="18" name="矩形 17"/>
          <p:cNvSpPr/>
          <p:nvPr/>
        </p:nvSpPr>
        <p:spPr>
          <a:xfrm>
            <a:off x="2915816" y="0"/>
            <a:ext cx="5148064" cy="6858000"/>
          </a:xfrm>
          <a:prstGeom prst="rect">
            <a:avLst/>
          </a:prstGeom>
          <a:solidFill>
            <a:srgbClr val="FFFFF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2780928"/>
            <a:ext cx="5652120" cy="847989"/>
          </a:xfrm>
          <a:prstGeom prst="rect">
            <a:avLst/>
          </a:prstGeom>
          <a:solidFill>
            <a:srgbClr val="778C89">
              <a:alpha val="50196"/>
            </a:srgbClr>
          </a:solidFill>
        </p:spPr>
        <p:txBody>
          <a:bodyPr wrap="square">
            <a:spAutoFit/>
          </a:bodyPr>
          <a:lstStyle/>
          <a:p>
            <a:pPr algn="r">
              <a:lnSpc>
                <a:spcPct val="60000"/>
              </a:lnSpc>
              <a:spcBef>
                <a:spcPct val="50000"/>
              </a:spcBef>
            </a:pPr>
            <a:endParaRPr lang="en-US" altLang="zh-CN" sz="2800" kern="2000" spc="1000" dirty="0" smtClean="0">
              <a:ea typeface="黑体" pitchFamily="49" charset="-122"/>
            </a:endParaRPr>
          </a:p>
          <a:p>
            <a:pPr algn="r">
              <a:lnSpc>
                <a:spcPct val="60000"/>
              </a:lnSpc>
              <a:spcBef>
                <a:spcPct val="50000"/>
              </a:spcBef>
            </a:pPr>
            <a:r>
              <a:rPr lang="zh-CN" altLang="en-US" sz="2800" kern="2000" spc="1000" dirty="0" smtClean="0">
                <a:ea typeface="黑体" pitchFamily="49" charset="-122"/>
              </a:rPr>
              <a:t>广州美术学院图书馆</a:t>
            </a:r>
            <a:endParaRPr lang="zh-CN" altLang="en-US" sz="2800" kern="2000" spc="1000" dirty="0">
              <a:ea typeface="黑体" pitchFamily="49" charset="-122"/>
            </a:endParaRPr>
          </a:p>
        </p:txBody>
      </p:sp>
      <p:sp>
        <p:nvSpPr>
          <p:cNvPr id="11" name="矩形 10"/>
          <p:cNvSpPr/>
          <p:nvPr/>
        </p:nvSpPr>
        <p:spPr>
          <a:xfrm>
            <a:off x="3995936" y="0"/>
            <a:ext cx="5148064"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105" name="Picture 9" descr="D:\backup\desktop\P1050810.JPG"/>
          <p:cNvPicPr>
            <a:picLocks noChangeAspect="1" noChangeArrowheads="1"/>
          </p:cNvPicPr>
          <p:nvPr/>
        </p:nvPicPr>
        <p:blipFill>
          <a:blip r:embed="rId3" cstate="email">
            <a:duotone>
              <a:schemeClr val="accent1">
                <a:shade val="45000"/>
                <a:satMod val="135000"/>
              </a:schemeClr>
              <a:prstClr val="white"/>
            </a:duotone>
            <a:lum bright="10000"/>
          </a:blip>
          <a:srcRect/>
          <a:stretch>
            <a:fillRect/>
          </a:stretch>
        </p:blipFill>
        <p:spPr bwMode="auto">
          <a:xfrm>
            <a:off x="0" y="1772816"/>
            <a:ext cx="5483290" cy="3312368"/>
          </a:xfrm>
          <a:prstGeom prst="rect">
            <a:avLst/>
          </a:prstGeom>
          <a:noFill/>
        </p:spPr>
      </p:pic>
      <p:sp>
        <p:nvSpPr>
          <p:cNvPr id="21" name="矩形 20"/>
          <p:cNvSpPr/>
          <p:nvPr/>
        </p:nvSpPr>
        <p:spPr>
          <a:xfrm>
            <a:off x="0" y="1268760"/>
            <a:ext cx="4788024" cy="3024336"/>
          </a:xfrm>
          <a:prstGeom prst="rect">
            <a:avLst/>
          </a:prstGeom>
          <a:solidFill>
            <a:srgbClr val="FFFFFF">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6012160" y="0"/>
            <a:ext cx="1680460" cy="6858000"/>
          </a:xfrm>
          <a:prstGeom prst="rect">
            <a:avLst/>
          </a:prstGeom>
          <a:noFill/>
        </p:spPr>
        <p:txBody>
          <a:bodyPr vert="eaVert" wrap="square" rtlCol="0">
            <a:spAutoFit/>
          </a:bodyPr>
          <a:lstStyle/>
          <a:p>
            <a:pPr algn="ctr">
              <a:lnSpc>
                <a:spcPct val="60000"/>
              </a:lnSpc>
              <a:spcBef>
                <a:spcPct val="50000"/>
              </a:spcBef>
            </a:pPr>
            <a:r>
              <a:rPr lang="en-US" altLang="zh-CN" sz="3600" b="1" spc="1500" dirty="0" smtClean="0">
                <a:latin typeface="华文楷体" pitchFamily="2" charset="-122"/>
                <a:ea typeface="华文楷体" pitchFamily="2" charset="-122"/>
              </a:rPr>
              <a:t>2016</a:t>
            </a:r>
          </a:p>
          <a:p>
            <a:pPr algn="ctr">
              <a:lnSpc>
                <a:spcPct val="60000"/>
              </a:lnSpc>
              <a:spcBef>
                <a:spcPct val="50000"/>
              </a:spcBef>
            </a:pPr>
            <a:r>
              <a:rPr lang="zh-CN" altLang="en-US" sz="3600" kern="2000" spc="1500" dirty="0" smtClean="0">
                <a:ea typeface="黑体" pitchFamily="49" charset="-122"/>
              </a:rPr>
              <a:t>新生入馆培训</a:t>
            </a:r>
          </a:p>
          <a:p>
            <a:pPr algn="ctr"/>
            <a:endParaRPr lang="zh-CN" altLang="en-US" sz="3600" spc="30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4104"/>
                                        </p:tgtEl>
                                        <p:attrNameLst>
                                          <p:attrName>style.visibility</p:attrName>
                                        </p:attrNameLst>
                                      </p:cBhvr>
                                      <p:to>
                                        <p:strVal val="visible"/>
                                      </p:to>
                                    </p:set>
                                    <p:animEffect transition="in" filter="dissolve">
                                      <p:cBhvr>
                                        <p:cTn id="7" dur="500"/>
                                        <p:tgtEl>
                                          <p:spTgt spid="410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par>
                          <p:cTn id="12" fill="hold">
                            <p:stCondLst>
                              <p:cond delay="1000"/>
                            </p:stCondLst>
                            <p:childTnLst>
                              <p:par>
                                <p:cTn id="13" presetID="29"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1000" fill="hold"/>
                                        <p:tgtEl>
                                          <p:spTgt spid="18"/>
                                        </p:tgtEl>
                                        <p:attrNameLst>
                                          <p:attrName>ppt_x</p:attrName>
                                        </p:attrNameLst>
                                      </p:cBhvr>
                                      <p:tavLst>
                                        <p:tav tm="0">
                                          <p:val>
                                            <p:strVal val="#ppt_x-.2"/>
                                          </p:val>
                                        </p:tav>
                                        <p:tav tm="100000">
                                          <p:val>
                                            <p:strVal val="#ppt_x"/>
                                          </p:val>
                                        </p:tav>
                                      </p:tavLst>
                                    </p:anim>
                                    <p:anim calcmode="lin" valueType="num">
                                      <p:cBhvr>
                                        <p:cTn id="16"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17" dur="1000"/>
                                        <p:tgtEl>
                                          <p:spTgt spid="18"/>
                                        </p:tgtEl>
                                      </p:cBhvr>
                                    </p:animEffect>
                                  </p:childTnLst>
                                </p:cTn>
                              </p:par>
                            </p:childTnLst>
                          </p:cTn>
                        </p:par>
                        <p:par>
                          <p:cTn id="18" fill="hold">
                            <p:stCondLst>
                              <p:cond delay="2000"/>
                            </p:stCondLst>
                            <p:childTnLst>
                              <p:par>
                                <p:cTn id="19" presetID="63" presetClass="path" presetSubtype="0" accel="50000" decel="50000" fill="hold" grpId="1" nodeType="afterEffect">
                                  <p:stCondLst>
                                    <p:cond delay="0"/>
                                  </p:stCondLst>
                                  <p:childTnLst>
                                    <p:animMotion origin="layout" path="M 0 0  L 0.25 0  E" pathEditMode="relative" ptsTypes="">
                                      <p:cBhvr>
                                        <p:cTn id="20" dur="2000" fill="hold"/>
                                        <p:tgtEl>
                                          <p:spTgt spid="18"/>
                                        </p:tgtEl>
                                        <p:attrNameLst>
                                          <p:attrName>ppt_x</p:attrName>
                                          <p:attrName>ppt_y</p:attrName>
                                        </p:attrNameLst>
                                      </p:cBhvr>
                                    </p:animMotion>
                                  </p:childTnLst>
                                </p:cTn>
                              </p:par>
                            </p:childTnLst>
                          </p:cTn>
                        </p:par>
                        <p:par>
                          <p:cTn id="21" fill="hold">
                            <p:stCondLst>
                              <p:cond delay="4000"/>
                            </p:stCondLst>
                            <p:childTnLst>
                              <p:par>
                                <p:cTn id="22" presetID="29" presetClass="entr" presetSubtype="0"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2000" fill="hold"/>
                                        <p:tgtEl>
                                          <p:spTgt spid="8"/>
                                        </p:tgtEl>
                                        <p:attrNameLst>
                                          <p:attrName>ppt_x</p:attrName>
                                        </p:attrNameLst>
                                      </p:cBhvr>
                                      <p:tavLst>
                                        <p:tav tm="0">
                                          <p:val>
                                            <p:strVal val="#ppt_x-.2"/>
                                          </p:val>
                                        </p:tav>
                                        <p:tav tm="100000">
                                          <p:val>
                                            <p:strVal val="#ppt_x"/>
                                          </p:val>
                                        </p:tav>
                                      </p:tavLst>
                                    </p:anim>
                                    <p:anim calcmode="lin" valueType="num">
                                      <p:cBhvr>
                                        <p:cTn id="25" dur="2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6" dur="2000"/>
                                        <p:tgtEl>
                                          <p:spTgt spid="8"/>
                                        </p:tgtEl>
                                      </p:cBhvr>
                                    </p:animEffect>
                                  </p:childTnLst>
                                </p:cTn>
                              </p:par>
                            </p:childTnLst>
                          </p:cTn>
                        </p:par>
                        <p:par>
                          <p:cTn id="27" fill="hold">
                            <p:stCondLst>
                              <p:cond delay="6000"/>
                            </p:stCondLst>
                            <p:childTnLst>
                              <p:par>
                                <p:cTn id="28" presetID="53" presetClass="exit" presetSubtype="0" fill="hold" grpId="1" nodeType="afterEffect">
                                  <p:stCondLst>
                                    <p:cond delay="0"/>
                                  </p:stCondLst>
                                  <p:childTnLst>
                                    <p:anim calcmode="lin" valueType="num">
                                      <p:cBhvr>
                                        <p:cTn id="29" dur="2000"/>
                                        <p:tgtEl>
                                          <p:spTgt spid="8"/>
                                        </p:tgtEl>
                                        <p:attrNameLst>
                                          <p:attrName>ppt_w</p:attrName>
                                        </p:attrNameLst>
                                      </p:cBhvr>
                                      <p:tavLst>
                                        <p:tav tm="0">
                                          <p:val>
                                            <p:strVal val="ppt_w"/>
                                          </p:val>
                                        </p:tav>
                                        <p:tav tm="100000">
                                          <p:val>
                                            <p:fltVal val="0"/>
                                          </p:val>
                                        </p:tav>
                                      </p:tavLst>
                                    </p:anim>
                                    <p:anim calcmode="lin" valueType="num">
                                      <p:cBhvr>
                                        <p:cTn id="30" dur="2000"/>
                                        <p:tgtEl>
                                          <p:spTgt spid="8"/>
                                        </p:tgtEl>
                                        <p:attrNameLst>
                                          <p:attrName>ppt_h</p:attrName>
                                        </p:attrNameLst>
                                      </p:cBhvr>
                                      <p:tavLst>
                                        <p:tav tm="0">
                                          <p:val>
                                            <p:strVal val="ppt_h"/>
                                          </p:val>
                                        </p:tav>
                                        <p:tav tm="100000">
                                          <p:val>
                                            <p:fltVal val="0"/>
                                          </p:val>
                                        </p:tav>
                                      </p:tavLst>
                                    </p:anim>
                                    <p:animEffect transition="out" filter="fade">
                                      <p:cBhvr>
                                        <p:cTn id="31" dur="2000"/>
                                        <p:tgtEl>
                                          <p:spTgt spid="8"/>
                                        </p:tgtEl>
                                      </p:cBhvr>
                                    </p:animEffect>
                                    <p:set>
                                      <p:cBhvr>
                                        <p:cTn id="32" dur="1" fill="hold">
                                          <p:stCondLst>
                                            <p:cond delay="1999"/>
                                          </p:stCondLst>
                                        </p:cTn>
                                        <p:tgtEl>
                                          <p:spTgt spid="8"/>
                                        </p:tgtEl>
                                        <p:attrNameLst>
                                          <p:attrName>style.visibility</p:attrName>
                                        </p:attrNameLst>
                                      </p:cBhvr>
                                      <p:to>
                                        <p:strVal val="hidden"/>
                                      </p:to>
                                    </p:set>
                                  </p:childTnLst>
                                </p:cTn>
                              </p:par>
                            </p:childTnLst>
                          </p:cTn>
                        </p:par>
                        <p:par>
                          <p:cTn id="33" fill="hold">
                            <p:stCondLst>
                              <p:cond delay="8000"/>
                            </p:stCondLst>
                            <p:childTnLst>
                              <p:par>
                                <p:cTn id="34" presetID="53" presetClass="exit" presetSubtype="0" fill="hold" nodeType="afterEffect">
                                  <p:stCondLst>
                                    <p:cond delay="0"/>
                                  </p:stCondLst>
                                  <p:childTnLst>
                                    <p:anim calcmode="lin" valueType="num">
                                      <p:cBhvr>
                                        <p:cTn id="35" dur="500"/>
                                        <p:tgtEl>
                                          <p:spTgt spid="4104"/>
                                        </p:tgtEl>
                                        <p:attrNameLst>
                                          <p:attrName>ppt_w</p:attrName>
                                        </p:attrNameLst>
                                      </p:cBhvr>
                                      <p:tavLst>
                                        <p:tav tm="0">
                                          <p:val>
                                            <p:strVal val="ppt_w"/>
                                          </p:val>
                                        </p:tav>
                                        <p:tav tm="100000">
                                          <p:val>
                                            <p:fltVal val="0"/>
                                          </p:val>
                                        </p:tav>
                                      </p:tavLst>
                                    </p:anim>
                                    <p:anim calcmode="lin" valueType="num">
                                      <p:cBhvr>
                                        <p:cTn id="36" dur="500"/>
                                        <p:tgtEl>
                                          <p:spTgt spid="4104"/>
                                        </p:tgtEl>
                                        <p:attrNameLst>
                                          <p:attrName>ppt_h</p:attrName>
                                        </p:attrNameLst>
                                      </p:cBhvr>
                                      <p:tavLst>
                                        <p:tav tm="0">
                                          <p:val>
                                            <p:strVal val="ppt_h"/>
                                          </p:val>
                                        </p:tav>
                                        <p:tav tm="100000">
                                          <p:val>
                                            <p:fltVal val="0"/>
                                          </p:val>
                                        </p:tav>
                                      </p:tavLst>
                                    </p:anim>
                                    <p:animEffect transition="out" filter="fade">
                                      <p:cBhvr>
                                        <p:cTn id="37" dur="500"/>
                                        <p:tgtEl>
                                          <p:spTgt spid="4104"/>
                                        </p:tgtEl>
                                      </p:cBhvr>
                                    </p:animEffect>
                                    <p:set>
                                      <p:cBhvr>
                                        <p:cTn id="38" dur="1" fill="hold">
                                          <p:stCondLst>
                                            <p:cond delay="499"/>
                                          </p:stCondLst>
                                        </p:cTn>
                                        <p:tgtEl>
                                          <p:spTgt spid="4104"/>
                                        </p:tgtEl>
                                        <p:attrNameLst>
                                          <p:attrName>style.visibility</p:attrName>
                                        </p:attrNameLst>
                                      </p:cBhvr>
                                      <p:to>
                                        <p:strVal val="hidden"/>
                                      </p:to>
                                    </p:set>
                                  </p:childTnLst>
                                </p:cTn>
                              </p:par>
                              <p:par>
                                <p:cTn id="39" presetID="16" presetClass="exit" presetSubtype="26" fill="hold" grpId="2" nodeType="withEffect">
                                  <p:stCondLst>
                                    <p:cond delay="0"/>
                                  </p:stCondLst>
                                  <p:childTnLst>
                                    <p:animEffect transition="out" filter="barn(inHorizontal)">
                                      <p:cBhvr>
                                        <p:cTn id="40" dur="500"/>
                                        <p:tgtEl>
                                          <p:spTgt spid="18"/>
                                        </p:tgtEl>
                                      </p:cBhvr>
                                    </p:animEffect>
                                    <p:set>
                                      <p:cBhvr>
                                        <p:cTn id="41" dur="1" fill="hold">
                                          <p:stCondLst>
                                            <p:cond delay="499"/>
                                          </p:stCondLst>
                                        </p:cTn>
                                        <p:tgtEl>
                                          <p:spTgt spid="18"/>
                                        </p:tgtEl>
                                        <p:attrNameLst>
                                          <p:attrName>style.visibility</p:attrName>
                                        </p:attrNameLst>
                                      </p:cBhvr>
                                      <p:to>
                                        <p:strVal val="hidden"/>
                                      </p:to>
                                    </p:set>
                                  </p:childTnLst>
                                </p:cTn>
                              </p:par>
                            </p:childTnLst>
                          </p:cTn>
                        </p:par>
                        <p:par>
                          <p:cTn id="42" fill="hold">
                            <p:stCondLst>
                              <p:cond delay="8500"/>
                            </p:stCondLst>
                            <p:childTnLst>
                              <p:par>
                                <p:cTn id="43" presetID="29" presetClass="entr" presetSubtype="0" fill="hold" nodeType="afterEffect">
                                  <p:stCondLst>
                                    <p:cond delay="0"/>
                                  </p:stCondLst>
                                  <p:childTnLst>
                                    <p:set>
                                      <p:cBhvr>
                                        <p:cTn id="44" dur="1" fill="hold">
                                          <p:stCondLst>
                                            <p:cond delay="0"/>
                                          </p:stCondLst>
                                        </p:cTn>
                                        <p:tgtEl>
                                          <p:spTgt spid="4105"/>
                                        </p:tgtEl>
                                        <p:attrNameLst>
                                          <p:attrName>style.visibility</p:attrName>
                                        </p:attrNameLst>
                                      </p:cBhvr>
                                      <p:to>
                                        <p:strVal val="visible"/>
                                      </p:to>
                                    </p:set>
                                    <p:anim calcmode="lin" valueType="num">
                                      <p:cBhvr>
                                        <p:cTn id="45" dur="1000" fill="hold"/>
                                        <p:tgtEl>
                                          <p:spTgt spid="4105"/>
                                        </p:tgtEl>
                                        <p:attrNameLst>
                                          <p:attrName>ppt_x</p:attrName>
                                        </p:attrNameLst>
                                      </p:cBhvr>
                                      <p:tavLst>
                                        <p:tav tm="0">
                                          <p:val>
                                            <p:strVal val="#ppt_x-.2"/>
                                          </p:val>
                                        </p:tav>
                                        <p:tav tm="100000">
                                          <p:val>
                                            <p:strVal val="#ppt_x"/>
                                          </p:val>
                                        </p:tav>
                                      </p:tavLst>
                                    </p:anim>
                                    <p:anim calcmode="lin" valueType="num">
                                      <p:cBhvr>
                                        <p:cTn id="46" dur="1000" fill="hold"/>
                                        <p:tgtEl>
                                          <p:spTgt spid="4105"/>
                                        </p:tgtEl>
                                        <p:attrNameLst>
                                          <p:attrName>ppt_y</p:attrName>
                                        </p:attrNameLst>
                                      </p:cBhvr>
                                      <p:tavLst>
                                        <p:tav tm="0">
                                          <p:val>
                                            <p:strVal val="#ppt_y"/>
                                          </p:val>
                                        </p:tav>
                                        <p:tav tm="100000">
                                          <p:val>
                                            <p:strVal val="#ppt_y"/>
                                          </p:val>
                                        </p:tav>
                                      </p:tavLst>
                                    </p:anim>
                                    <p:animEffect transition="in" filter="wipe(right)" prLst="gradientSize: 0.1">
                                      <p:cBhvr>
                                        <p:cTn id="47" dur="1000"/>
                                        <p:tgtEl>
                                          <p:spTgt spid="4105"/>
                                        </p:tgtEl>
                                      </p:cBhvr>
                                    </p:animEffect>
                                  </p:childTnLst>
                                </p:cTn>
                              </p:par>
                            </p:childTnLst>
                          </p:cTn>
                        </p:par>
                        <p:par>
                          <p:cTn id="48" fill="hold">
                            <p:stCondLst>
                              <p:cond delay="9500"/>
                            </p:stCondLst>
                            <p:childTnLst>
                              <p:par>
                                <p:cTn id="49" presetID="29" presetClass="entr" presetSubtype="0"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p:cTn id="51" dur="500" fill="hold"/>
                                        <p:tgtEl>
                                          <p:spTgt spid="21"/>
                                        </p:tgtEl>
                                        <p:attrNameLst>
                                          <p:attrName>ppt_x</p:attrName>
                                        </p:attrNameLst>
                                      </p:cBhvr>
                                      <p:tavLst>
                                        <p:tav tm="0">
                                          <p:val>
                                            <p:strVal val="#ppt_x-.2"/>
                                          </p:val>
                                        </p:tav>
                                        <p:tav tm="100000">
                                          <p:val>
                                            <p:strVal val="#ppt_x"/>
                                          </p:val>
                                        </p:tav>
                                      </p:tavLst>
                                    </p:anim>
                                    <p:anim calcmode="lin" valueType="num">
                                      <p:cBhvr>
                                        <p:cTn id="52" dur="5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53" dur="500"/>
                                        <p:tgtEl>
                                          <p:spTgt spid="21"/>
                                        </p:tgtEl>
                                      </p:cBhvr>
                                    </p:animEffect>
                                  </p:childTnLst>
                                </p:cTn>
                              </p:par>
                            </p:childTnLst>
                          </p:cTn>
                        </p:par>
                        <p:par>
                          <p:cTn id="54" fill="hold">
                            <p:stCondLst>
                              <p:cond delay="10000"/>
                            </p:stCondLst>
                            <p:childTnLst>
                              <p:par>
                                <p:cTn id="55" presetID="29" presetClass="entr" presetSubtype="0" fill="hold" grpId="0" nodeType="after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1000" fill="hold"/>
                                        <p:tgtEl>
                                          <p:spTgt spid="11"/>
                                        </p:tgtEl>
                                        <p:attrNameLst>
                                          <p:attrName>ppt_x</p:attrName>
                                        </p:attrNameLst>
                                      </p:cBhvr>
                                      <p:tavLst>
                                        <p:tav tm="0">
                                          <p:val>
                                            <p:strVal val="#ppt_x-.2"/>
                                          </p:val>
                                        </p:tav>
                                        <p:tav tm="100000">
                                          <p:val>
                                            <p:strVal val="#ppt_x"/>
                                          </p:val>
                                        </p:tav>
                                      </p:tavLst>
                                    </p:anim>
                                    <p:anim calcmode="lin" valueType="num">
                                      <p:cBhvr>
                                        <p:cTn id="58"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59" dur="1000"/>
                                        <p:tgtEl>
                                          <p:spTgt spid="11"/>
                                        </p:tgtEl>
                                      </p:cBhvr>
                                    </p:animEffect>
                                  </p:childTnLst>
                                </p:cTn>
                              </p:par>
                            </p:childTnLst>
                          </p:cTn>
                        </p:par>
                        <p:par>
                          <p:cTn id="60" fill="hold">
                            <p:stCondLst>
                              <p:cond delay="11000"/>
                            </p:stCondLst>
                            <p:childTnLst>
                              <p:par>
                                <p:cTn id="61" presetID="53" presetClass="entr" presetSubtype="0" fill="hold" grpId="0" nodeType="after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500" fill="hold"/>
                                        <p:tgtEl>
                                          <p:spTgt spid="10"/>
                                        </p:tgtEl>
                                        <p:attrNameLst>
                                          <p:attrName>ppt_w</p:attrName>
                                        </p:attrNameLst>
                                      </p:cBhvr>
                                      <p:tavLst>
                                        <p:tav tm="0">
                                          <p:val>
                                            <p:fltVal val="0"/>
                                          </p:val>
                                        </p:tav>
                                        <p:tav tm="100000">
                                          <p:val>
                                            <p:strVal val="#ppt_w"/>
                                          </p:val>
                                        </p:tav>
                                      </p:tavLst>
                                    </p:anim>
                                    <p:anim calcmode="lin" valueType="num">
                                      <p:cBhvr>
                                        <p:cTn id="64" dur="500" fill="hold"/>
                                        <p:tgtEl>
                                          <p:spTgt spid="10"/>
                                        </p:tgtEl>
                                        <p:attrNameLst>
                                          <p:attrName>ppt_h</p:attrName>
                                        </p:attrNameLst>
                                      </p:cBhvr>
                                      <p:tavLst>
                                        <p:tav tm="0">
                                          <p:val>
                                            <p:fltVal val="0"/>
                                          </p:val>
                                        </p:tav>
                                        <p:tav tm="100000">
                                          <p:val>
                                            <p:strVal val="#ppt_h"/>
                                          </p:val>
                                        </p:tav>
                                      </p:tavLst>
                                    </p:anim>
                                    <p:animEffect transition="in" filter="fade">
                                      <p:cBhvr>
                                        <p:cTn id="6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8" grpId="1" animBg="1"/>
      <p:bldP spid="18" grpId="2" animBg="1"/>
      <p:bldP spid="8" grpId="0" animBg="1"/>
      <p:bldP spid="8" grpId="1" animBg="1"/>
      <p:bldP spid="11" grpId="0" animBg="1"/>
      <p:bldP spid="21" grpId="0" animBg="1"/>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0" y="0"/>
            <a:ext cx="9144000" cy="3861048"/>
          </a:xfrm>
          <a:prstGeom prst="rect">
            <a:avLst/>
          </a:prstGeom>
          <a:solidFill>
            <a:srgbClr val="11525B">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0" y="0"/>
            <a:ext cx="2843808"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32"/>
          <p:cNvSpPr>
            <a:spLocks noChangeArrowheads="1"/>
          </p:cNvSpPr>
          <p:nvPr/>
        </p:nvSpPr>
        <p:spPr bwMode="auto">
          <a:xfrm>
            <a:off x="0" y="1268760"/>
            <a:ext cx="2051719" cy="864095"/>
          </a:xfrm>
          <a:prstGeom prst="rect">
            <a:avLst/>
          </a:prstGeom>
          <a:solidFill>
            <a:srgbClr val="778C89">
              <a:alpha val="50980"/>
            </a:srgbClr>
          </a:solidFill>
          <a:ln w="9525">
            <a:noFill/>
            <a:miter lim="800000"/>
            <a:headEnd/>
            <a:tailEnd/>
          </a:ln>
        </p:spPr>
        <p:txBody>
          <a:bodyPr anchor="ctr"/>
          <a:lstStyle/>
          <a:p>
            <a:pPr>
              <a:defRPr/>
            </a:pPr>
            <a:r>
              <a:rPr lang="zh-CN" altLang="en-US" dirty="0" smtClean="0">
                <a:latin typeface="黑体" pitchFamily="49" charset="-122"/>
                <a:ea typeface="黑体" pitchFamily="49" charset="-122"/>
              </a:rPr>
              <a:t>图书流通部 </a:t>
            </a:r>
            <a:r>
              <a:rPr lang="en-US" altLang="zh-CN" dirty="0" smtClean="0">
                <a:latin typeface="黑体" pitchFamily="49" charset="-122"/>
                <a:ea typeface="黑体" pitchFamily="49" charset="-122"/>
              </a:rPr>
              <a:t>4F</a:t>
            </a:r>
            <a:endParaRPr lang="zh-CN" altLang="en-US" dirty="0">
              <a:latin typeface="黑体" pitchFamily="49" charset="-122"/>
              <a:ea typeface="黑体" pitchFamily="49" charset="-122"/>
            </a:endParaRPr>
          </a:p>
        </p:txBody>
      </p:sp>
      <p:sp>
        <p:nvSpPr>
          <p:cNvPr id="3" name="矩形 32"/>
          <p:cNvSpPr>
            <a:spLocks noChangeArrowheads="1"/>
          </p:cNvSpPr>
          <p:nvPr/>
        </p:nvSpPr>
        <p:spPr bwMode="auto">
          <a:xfrm>
            <a:off x="0" y="2204864"/>
            <a:ext cx="2051719" cy="864095"/>
          </a:xfrm>
          <a:prstGeom prst="rect">
            <a:avLst/>
          </a:prstGeom>
          <a:solidFill>
            <a:srgbClr val="87BEB0">
              <a:alpha val="58039"/>
            </a:srgbClr>
          </a:solidFill>
          <a:ln w="9525">
            <a:noFill/>
            <a:miter lim="800000"/>
            <a:headEnd/>
            <a:tailEnd/>
          </a:ln>
        </p:spPr>
        <p:txBody>
          <a:bodyPr anchor="ctr"/>
          <a:lstStyle/>
          <a:p>
            <a:pPr>
              <a:defRPr/>
            </a:pPr>
            <a:r>
              <a:rPr lang="zh-CN" altLang="en-US" sz="1600" dirty="0" smtClean="0">
                <a:latin typeface="黑体" pitchFamily="49" charset="-122"/>
                <a:ea typeface="黑体" pitchFamily="49" charset="-122"/>
              </a:rPr>
              <a:t>图书阅览室</a:t>
            </a:r>
            <a:endParaRPr lang="en-US" altLang="zh-CN" sz="1600" dirty="0" smtClean="0">
              <a:latin typeface="黑体" pitchFamily="49" charset="-122"/>
              <a:ea typeface="黑体" pitchFamily="49" charset="-122"/>
            </a:endParaRPr>
          </a:p>
          <a:p>
            <a:pPr>
              <a:defRPr/>
            </a:pPr>
            <a:r>
              <a:rPr lang="zh-CN" altLang="en-US" sz="1600" dirty="0" smtClean="0">
                <a:latin typeface="黑体" pitchFamily="49" charset="-122"/>
                <a:ea typeface="黑体" pitchFamily="49" charset="-122"/>
              </a:rPr>
              <a:t>新书阅览室  </a:t>
            </a:r>
            <a:r>
              <a:rPr lang="en-US" altLang="zh-CN" sz="1600" dirty="0" smtClean="0">
                <a:latin typeface="黑体" pitchFamily="49" charset="-122"/>
                <a:ea typeface="黑体" pitchFamily="49" charset="-122"/>
              </a:rPr>
              <a:t>3F</a:t>
            </a:r>
            <a:endParaRPr lang="zh-CN" altLang="en-US" sz="1600" dirty="0" smtClean="0">
              <a:latin typeface="黑体" pitchFamily="49" charset="-122"/>
              <a:ea typeface="黑体" pitchFamily="49" charset="-122"/>
            </a:endParaRPr>
          </a:p>
          <a:p>
            <a:pPr>
              <a:defRPr/>
            </a:pPr>
            <a:r>
              <a:rPr lang="zh-CN" altLang="en-US" sz="1600" dirty="0" smtClean="0">
                <a:latin typeface="黑体" pitchFamily="49" charset="-122"/>
                <a:ea typeface="黑体" pitchFamily="49" charset="-122"/>
              </a:rPr>
              <a:t>电子阅览室</a:t>
            </a:r>
          </a:p>
        </p:txBody>
      </p:sp>
      <p:sp>
        <p:nvSpPr>
          <p:cNvPr id="4" name="矩形 32"/>
          <p:cNvSpPr>
            <a:spLocks noChangeArrowheads="1"/>
          </p:cNvSpPr>
          <p:nvPr/>
        </p:nvSpPr>
        <p:spPr bwMode="auto">
          <a:xfrm>
            <a:off x="0" y="3140968"/>
            <a:ext cx="2051719" cy="864095"/>
          </a:xfrm>
          <a:prstGeom prst="rect">
            <a:avLst/>
          </a:prstGeom>
          <a:solidFill>
            <a:srgbClr val="A7F5B9">
              <a:alpha val="32941"/>
            </a:srgbClr>
          </a:solidFill>
          <a:ln w="9525">
            <a:noFill/>
            <a:miter lim="800000"/>
            <a:headEnd/>
            <a:tailEnd/>
          </a:ln>
        </p:spPr>
        <p:txBody>
          <a:bodyPr anchor="ctr"/>
          <a:lstStyle/>
          <a:p>
            <a:pPr>
              <a:defRPr/>
            </a:pPr>
            <a:r>
              <a:rPr lang="zh-CN" altLang="en-US" dirty="0" smtClean="0">
                <a:latin typeface="黑体" pitchFamily="49" charset="-122"/>
                <a:ea typeface="黑体" pitchFamily="49" charset="-122"/>
              </a:rPr>
              <a:t>报刊阅览室 </a:t>
            </a:r>
            <a:r>
              <a:rPr lang="en-US" altLang="zh-CN" dirty="0" smtClean="0">
                <a:latin typeface="黑体" pitchFamily="49" charset="-122"/>
                <a:ea typeface="黑体" pitchFamily="49" charset="-122"/>
              </a:rPr>
              <a:t>2F</a:t>
            </a:r>
            <a:endParaRPr lang="zh-CN" altLang="en-US" dirty="0">
              <a:latin typeface="黑体" pitchFamily="49" charset="-122"/>
              <a:ea typeface="黑体" pitchFamily="49" charset="-122"/>
            </a:endParaRPr>
          </a:p>
        </p:txBody>
      </p:sp>
      <p:pic>
        <p:nvPicPr>
          <p:cNvPr id="5" name="Picture 3">
            <a:hlinkClick r:id="rId2" action="ppaction://hlinksldjump"/>
          </p:cNvPr>
          <p:cNvPicPr>
            <a:picLocks noChangeAspect="1" noChangeArrowheads="1"/>
          </p:cNvPicPr>
          <p:nvPr/>
        </p:nvPicPr>
        <p:blipFill>
          <a:blip r:embed="rId3" cstate="email"/>
          <a:srcRect/>
          <a:stretch>
            <a:fillRect/>
          </a:stretch>
        </p:blipFill>
        <p:spPr bwMode="auto">
          <a:xfrm>
            <a:off x="2411759" y="1268760"/>
            <a:ext cx="2880321" cy="2392544"/>
          </a:xfrm>
          <a:prstGeom prst="rect">
            <a:avLst/>
          </a:prstGeom>
          <a:noFill/>
          <a:ln w="9525">
            <a:noFill/>
            <a:miter lim="800000"/>
            <a:headEnd/>
            <a:tailEnd/>
          </a:ln>
        </p:spPr>
      </p:pic>
      <p:sp>
        <p:nvSpPr>
          <p:cNvPr id="6" name="Text Box 23"/>
          <p:cNvSpPr txBox="1">
            <a:spLocks noChangeArrowheads="1"/>
          </p:cNvSpPr>
          <p:nvPr/>
        </p:nvSpPr>
        <p:spPr bwMode="auto">
          <a:xfrm>
            <a:off x="2411760" y="476672"/>
            <a:ext cx="6480720" cy="630942"/>
          </a:xfrm>
          <a:prstGeom prst="rect">
            <a:avLst/>
          </a:prstGeom>
          <a:noFill/>
          <a:ln w="9525">
            <a:noFill/>
            <a:miter lim="800000"/>
            <a:headEnd/>
            <a:tailEnd/>
          </a:ln>
        </p:spPr>
        <p:txBody>
          <a:bodyPr wrap="square">
            <a:spAutoFit/>
          </a:bodyPr>
          <a:lstStyle/>
          <a:p>
            <a:pPr>
              <a:spcBef>
                <a:spcPct val="50000"/>
              </a:spcBef>
            </a:pPr>
            <a:r>
              <a:rPr lang="zh-CN" altLang="en-US" sz="1400" dirty="0">
                <a:solidFill>
                  <a:srgbClr val="000000"/>
                </a:solidFill>
                <a:ea typeface="Adobe 楷体 Std R" pitchFamily="18" charset="-122"/>
              </a:rPr>
              <a:t>收藏了学术性、知识性较强、内容丰富、装帧精美的中外文美术与设计学科图书</a:t>
            </a:r>
            <a:r>
              <a:rPr lang="zh-CN" altLang="en-US" sz="1400" dirty="0" smtClean="0">
                <a:solidFill>
                  <a:srgbClr val="000000"/>
                </a:solidFill>
                <a:ea typeface="Adobe 楷体 Std R" pitchFamily="18" charset="-122"/>
              </a:rPr>
              <a:t>。</a:t>
            </a:r>
            <a:endParaRPr lang="en-US" altLang="zh-CN" sz="1400" dirty="0" smtClean="0">
              <a:solidFill>
                <a:srgbClr val="000000"/>
              </a:solidFill>
              <a:ea typeface="Adobe 楷体 Std R" pitchFamily="18" charset="-122"/>
            </a:endParaRPr>
          </a:p>
          <a:p>
            <a:pPr>
              <a:spcBef>
                <a:spcPct val="50000"/>
              </a:spcBef>
            </a:pPr>
            <a:r>
              <a:rPr lang="zh-CN" altLang="en-US" sz="1400" dirty="0" smtClean="0">
                <a:solidFill>
                  <a:srgbClr val="000000"/>
                </a:solidFill>
                <a:ea typeface="Adobe 楷体 Std R" pitchFamily="18" charset="-122"/>
              </a:rPr>
              <a:t>休闲沙发阅览区，不定期有专题书展。</a:t>
            </a:r>
            <a:endParaRPr lang="zh-CN" altLang="en-US" sz="1400" dirty="0">
              <a:solidFill>
                <a:srgbClr val="000000"/>
              </a:solidFill>
              <a:ea typeface="Adobe 楷体 Std R" pitchFamily="18" charset="-122"/>
            </a:endParaRPr>
          </a:p>
        </p:txBody>
      </p:sp>
      <p:pic>
        <p:nvPicPr>
          <p:cNvPr id="2063" name="Picture 15" descr="D:\backup\desktop\美术通史专题书展（2015.6）\DSC07338.JPG">
            <a:hlinkClick r:id="rId4" action="ppaction://hlinksldjump"/>
          </p:cNvPr>
          <p:cNvPicPr>
            <a:picLocks noChangeAspect="1" noChangeArrowheads="1"/>
          </p:cNvPicPr>
          <p:nvPr/>
        </p:nvPicPr>
        <p:blipFill>
          <a:blip r:embed="rId5" cstate="email"/>
          <a:srcRect/>
          <a:stretch>
            <a:fillRect/>
          </a:stretch>
        </p:blipFill>
        <p:spPr bwMode="auto">
          <a:xfrm>
            <a:off x="6048672" y="3861048"/>
            <a:ext cx="2987824" cy="2376264"/>
          </a:xfrm>
          <a:prstGeom prst="rect">
            <a:avLst/>
          </a:prstGeom>
          <a:noFill/>
        </p:spPr>
      </p:pic>
      <p:pic>
        <p:nvPicPr>
          <p:cNvPr id="2052" name="Picture 4" descr="D:\backup\desktop\20150910_132651.jpg">
            <a:hlinkClick r:id="rId6" action="ppaction://hlinksldjump"/>
          </p:cNvPr>
          <p:cNvPicPr>
            <a:picLocks noChangeAspect="1" noChangeArrowheads="1"/>
          </p:cNvPicPr>
          <p:nvPr/>
        </p:nvPicPr>
        <p:blipFill>
          <a:blip r:embed="rId7" cstate="email">
            <a:lum bright="10000"/>
          </a:blip>
          <a:srcRect/>
          <a:stretch>
            <a:fillRect/>
          </a:stretch>
        </p:blipFill>
        <p:spPr bwMode="auto">
          <a:xfrm>
            <a:off x="5364088" y="1268760"/>
            <a:ext cx="3672408" cy="2366663"/>
          </a:xfrm>
          <a:prstGeom prst="rect">
            <a:avLst/>
          </a:prstGeom>
          <a:noFill/>
        </p:spPr>
      </p:pic>
      <p:pic>
        <p:nvPicPr>
          <p:cNvPr id="2053" name="Picture 5" descr="D:\backup\desktop\美术通史专题书展（2015.6）\DSC07332.JPG"/>
          <p:cNvPicPr>
            <a:picLocks noChangeAspect="1" noChangeArrowheads="1"/>
          </p:cNvPicPr>
          <p:nvPr/>
        </p:nvPicPr>
        <p:blipFill>
          <a:blip r:embed="rId8" cstate="email"/>
          <a:srcRect/>
          <a:stretch>
            <a:fillRect/>
          </a:stretch>
        </p:blipFill>
        <p:spPr bwMode="auto">
          <a:xfrm>
            <a:off x="2376264" y="3861048"/>
            <a:ext cx="3635896" cy="2376263"/>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strVal val="#ppt_w+.3"/>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animEffect transition="in" filter="fade">
                                      <p:cBhvr>
                                        <p:cTn id="9" dur="1000"/>
                                        <p:tgtEl>
                                          <p:spTgt spid="22"/>
                                        </p:tgtEl>
                                      </p:cBhvr>
                                    </p:animEffect>
                                  </p:childTnLst>
                                </p:cTn>
                              </p:par>
                            </p:childTnLst>
                          </p:cTn>
                        </p:par>
                        <p:par>
                          <p:cTn id="10" fill="hold">
                            <p:stCondLst>
                              <p:cond delay="1000"/>
                            </p:stCondLst>
                            <p:childTnLst>
                              <p:par>
                                <p:cTn id="11" presetID="5" presetClass="entr" presetSubtype="10" fill="hold" grpId="0" nodeType="after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checkerboard(across)">
                                      <p:cBhvr>
                                        <p:cTn id="13" dur="500"/>
                                        <p:tgtEl>
                                          <p:spTgt spid="23"/>
                                        </p:tgtEl>
                                      </p:cBhvr>
                                    </p:animEffect>
                                  </p:childTnLst>
                                </p:cTn>
                              </p:par>
                            </p:childTnLst>
                          </p:cTn>
                        </p:par>
                        <p:par>
                          <p:cTn id="14" fill="hold">
                            <p:stCondLst>
                              <p:cond delay="1500"/>
                            </p:stCondLst>
                            <p:childTnLst>
                              <p:par>
                                <p:cTn id="15" presetID="19" presetClass="emph" presetSubtype="0" fill="hold" nodeType="afterEffect">
                                  <p:stCondLst>
                                    <p:cond delay="0"/>
                                  </p:stCondLst>
                                  <p:childTnLst>
                                    <p:animClr clrSpc="rgb">
                                      <p:cBhvr override="childStyle">
                                        <p:cTn id="16" dur="500" fill="hold"/>
                                        <p:tgtEl>
                                          <p:spTgt spid="3">
                                            <p:txEl>
                                              <p:pRg st="0" end="0"/>
                                            </p:txEl>
                                          </p:spTgt>
                                        </p:tgtEl>
                                        <p:attrNameLst>
                                          <p:attrName>style.color</p:attrName>
                                        </p:attrNameLst>
                                      </p:cBhvr>
                                      <p:to>
                                        <a:schemeClr val="accent2"/>
                                      </p:to>
                                    </p:animClr>
                                    <p:animClr clrSpc="rgb">
                                      <p:cBhvr>
                                        <p:cTn id="17" dur="500" fill="hold"/>
                                        <p:tgtEl>
                                          <p:spTgt spid="3">
                                            <p:txEl>
                                              <p:pRg st="0" end="0"/>
                                            </p:txEl>
                                          </p:spTgt>
                                        </p:tgtEl>
                                        <p:attrNameLst>
                                          <p:attrName>fillcolor</p:attrName>
                                        </p:attrNameLst>
                                      </p:cBhvr>
                                      <p:to>
                                        <a:schemeClr val="accent2"/>
                                      </p:to>
                                    </p:animClr>
                                    <p:set>
                                      <p:cBhvr>
                                        <p:cTn id="18" dur="500" fill="hold"/>
                                        <p:tgtEl>
                                          <p:spTgt spid="3">
                                            <p:txEl>
                                              <p:pRg st="0" end="0"/>
                                            </p:txEl>
                                          </p:spTgt>
                                        </p:tgtEl>
                                        <p:attrNameLst>
                                          <p:attrName>fill.type</p:attrName>
                                        </p:attrNameLst>
                                      </p:cBhvr>
                                      <p:to>
                                        <p:strVal val="solid"/>
                                      </p:to>
                                    </p:set>
                                    <p:set>
                                      <p:cBhvr>
                                        <p:cTn id="19" dur="500" fill="hold"/>
                                        <p:tgtEl>
                                          <p:spTgt spid="3">
                                            <p:txEl>
                                              <p:pRg st="0" end="0"/>
                                            </p:txEl>
                                          </p:spTgt>
                                        </p:tgtEl>
                                        <p:attrNameLst>
                                          <p:attrName>fill.on</p:attrName>
                                        </p:attrNameLst>
                                      </p:cBhvr>
                                      <p:to>
                                        <p:strVal val="true"/>
                                      </p:to>
                                    </p:set>
                                  </p:childTnLst>
                                </p:cTn>
                              </p:par>
                            </p:childTnLst>
                          </p:cTn>
                        </p:par>
                        <p:par>
                          <p:cTn id="20" fill="hold">
                            <p:stCondLst>
                              <p:cond delay="2000"/>
                            </p:stCondLst>
                            <p:childTnLst>
                              <p:par>
                                <p:cTn id="21" presetID="26" presetClass="emph" presetSubtype="0" fill="hold" nodeType="afterEffect">
                                  <p:stCondLst>
                                    <p:cond delay="0"/>
                                  </p:stCondLst>
                                  <p:childTnLst>
                                    <p:animEffect transition="out" filter="fade">
                                      <p:cBhvr>
                                        <p:cTn id="22" dur="500" tmFilter="0, 0; .2, .5; .8, .5; 1, 0"/>
                                        <p:tgtEl>
                                          <p:spTgt spid="3">
                                            <p:txEl>
                                              <p:pRg st="0" end="0"/>
                                            </p:txEl>
                                          </p:spTgt>
                                        </p:tgtEl>
                                      </p:cBhvr>
                                    </p:animEffect>
                                    <p:animScale>
                                      <p:cBhvr>
                                        <p:cTn id="23" dur="250" autoRev="1" fill="hold"/>
                                        <p:tgtEl>
                                          <p:spTgt spid="3">
                                            <p:txEl>
                                              <p:pRg st="0" end="0"/>
                                            </p:txEl>
                                          </p:spTgt>
                                        </p:tgtEl>
                                      </p:cBhvr>
                                      <p:by x="105000" y="105000"/>
                                    </p:animScale>
                                  </p:childTnLst>
                                </p:cTn>
                              </p:par>
                            </p:childTnLst>
                          </p:cTn>
                        </p:par>
                        <p:par>
                          <p:cTn id="24" fill="hold">
                            <p:stCondLst>
                              <p:cond delay="2500"/>
                            </p:stCondLst>
                            <p:childTnLst>
                              <p:par>
                                <p:cTn id="25" presetID="3" presetClass="entr" presetSubtype="10"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linds(horizontal)">
                                      <p:cBhvr>
                                        <p:cTn id="27" dur="500"/>
                                        <p:tgtEl>
                                          <p:spTgt spid="6"/>
                                        </p:tgtEl>
                                      </p:cBhvr>
                                    </p:animEffect>
                                  </p:childTnLst>
                                </p:cTn>
                              </p:par>
                            </p:childTnLst>
                          </p:cTn>
                        </p:par>
                        <p:par>
                          <p:cTn id="28" fill="hold">
                            <p:stCondLst>
                              <p:cond delay="3000"/>
                            </p:stCondLst>
                            <p:childTnLst>
                              <p:par>
                                <p:cTn id="29" presetID="3" presetClass="entr" presetSubtype="1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linds(horizont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9" presetClass="entr" presetSubtype="0" fill="hold" nodeType="clickEffect">
                                  <p:stCondLst>
                                    <p:cond delay="0"/>
                                  </p:stCondLst>
                                  <p:childTnLst>
                                    <p:set>
                                      <p:cBhvr>
                                        <p:cTn id="35" dur="1" fill="hold">
                                          <p:stCondLst>
                                            <p:cond delay="0"/>
                                          </p:stCondLst>
                                        </p:cTn>
                                        <p:tgtEl>
                                          <p:spTgt spid="2052"/>
                                        </p:tgtEl>
                                        <p:attrNameLst>
                                          <p:attrName>style.visibility</p:attrName>
                                        </p:attrNameLst>
                                      </p:cBhvr>
                                      <p:to>
                                        <p:strVal val="visible"/>
                                      </p:to>
                                    </p:set>
                                    <p:anim calcmode="lin" valueType="num">
                                      <p:cBhvr>
                                        <p:cTn id="36" dur="500" fill="hold"/>
                                        <p:tgtEl>
                                          <p:spTgt spid="2052"/>
                                        </p:tgtEl>
                                        <p:attrNameLst>
                                          <p:attrName>ppt_x</p:attrName>
                                        </p:attrNameLst>
                                      </p:cBhvr>
                                      <p:tavLst>
                                        <p:tav tm="0">
                                          <p:val>
                                            <p:strVal val="#ppt_x-.2"/>
                                          </p:val>
                                        </p:tav>
                                        <p:tav tm="100000">
                                          <p:val>
                                            <p:strVal val="#ppt_x"/>
                                          </p:val>
                                        </p:tav>
                                      </p:tavLst>
                                    </p:anim>
                                    <p:anim calcmode="lin" valueType="num">
                                      <p:cBhvr>
                                        <p:cTn id="37" dur="500" fill="hold"/>
                                        <p:tgtEl>
                                          <p:spTgt spid="2052"/>
                                        </p:tgtEl>
                                        <p:attrNameLst>
                                          <p:attrName>ppt_y</p:attrName>
                                        </p:attrNameLst>
                                      </p:cBhvr>
                                      <p:tavLst>
                                        <p:tav tm="0">
                                          <p:val>
                                            <p:strVal val="#ppt_y"/>
                                          </p:val>
                                        </p:tav>
                                        <p:tav tm="100000">
                                          <p:val>
                                            <p:strVal val="#ppt_y"/>
                                          </p:val>
                                        </p:tav>
                                      </p:tavLst>
                                    </p:anim>
                                    <p:animEffect transition="in" filter="wipe(right)" prLst="gradientSize: 0.1">
                                      <p:cBhvr>
                                        <p:cTn id="38" dur="500"/>
                                        <p:tgtEl>
                                          <p:spTgt spid="2052"/>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2053"/>
                                        </p:tgtEl>
                                        <p:attrNameLst>
                                          <p:attrName>style.visibility</p:attrName>
                                        </p:attrNameLst>
                                      </p:cBhvr>
                                      <p:to>
                                        <p:strVal val="visible"/>
                                      </p:to>
                                    </p:set>
                                    <p:anim calcmode="lin" valueType="num">
                                      <p:cBhvr>
                                        <p:cTn id="43" dur="500" fill="hold"/>
                                        <p:tgtEl>
                                          <p:spTgt spid="2053"/>
                                        </p:tgtEl>
                                        <p:attrNameLst>
                                          <p:attrName>ppt_w</p:attrName>
                                        </p:attrNameLst>
                                      </p:cBhvr>
                                      <p:tavLst>
                                        <p:tav tm="0">
                                          <p:val>
                                            <p:strVal val="#ppt_w*0.70"/>
                                          </p:val>
                                        </p:tav>
                                        <p:tav tm="100000">
                                          <p:val>
                                            <p:strVal val="#ppt_w"/>
                                          </p:val>
                                        </p:tav>
                                      </p:tavLst>
                                    </p:anim>
                                    <p:anim calcmode="lin" valueType="num">
                                      <p:cBhvr>
                                        <p:cTn id="44" dur="500" fill="hold"/>
                                        <p:tgtEl>
                                          <p:spTgt spid="2053"/>
                                        </p:tgtEl>
                                        <p:attrNameLst>
                                          <p:attrName>ppt_h</p:attrName>
                                        </p:attrNameLst>
                                      </p:cBhvr>
                                      <p:tavLst>
                                        <p:tav tm="0">
                                          <p:val>
                                            <p:strVal val="#ppt_h"/>
                                          </p:val>
                                        </p:tav>
                                        <p:tav tm="100000">
                                          <p:val>
                                            <p:strVal val="#ppt_h"/>
                                          </p:val>
                                        </p:tav>
                                      </p:tavLst>
                                    </p:anim>
                                    <p:animEffect transition="in" filter="fade">
                                      <p:cBhvr>
                                        <p:cTn id="45" dur="500"/>
                                        <p:tgtEl>
                                          <p:spTgt spid="2053"/>
                                        </p:tgtEl>
                                      </p:cBhvr>
                                    </p:animEffect>
                                  </p:childTnLst>
                                </p:cTn>
                              </p:par>
                            </p:childTnLst>
                          </p:cTn>
                        </p:par>
                        <p:par>
                          <p:cTn id="46" fill="hold">
                            <p:stCondLst>
                              <p:cond delay="500"/>
                            </p:stCondLst>
                            <p:childTnLst>
                              <p:par>
                                <p:cTn id="47" presetID="49" presetClass="entr" presetSubtype="0" decel="100000" fill="hold" nodeType="afterEffect">
                                  <p:stCondLst>
                                    <p:cond delay="0"/>
                                  </p:stCondLst>
                                  <p:childTnLst>
                                    <p:set>
                                      <p:cBhvr>
                                        <p:cTn id="48" dur="1" fill="hold">
                                          <p:stCondLst>
                                            <p:cond delay="0"/>
                                          </p:stCondLst>
                                        </p:cTn>
                                        <p:tgtEl>
                                          <p:spTgt spid="2063"/>
                                        </p:tgtEl>
                                        <p:attrNameLst>
                                          <p:attrName>style.visibility</p:attrName>
                                        </p:attrNameLst>
                                      </p:cBhvr>
                                      <p:to>
                                        <p:strVal val="visible"/>
                                      </p:to>
                                    </p:set>
                                    <p:anim calcmode="lin" valueType="num">
                                      <p:cBhvr>
                                        <p:cTn id="49" dur="500" fill="hold"/>
                                        <p:tgtEl>
                                          <p:spTgt spid="2063"/>
                                        </p:tgtEl>
                                        <p:attrNameLst>
                                          <p:attrName>ppt_w</p:attrName>
                                        </p:attrNameLst>
                                      </p:cBhvr>
                                      <p:tavLst>
                                        <p:tav tm="0">
                                          <p:val>
                                            <p:fltVal val="0"/>
                                          </p:val>
                                        </p:tav>
                                        <p:tav tm="100000">
                                          <p:val>
                                            <p:strVal val="#ppt_w"/>
                                          </p:val>
                                        </p:tav>
                                      </p:tavLst>
                                    </p:anim>
                                    <p:anim calcmode="lin" valueType="num">
                                      <p:cBhvr>
                                        <p:cTn id="50" dur="500" fill="hold"/>
                                        <p:tgtEl>
                                          <p:spTgt spid="2063"/>
                                        </p:tgtEl>
                                        <p:attrNameLst>
                                          <p:attrName>ppt_h</p:attrName>
                                        </p:attrNameLst>
                                      </p:cBhvr>
                                      <p:tavLst>
                                        <p:tav tm="0">
                                          <p:val>
                                            <p:fltVal val="0"/>
                                          </p:val>
                                        </p:tav>
                                        <p:tav tm="100000">
                                          <p:val>
                                            <p:strVal val="#ppt_h"/>
                                          </p:val>
                                        </p:tav>
                                      </p:tavLst>
                                    </p:anim>
                                    <p:anim calcmode="lin" valueType="num">
                                      <p:cBhvr>
                                        <p:cTn id="51" dur="500" fill="hold"/>
                                        <p:tgtEl>
                                          <p:spTgt spid="2063"/>
                                        </p:tgtEl>
                                        <p:attrNameLst>
                                          <p:attrName>style.rotation</p:attrName>
                                        </p:attrNameLst>
                                      </p:cBhvr>
                                      <p:tavLst>
                                        <p:tav tm="0">
                                          <p:val>
                                            <p:fltVal val="360"/>
                                          </p:val>
                                        </p:tav>
                                        <p:tav tm="100000">
                                          <p:val>
                                            <p:fltVal val="0"/>
                                          </p:val>
                                        </p:tav>
                                      </p:tavLst>
                                    </p:anim>
                                    <p:animEffect transition="in" filter="fade">
                                      <p:cBhvr>
                                        <p:cTn id="52" dur="500"/>
                                        <p:tgtEl>
                                          <p:spTgt spid="20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2"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427984" y="0"/>
            <a:ext cx="4716016"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0"/>
            <a:ext cx="395536" cy="6858000"/>
          </a:xfrm>
          <a:prstGeom prst="rect">
            <a:avLst/>
          </a:prstGeom>
          <a:solidFill>
            <a:srgbClr val="BDD5D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4932040" y="2420888"/>
            <a:ext cx="3816424" cy="4247317"/>
          </a:xfrm>
          <a:prstGeom prst="rect">
            <a:avLst/>
          </a:prstGeom>
          <a:noFill/>
        </p:spPr>
        <p:txBody>
          <a:bodyPr wrap="square" rtlCol="0">
            <a:spAutoFit/>
          </a:bodyPr>
          <a:lstStyle/>
          <a:p>
            <a:pPr>
              <a:lnSpc>
                <a:spcPct val="150000"/>
              </a:lnSpc>
            </a:pPr>
            <a:r>
              <a:rPr lang="en-US" altLang="zh-CN" sz="1000" dirty="0" smtClean="0">
                <a:latin typeface="黑体" pitchFamily="49" charset="-122"/>
                <a:ea typeface="黑体" pitchFamily="49" charset="-122"/>
              </a:rPr>
              <a:t>《</a:t>
            </a:r>
            <a:r>
              <a:rPr lang="zh-CN" altLang="en-US" sz="1000" dirty="0" smtClean="0">
                <a:latin typeface="黑体" pitchFamily="49" charset="-122"/>
                <a:ea typeface="黑体" pitchFamily="49" charset="-122"/>
              </a:rPr>
              <a:t>中国美术分类全集</a:t>
            </a:r>
            <a:r>
              <a:rPr lang="en-US" altLang="zh-CN" sz="1000" dirty="0" smtClean="0">
                <a:latin typeface="黑体" pitchFamily="49" charset="-122"/>
                <a:ea typeface="黑体" pitchFamily="49" charset="-122"/>
              </a:rPr>
              <a:t>》</a:t>
            </a:r>
            <a:r>
              <a:rPr lang="zh-CN" altLang="en-US" sz="1000" dirty="0" smtClean="0">
                <a:latin typeface="黑体" pitchFamily="49" charset="-122"/>
                <a:ea typeface="黑体" pitchFamily="49" charset="-122"/>
              </a:rPr>
              <a:t>是迄今为止，关于中国美术的一部最完整、最全面的大型彩色图录。全部册数在</a:t>
            </a:r>
            <a:r>
              <a:rPr lang="en-US" altLang="zh-CN" sz="1000" dirty="0" smtClean="0">
                <a:latin typeface="黑体" pitchFamily="49" charset="-122"/>
                <a:ea typeface="黑体" pitchFamily="49" charset="-122"/>
              </a:rPr>
              <a:t>400</a:t>
            </a:r>
            <a:r>
              <a:rPr lang="zh-CN" altLang="en-US" sz="1000" dirty="0" smtClean="0">
                <a:latin typeface="黑体" pitchFamily="49" charset="-122"/>
                <a:ea typeface="黑体" pitchFamily="49" charset="-122"/>
              </a:rPr>
              <a:t>册左右。每卷册前面有序言，概括介绍该卷册的主要内容，均由该领域权威专家学者撰写。正文为彩色图版。另有附录，为每幅彩色图版的文字说明。</a:t>
            </a:r>
            <a:endParaRPr lang="en-US" altLang="zh-CN" sz="1000" dirty="0" smtClean="0">
              <a:latin typeface="黑体" pitchFamily="49" charset="-122"/>
              <a:ea typeface="黑体" pitchFamily="49" charset="-122"/>
            </a:endParaRPr>
          </a:p>
          <a:p>
            <a:pPr>
              <a:lnSpc>
                <a:spcPct val="150000"/>
              </a:lnSpc>
            </a:pPr>
            <a:endParaRPr lang="en-US" altLang="zh-CN" sz="1000" dirty="0" smtClean="0">
              <a:latin typeface="黑体" pitchFamily="49" charset="-122"/>
              <a:ea typeface="黑体" pitchFamily="49" charset="-122"/>
            </a:endParaRPr>
          </a:p>
          <a:p>
            <a:pPr indent="201613">
              <a:lnSpc>
                <a:spcPct val="150000"/>
              </a:lnSpc>
            </a:pPr>
            <a:r>
              <a:rPr lang="zh-CN" altLang="en-US" sz="1000" dirty="0" smtClean="0">
                <a:solidFill>
                  <a:srgbClr val="000099"/>
                </a:solidFill>
                <a:ea typeface="Adobe 楷体 Std R" pitchFamily="18" charset="-122"/>
              </a:rPr>
              <a:t>我校图书馆已购买的分卷有</a:t>
            </a:r>
            <a:r>
              <a:rPr lang="en-US" altLang="zh-CN" sz="1000" dirty="0" smtClean="0">
                <a:solidFill>
                  <a:srgbClr val="000099"/>
                </a:solidFill>
                <a:ea typeface="Adobe 楷体 Std R" pitchFamily="18" charset="-122"/>
              </a:rPr>
              <a:t>——</a:t>
            </a:r>
            <a:endParaRPr lang="zh-CN" altLang="en-US" sz="1000" dirty="0" smtClean="0">
              <a:solidFill>
                <a:srgbClr val="000099"/>
              </a:solidFill>
              <a:ea typeface="Adobe 楷体 Std R" pitchFamily="18" charset="-122"/>
            </a:endParaRPr>
          </a:p>
          <a:p>
            <a:pPr indent="201613">
              <a:lnSpc>
                <a:spcPct val="150000"/>
              </a:lnSpc>
            </a:pPr>
            <a:r>
              <a:rPr lang="en-US" altLang="zh-CN" sz="1000" dirty="0" smtClean="0">
                <a:solidFill>
                  <a:srgbClr val="000000"/>
                </a:solidFill>
                <a:latin typeface="Adobe 楷体 Std R" pitchFamily="18" charset="-122"/>
                <a:ea typeface="Adobe 楷体 Std R" pitchFamily="18" charset="-122"/>
              </a:rPr>
              <a:t>《</a:t>
            </a:r>
            <a:r>
              <a:rPr lang="zh-CN" altLang="en-US" sz="1000" dirty="0" smtClean="0">
                <a:solidFill>
                  <a:srgbClr val="000000"/>
                </a:solidFill>
                <a:latin typeface="Adobe 楷体 Std R" pitchFamily="18" charset="-122"/>
                <a:ea typeface="Adobe 楷体 Std R" pitchFamily="18" charset="-122"/>
              </a:rPr>
              <a:t>中国壁画全集</a:t>
            </a:r>
            <a:r>
              <a:rPr lang="en-US" altLang="zh-CN" sz="1000" dirty="0" smtClean="0">
                <a:solidFill>
                  <a:srgbClr val="000000"/>
                </a:solidFill>
                <a:latin typeface="Adobe 楷体 Std R" pitchFamily="18" charset="-122"/>
                <a:ea typeface="Adobe 楷体 Std R" pitchFamily="18" charset="-122"/>
              </a:rPr>
              <a:t>》《</a:t>
            </a:r>
            <a:r>
              <a:rPr lang="zh-CN" altLang="en-US" sz="1000" dirty="0" smtClean="0">
                <a:solidFill>
                  <a:srgbClr val="000000"/>
                </a:solidFill>
                <a:latin typeface="Adobe 楷体 Std R" pitchFamily="18" charset="-122"/>
                <a:ea typeface="Adobe 楷体 Std R" pitchFamily="18" charset="-122"/>
              </a:rPr>
              <a:t>中国藏传佛教雕塑全集</a:t>
            </a:r>
            <a:r>
              <a:rPr lang="en-US" altLang="zh-CN" sz="1000" dirty="0" smtClean="0">
                <a:solidFill>
                  <a:srgbClr val="000000"/>
                </a:solidFill>
                <a:latin typeface="Adobe 楷体 Std R" pitchFamily="18" charset="-122"/>
                <a:ea typeface="Adobe 楷体 Std R" pitchFamily="18" charset="-122"/>
              </a:rPr>
              <a:t>》</a:t>
            </a:r>
          </a:p>
          <a:p>
            <a:pPr indent="201613">
              <a:lnSpc>
                <a:spcPct val="150000"/>
              </a:lnSpc>
            </a:pPr>
            <a:r>
              <a:rPr lang="en-US" altLang="zh-CN" sz="1000" dirty="0" smtClean="0">
                <a:solidFill>
                  <a:srgbClr val="000000"/>
                </a:solidFill>
                <a:latin typeface="Adobe 楷体 Std R" pitchFamily="18" charset="-122"/>
                <a:ea typeface="Adobe 楷体 Std R" pitchFamily="18" charset="-122"/>
              </a:rPr>
              <a:t>《</a:t>
            </a:r>
            <a:r>
              <a:rPr lang="zh-CN" altLang="en-US" sz="1000" dirty="0" smtClean="0">
                <a:solidFill>
                  <a:srgbClr val="000000"/>
                </a:solidFill>
                <a:latin typeface="Adobe 楷体 Std R" pitchFamily="18" charset="-122"/>
                <a:ea typeface="Adobe 楷体 Std R" pitchFamily="18" charset="-122"/>
              </a:rPr>
              <a:t>中国敦煌壁画全集</a:t>
            </a:r>
            <a:r>
              <a:rPr lang="en-US" altLang="zh-CN" sz="1000" dirty="0" smtClean="0">
                <a:solidFill>
                  <a:srgbClr val="000000"/>
                </a:solidFill>
                <a:latin typeface="Adobe 楷体 Std R" pitchFamily="18" charset="-122"/>
                <a:ea typeface="Adobe 楷体 Std R" pitchFamily="18" charset="-122"/>
              </a:rPr>
              <a:t>》 《</a:t>
            </a:r>
            <a:r>
              <a:rPr lang="zh-CN" altLang="en-US" sz="1000" dirty="0" smtClean="0">
                <a:solidFill>
                  <a:srgbClr val="000000"/>
                </a:solidFill>
                <a:latin typeface="Adobe 楷体 Std R" pitchFamily="18" charset="-122"/>
                <a:ea typeface="Adobe 楷体 Std R" pitchFamily="18" charset="-122"/>
              </a:rPr>
              <a:t>中国绘画全集</a:t>
            </a:r>
            <a:r>
              <a:rPr lang="en-US" altLang="zh-CN" sz="1000" dirty="0" smtClean="0">
                <a:solidFill>
                  <a:srgbClr val="000000"/>
                </a:solidFill>
                <a:latin typeface="Adobe 楷体 Std R" pitchFamily="18" charset="-122"/>
                <a:ea typeface="Adobe 楷体 Std R" pitchFamily="18" charset="-122"/>
              </a:rPr>
              <a:t>》</a:t>
            </a:r>
          </a:p>
          <a:p>
            <a:pPr indent="201613">
              <a:lnSpc>
                <a:spcPct val="150000"/>
              </a:lnSpc>
            </a:pPr>
            <a:r>
              <a:rPr lang="en-US" altLang="zh-CN" sz="1000" dirty="0" smtClean="0">
                <a:solidFill>
                  <a:srgbClr val="000000"/>
                </a:solidFill>
                <a:latin typeface="Adobe 楷体 Std R" pitchFamily="18" charset="-122"/>
                <a:ea typeface="Adobe 楷体 Std R" pitchFamily="18" charset="-122"/>
              </a:rPr>
              <a:t>《</a:t>
            </a:r>
            <a:r>
              <a:rPr lang="zh-CN" altLang="en-US" sz="1000" dirty="0" smtClean="0">
                <a:solidFill>
                  <a:srgbClr val="000000"/>
                </a:solidFill>
                <a:latin typeface="Adobe 楷体 Std R" pitchFamily="18" charset="-122"/>
                <a:ea typeface="Adobe 楷体 Std R" pitchFamily="18" charset="-122"/>
              </a:rPr>
              <a:t>中国法帖全集</a:t>
            </a:r>
            <a:r>
              <a:rPr lang="en-US" altLang="zh-CN" sz="1000" dirty="0" smtClean="0">
                <a:solidFill>
                  <a:srgbClr val="000000"/>
                </a:solidFill>
                <a:latin typeface="Adobe 楷体 Std R" pitchFamily="18" charset="-122"/>
                <a:ea typeface="Adobe 楷体 Std R" pitchFamily="18" charset="-122"/>
              </a:rPr>
              <a:t>》《</a:t>
            </a:r>
            <a:r>
              <a:rPr lang="zh-CN" altLang="en-US" sz="1000" dirty="0" smtClean="0">
                <a:solidFill>
                  <a:srgbClr val="000000"/>
                </a:solidFill>
                <a:latin typeface="Adobe 楷体 Std R" pitchFamily="18" charset="-122"/>
                <a:ea typeface="Adobe 楷体 Std R" pitchFamily="18" charset="-122"/>
              </a:rPr>
              <a:t>中国画像石全集</a:t>
            </a:r>
            <a:r>
              <a:rPr lang="en-US" altLang="zh-CN" sz="1000" dirty="0" smtClean="0">
                <a:solidFill>
                  <a:srgbClr val="000000"/>
                </a:solidFill>
                <a:latin typeface="Adobe 楷体 Std R" pitchFamily="18" charset="-122"/>
                <a:ea typeface="Adobe 楷体 Std R" pitchFamily="18" charset="-122"/>
              </a:rPr>
              <a:t>》</a:t>
            </a:r>
          </a:p>
          <a:p>
            <a:pPr indent="201613">
              <a:lnSpc>
                <a:spcPct val="150000"/>
              </a:lnSpc>
            </a:pPr>
            <a:r>
              <a:rPr lang="en-US" altLang="zh-CN" sz="1000" dirty="0" smtClean="0">
                <a:solidFill>
                  <a:srgbClr val="000000"/>
                </a:solidFill>
                <a:latin typeface="Adobe 楷体 Std R" pitchFamily="18" charset="-122"/>
                <a:ea typeface="Adobe 楷体 Std R" pitchFamily="18" charset="-122"/>
              </a:rPr>
              <a:t>《</a:t>
            </a:r>
            <a:r>
              <a:rPr lang="zh-CN" altLang="en-US" sz="1000" dirty="0" smtClean="0">
                <a:solidFill>
                  <a:srgbClr val="000000"/>
                </a:solidFill>
                <a:latin typeface="Adobe 楷体 Std R" pitchFamily="18" charset="-122"/>
                <a:ea typeface="Adobe 楷体 Std R" pitchFamily="18" charset="-122"/>
              </a:rPr>
              <a:t>中国画像砖全集</a:t>
            </a:r>
            <a:r>
              <a:rPr lang="en-US" altLang="zh-CN" sz="1000" dirty="0" smtClean="0">
                <a:solidFill>
                  <a:srgbClr val="000000"/>
                </a:solidFill>
                <a:latin typeface="Adobe 楷体 Std R" pitchFamily="18" charset="-122"/>
                <a:ea typeface="Adobe 楷体 Std R" pitchFamily="18" charset="-122"/>
              </a:rPr>
              <a:t>》《</a:t>
            </a:r>
            <a:r>
              <a:rPr lang="zh-CN" altLang="en-US" sz="1000" dirty="0" smtClean="0">
                <a:solidFill>
                  <a:srgbClr val="000000"/>
                </a:solidFill>
                <a:latin typeface="Adobe 楷体 Std R" pitchFamily="18" charset="-122"/>
                <a:ea typeface="Adobe 楷体 Std R" pitchFamily="18" charset="-122"/>
              </a:rPr>
              <a:t>中国织绣服饰全集</a:t>
            </a:r>
            <a:r>
              <a:rPr lang="en-US" altLang="zh-CN" sz="1000" dirty="0" smtClean="0">
                <a:solidFill>
                  <a:srgbClr val="000000"/>
                </a:solidFill>
                <a:latin typeface="Adobe 楷体 Std R" pitchFamily="18" charset="-122"/>
                <a:ea typeface="Adobe 楷体 Std R" pitchFamily="18" charset="-122"/>
              </a:rPr>
              <a:t>》</a:t>
            </a:r>
          </a:p>
          <a:p>
            <a:pPr indent="201613">
              <a:lnSpc>
                <a:spcPct val="150000"/>
              </a:lnSpc>
            </a:pPr>
            <a:r>
              <a:rPr lang="en-US" altLang="zh-CN" sz="1000" dirty="0" smtClean="0">
                <a:solidFill>
                  <a:srgbClr val="000000"/>
                </a:solidFill>
                <a:latin typeface="Adobe 楷体 Std R" pitchFamily="18" charset="-122"/>
                <a:ea typeface="Adobe 楷体 Std R" pitchFamily="18" charset="-122"/>
              </a:rPr>
              <a:t>《</a:t>
            </a:r>
            <a:r>
              <a:rPr lang="zh-CN" altLang="en-US" sz="1000" dirty="0" smtClean="0">
                <a:solidFill>
                  <a:srgbClr val="000000"/>
                </a:solidFill>
                <a:latin typeface="Adobe 楷体 Std R" pitchFamily="18" charset="-122"/>
                <a:ea typeface="Adobe 楷体 Std R" pitchFamily="18" charset="-122"/>
              </a:rPr>
              <a:t>中国建筑艺术全集</a:t>
            </a:r>
            <a:r>
              <a:rPr lang="en-US" altLang="zh-CN" sz="1000" dirty="0" smtClean="0">
                <a:solidFill>
                  <a:srgbClr val="000000"/>
                </a:solidFill>
                <a:latin typeface="Adobe 楷体 Std R" pitchFamily="18" charset="-122"/>
                <a:ea typeface="Adobe 楷体 Std R" pitchFamily="18" charset="-122"/>
              </a:rPr>
              <a:t>》《</a:t>
            </a:r>
            <a:r>
              <a:rPr lang="zh-CN" altLang="en-US" sz="1000" dirty="0" smtClean="0">
                <a:solidFill>
                  <a:srgbClr val="000000"/>
                </a:solidFill>
                <a:latin typeface="Adobe 楷体 Std R" pitchFamily="18" charset="-122"/>
                <a:ea typeface="Adobe 楷体 Std R" pitchFamily="18" charset="-122"/>
              </a:rPr>
              <a:t>中国民间美术全集</a:t>
            </a:r>
            <a:r>
              <a:rPr lang="en-US" altLang="zh-CN" sz="1000" dirty="0" smtClean="0">
                <a:solidFill>
                  <a:srgbClr val="000000"/>
                </a:solidFill>
                <a:latin typeface="Adobe 楷体 Std R" pitchFamily="18" charset="-122"/>
                <a:ea typeface="Adobe 楷体 Std R" pitchFamily="18" charset="-122"/>
              </a:rPr>
              <a:t>》</a:t>
            </a:r>
          </a:p>
          <a:p>
            <a:pPr indent="201613">
              <a:lnSpc>
                <a:spcPct val="150000"/>
              </a:lnSpc>
            </a:pPr>
            <a:r>
              <a:rPr lang="en-US" altLang="zh-CN" sz="1000" dirty="0" smtClean="0">
                <a:solidFill>
                  <a:srgbClr val="000000"/>
                </a:solidFill>
                <a:latin typeface="Adobe 楷体 Std R" pitchFamily="18" charset="-122"/>
                <a:ea typeface="Adobe 楷体 Std R" pitchFamily="18" charset="-122"/>
              </a:rPr>
              <a:t>《</a:t>
            </a:r>
            <a:r>
              <a:rPr lang="zh-CN" altLang="en-US" sz="1000" dirty="0" smtClean="0">
                <a:solidFill>
                  <a:srgbClr val="000000"/>
                </a:solidFill>
                <a:latin typeface="Adobe 楷体 Std R" pitchFamily="18" charset="-122"/>
                <a:ea typeface="Adobe 楷体 Std R" pitchFamily="18" charset="-122"/>
              </a:rPr>
              <a:t>中国陵墓雕塑全集</a:t>
            </a:r>
            <a:r>
              <a:rPr lang="en-US" altLang="zh-CN" sz="1000" dirty="0" smtClean="0">
                <a:solidFill>
                  <a:srgbClr val="000000"/>
                </a:solidFill>
                <a:latin typeface="Adobe 楷体 Std R" pitchFamily="18" charset="-122"/>
                <a:ea typeface="Adobe 楷体 Std R" pitchFamily="18" charset="-122"/>
              </a:rPr>
              <a:t>》《</a:t>
            </a:r>
            <a:r>
              <a:rPr lang="zh-CN" altLang="en-US" sz="1000" dirty="0" smtClean="0">
                <a:solidFill>
                  <a:srgbClr val="000000"/>
                </a:solidFill>
                <a:latin typeface="Adobe 楷体 Std R" pitchFamily="18" charset="-122"/>
                <a:ea typeface="Adobe 楷体 Std R" pitchFamily="18" charset="-122"/>
              </a:rPr>
              <a:t>中国漆器全集</a:t>
            </a:r>
            <a:r>
              <a:rPr lang="en-US" altLang="zh-CN" sz="1000" dirty="0" smtClean="0">
                <a:solidFill>
                  <a:srgbClr val="000000"/>
                </a:solidFill>
                <a:latin typeface="Adobe 楷体 Std R" pitchFamily="18" charset="-122"/>
                <a:ea typeface="Adobe 楷体 Std R" pitchFamily="18" charset="-122"/>
              </a:rPr>
              <a:t>》</a:t>
            </a:r>
          </a:p>
          <a:p>
            <a:pPr indent="201613">
              <a:lnSpc>
                <a:spcPct val="150000"/>
              </a:lnSpc>
            </a:pPr>
            <a:r>
              <a:rPr lang="en-US" altLang="zh-CN" sz="1000" dirty="0" smtClean="0">
                <a:solidFill>
                  <a:srgbClr val="000000"/>
                </a:solidFill>
                <a:latin typeface="Adobe 楷体 Std R" pitchFamily="18" charset="-122"/>
                <a:ea typeface="Adobe 楷体 Std R" pitchFamily="18" charset="-122"/>
              </a:rPr>
              <a:t>《</a:t>
            </a:r>
            <a:r>
              <a:rPr lang="zh-CN" altLang="en-US" sz="1000" dirty="0" smtClean="0">
                <a:solidFill>
                  <a:srgbClr val="000000"/>
                </a:solidFill>
                <a:latin typeface="Adobe 楷体 Std R" pitchFamily="18" charset="-122"/>
                <a:ea typeface="Adobe 楷体 Std R" pitchFamily="18" charset="-122"/>
              </a:rPr>
              <a:t>中国青铜器全集</a:t>
            </a:r>
            <a:r>
              <a:rPr lang="en-US" altLang="zh-CN" sz="1000" dirty="0" smtClean="0">
                <a:solidFill>
                  <a:srgbClr val="000000"/>
                </a:solidFill>
                <a:latin typeface="Adobe 楷体 Std R" pitchFamily="18" charset="-122"/>
                <a:ea typeface="Adobe 楷体 Std R" pitchFamily="18" charset="-122"/>
              </a:rPr>
              <a:t>》《</a:t>
            </a:r>
            <a:r>
              <a:rPr lang="zh-CN" altLang="en-US" sz="1000" dirty="0" smtClean="0">
                <a:solidFill>
                  <a:srgbClr val="000000"/>
                </a:solidFill>
                <a:latin typeface="Adobe 楷体 Std R" pitchFamily="18" charset="-122"/>
                <a:ea typeface="Adobe 楷体 Std R" pitchFamily="18" charset="-122"/>
              </a:rPr>
              <a:t>中国石窟雕塑全集</a:t>
            </a:r>
            <a:r>
              <a:rPr lang="en-US" altLang="zh-CN" sz="1000" dirty="0" smtClean="0">
                <a:solidFill>
                  <a:srgbClr val="000000"/>
                </a:solidFill>
                <a:latin typeface="Adobe 楷体 Std R" pitchFamily="18" charset="-122"/>
                <a:ea typeface="Adobe 楷体 Std R" pitchFamily="18" charset="-122"/>
              </a:rPr>
              <a:t>》</a:t>
            </a:r>
          </a:p>
          <a:p>
            <a:pPr indent="201613">
              <a:lnSpc>
                <a:spcPct val="150000"/>
              </a:lnSpc>
            </a:pPr>
            <a:r>
              <a:rPr lang="en-US" altLang="zh-CN" sz="1000" dirty="0" smtClean="0">
                <a:solidFill>
                  <a:srgbClr val="000000"/>
                </a:solidFill>
                <a:latin typeface="Adobe 楷体 Std R" pitchFamily="18" charset="-122"/>
                <a:ea typeface="Adobe 楷体 Std R" pitchFamily="18" charset="-122"/>
              </a:rPr>
              <a:t>《</a:t>
            </a:r>
            <a:r>
              <a:rPr lang="zh-CN" altLang="en-US" sz="1000" dirty="0" smtClean="0">
                <a:solidFill>
                  <a:srgbClr val="000000"/>
                </a:solidFill>
                <a:latin typeface="Adobe 楷体 Std R" pitchFamily="18" charset="-122"/>
                <a:ea typeface="Adobe 楷体 Std R" pitchFamily="18" charset="-122"/>
              </a:rPr>
              <a:t>中国寺观雕塑全集</a:t>
            </a:r>
            <a:r>
              <a:rPr lang="en-US" altLang="zh-CN" sz="1000" dirty="0" smtClean="0">
                <a:solidFill>
                  <a:srgbClr val="000000"/>
                </a:solidFill>
                <a:latin typeface="Adobe 楷体 Std R" pitchFamily="18" charset="-122"/>
                <a:ea typeface="Adobe 楷体 Std R" pitchFamily="18" charset="-122"/>
              </a:rPr>
              <a:t>》《</a:t>
            </a:r>
            <a:r>
              <a:rPr lang="zh-CN" altLang="en-US" sz="1000" dirty="0" smtClean="0">
                <a:solidFill>
                  <a:srgbClr val="000000"/>
                </a:solidFill>
                <a:latin typeface="Adobe 楷体 Std R" pitchFamily="18" charset="-122"/>
                <a:ea typeface="Adobe 楷体 Std R" pitchFamily="18" charset="-122"/>
              </a:rPr>
              <a:t>中国陶瓷全集</a:t>
            </a:r>
            <a:r>
              <a:rPr lang="en-US" altLang="zh-CN" sz="1000" dirty="0" smtClean="0">
                <a:solidFill>
                  <a:srgbClr val="000000"/>
                </a:solidFill>
                <a:latin typeface="Adobe 楷体 Std R" pitchFamily="18" charset="-122"/>
                <a:ea typeface="Adobe 楷体 Std R" pitchFamily="18" charset="-122"/>
              </a:rPr>
              <a:t>》</a:t>
            </a:r>
          </a:p>
          <a:p>
            <a:pPr indent="201613">
              <a:lnSpc>
                <a:spcPct val="150000"/>
              </a:lnSpc>
            </a:pPr>
            <a:r>
              <a:rPr lang="en-US" altLang="zh-CN" sz="1000" dirty="0" smtClean="0">
                <a:solidFill>
                  <a:srgbClr val="000000"/>
                </a:solidFill>
                <a:latin typeface="Adobe 楷体 Std R" pitchFamily="18" charset="-122"/>
                <a:ea typeface="Adobe 楷体 Std R" pitchFamily="18" charset="-122"/>
              </a:rPr>
              <a:t>《</a:t>
            </a:r>
            <a:r>
              <a:rPr lang="zh-CN" altLang="en-US" sz="1000" dirty="0" smtClean="0">
                <a:solidFill>
                  <a:srgbClr val="000000"/>
                </a:solidFill>
                <a:latin typeface="Adobe 楷体 Std R" pitchFamily="18" charset="-122"/>
                <a:ea typeface="Adobe 楷体 Std R" pitchFamily="18" charset="-122"/>
              </a:rPr>
              <a:t>中国现代美术全集</a:t>
            </a:r>
            <a:r>
              <a:rPr lang="en-US" altLang="zh-CN" sz="1000" dirty="0" smtClean="0">
                <a:solidFill>
                  <a:srgbClr val="000000"/>
                </a:solidFill>
                <a:latin typeface="Adobe 楷体 Std R" pitchFamily="18" charset="-122"/>
                <a:ea typeface="Adobe 楷体 Std R" pitchFamily="18" charset="-122"/>
              </a:rPr>
              <a:t>》《</a:t>
            </a:r>
            <a:r>
              <a:rPr lang="zh-CN" altLang="en-US" sz="1000" dirty="0" smtClean="0">
                <a:solidFill>
                  <a:srgbClr val="000000"/>
                </a:solidFill>
                <a:latin typeface="Adobe 楷体 Std R" pitchFamily="18" charset="-122"/>
                <a:ea typeface="Adobe 楷体 Std R" pitchFamily="18" charset="-122"/>
              </a:rPr>
              <a:t>中国岩画全集</a:t>
            </a:r>
            <a:r>
              <a:rPr lang="en-US" altLang="zh-CN" sz="1000" dirty="0" smtClean="0">
                <a:solidFill>
                  <a:srgbClr val="000000"/>
                </a:solidFill>
                <a:latin typeface="Adobe 楷体 Std R" pitchFamily="18" charset="-122"/>
                <a:ea typeface="Adobe 楷体 Std R" pitchFamily="18" charset="-122"/>
              </a:rPr>
              <a:t>》</a:t>
            </a:r>
          </a:p>
          <a:p>
            <a:pPr indent="201613">
              <a:lnSpc>
                <a:spcPct val="150000"/>
              </a:lnSpc>
            </a:pPr>
            <a:r>
              <a:rPr lang="en-US" altLang="zh-CN" sz="1000" dirty="0" smtClean="0">
                <a:solidFill>
                  <a:srgbClr val="000000"/>
                </a:solidFill>
                <a:latin typeface="Adobe 楷体 Std R" pitchFamily="18" charset="-122"/>
                <a:ea typeface="Adobe 楷体 Std R" pitchFamily="18" charset="-122"/>
              </a:rPr>
              <a:t>《</a:t>
            </a:r>
            <a:r>
              <a:rPr lang="zh-CN" altLang="en-US" sz="1000" dirty="0" smtClean="0">
                <a:solidFill>
                  <a:srgbClr val="000000"/>
                </a:solidFill>
                <a:latin typeface="Adobe 楷体 Std R" pitchFamily="18" charset="-122"/>
                <a:ea typeface="Adobe 楷体 Std R" pitchFamily="18" charset="-122"/>
              </a:rPr>
              <a:t>中国玉器全集</a:t>
            </a:r>
            <a:r>
              <a:rPr lang="en-US" altLang="zh-CN" sz="1000" dirty="0" smtClean="0">
                <a:solidFill>
                  <a:srgbClr val="000000"/>
                </a:solidFill>
                <a:latin typeface="Adobe 楷体 Std R" pitchFamily="18" charset="-122"/>
                <a:ea typeface="Adobe 楷体 Std R" pitchFamily="18" charset="-122"/>
              </a:rPr>
              <a:t>》《</a:t>
            </a:r>
            <a:r>
              <a:rPr lang="zh-CN" altLang="en-US" sz="1000" dirty="0" smtClean="0">
                <a:solidFill>
                  <a:srgbClr val="000000"/>
                </a:solidFill>
                <a:latin typeface="Adobe 楷体 Std R" pitchFamily="18" charset="-122"/>
                <a:ea typeface="Adobe 楷体 Std R" pitchFamily="18" charset="-122"/>
              </a:rPr>
              <a:t>中国竹木牙角器全集</a:t>
            </a:r>
            <a:r>
              <a:rPr lang="en-US" altLang="zh-CN" sz="1000" dirty="0" smtClean="0">
                <a:solidFill>
                  <a:srgbClr val="000000"/>
                </a:solidFill>
                <a:latin typeface="Adobe 楷体 Std R" pitchFamily="18" charset="-122"/>
                <a:ea typeface="Adobe 楷体 Std R" pitchFamily="18" charset="-122"/>
              </a:rPr>
              <a:t>》</a:t>
            </a:r>
          </a:p>
          <a:p>
            <a:pPr indent="201613">
              <a:lnSpc>
                <a:spcPct val="150000"/>
              </a:lnSpc>
            </a:pPr>
            <a:r>
              <a:rPr lang="en-US" altLang="zh-CN" sz="1000" dirty="0" smtClean="0">
                <a:solidFill>
                  <a:srgbClr val="000000"/>
                </a:solidFill>
                <a:latin typeface="Adobe 楷体 Std R" pitchFamily="18" charset="-122"/>
                <a:ea typeface="Adobe 楷体 Std R" pitchFamily="18" charset="-122"/>
              </a:rPr>
              <a:t>《</a:t>
            </a:r>
            <a:r>
              <a:rPr lang="zh-CN" altLang="en-US" sz="1000" dirty="0" smtClean="0">
                <a:solidFill>
                  <a:srgbClr val="000000"/>
                </a:solidFill>
                <a:latin typeface="Adobe 楷体 Std R" pitchFamily="18" charset="-122"/>
                <a:ea typeface="Adobe 楷体 Std R" pitchFamily="18" charset="-122"/>
              </a:rPr>
              <a:t>中国藏传佛教全集</a:t>
            </a:r>
            <a:r>
              <a:rPr lang="en-US" altLang="zh-CN" sz="1000" dirty="0" smtClean="0">
                <a:solidFill>
                  <a:srgbClr val="000000"/>
                </a:solidFill>
                <a:latin typeface="Adobe 楷体 Std R" pitchFamily="18" charset="-122"/>
                <a:ea typeface="Adobe 楷体 Std R" pitchFamily="18" charset="-122"/>
              </a:rPr>
              <a:t>》    ……</a:t>
            </a:r>
          </a:p>
          <a:p>
            <a:pPr>
              <a:lnSpc>
                <a:spcPct val="150000"/>
              </a:lnSpc>
            </a:pPr>
            <a:endParaRPr lang="zh-CN" altLang="en-US" sz="1000" dirty="0">
              <a:latin typeface="黑体" pitchFamily="49" charset="-122"/>
              <a:ea typeface="黑体" pitchFamily="49" charset="-122"/>
            </a:endParaRPr>
          </a:p>
        </p:txBody>
      </p:sp>
      <p:pic>
        <p:nvPicPr>
          <p:cNvPr id="14" name="Picture 5" descr="IMG_20130920_150412"/>
          <p:cNvPicPr>
            <a:picLocks noChangeAspect="1" noChangeArrowheads="1"/>
          </p:cNvPicPr>
          <p:nvPr/>
        </p:nvPicPr>
        <p:blipFill>
          <a:blip r:embed="rId2" cstate="email"/>
          <a:srcRect/>
          <a:stretch>
            <a:fillRect/>
          </a:stretch>
        </p:blipFill>
        <p:spPr bwMode="auto">
          <a:xfrm>
            <a:off x="4788024" y="476672"/>
            <a:ext cx="3960440" cy="1728192"/>
          </a:xfrm>
          <a:prstGeom prst="rect">
            <a:avLst/>
          </a:prstGeom>
          <a:noFill/>
          <a:ln w="9525">
            <a:noFill/>
            <a:miter lim="800000"/>
            <a:headEnd/>
            <a:tailEnd/>
          </a:ln>
        </p:spPr>
      </p:pic>
      <p:pic>
        <p:nvPicPr>
          <p:cNvPr id="1027" name="Picture 3" descr="D:\backup\desktop\2015-09-28\中国美术全集\未标题-3.jpg"/>
          <p:cNvPicPr>
            <a:picLocks noChangeAspect="1" noChangeArrowheads="1"/>
          </p:cNvPicPr>
          <p:nvPr/>
        </p:nvPicPr>
        <p:blipFill>
          <a:blip r:embed="rId3" cstate="email"/>
          <a:srcRect/>
          <a:stretch>
            <a:fillRect/>
          </a:stretch>
        </p:blipFill>
        <p:spPr bwMode="auto">
          <a:xfrm>
            <a:off x="755576" y="260648"/>
            <a:ext cx="3168352" cy="1892210"/>
          </a:xfrm>
          <a:prstGeom prst="rect">
            <a:avLst/>
          </a:prstGeom>
          <a:noFill/>
        </p:spPr>
      </p:pic>
      <p:pic>
        <p:nvPicPr>
          <p:cNvPr id="1026" name="Picture 2" descr="D:\backup\desktop\2015-09-28\中国美术全集\未标题-1.jpg"/>
          <p:cNvPicPr>
            <a:picLocks noChangeAspect="1" noChangeArrowheads="1"/>
          </p:cNvPicPr>
          <p:nvPr/>
        </p:nvPicPr>
        <p:blipFill>
          <a:blip r:embed="rId4" cstate="email"/>
          <a:srcRect/>
          <a:stretch>
            <a:fillRect/>
          </a:stretch>
        </p:blipFill>
        <p:spPr bwMode="auto">
          <a:xfrm>
            <a:off x="755575" y="2348880"/>
            <a:ext cx="3166779" cy="4248472"/>
          </a:xfrm>
          <a:prstGeom prst="rect">
            <a:avLst/>
          </a:prstGeom>
          <a:noFill/>
        </p:spPr>
      </p:pic>
      <p:pic>
        <p:nvPicPr>
          <p:cNvPr id="1028" name="Picture 4" descr="D:\backup\desktop\2015-09-28\中国美术全集\未标题-2.jpg"/>
          <p:cNvPicPr>
            <a:picLocks noChangeAspect="1" noChangeArrowheads="1"/>
          </p:cNvPicPr>
          <p:nvPr/>
        </p:nvPicPr>
        <p:blipFill>
          <a:blip r:embed="rId5" cstate="email"/>
          <a:srcRect/>
          <a:stretch>
            <a:fillRect/>
          </a:stretch>
        </p:blipFill>
        <p:spPr bwMode="auto">
          <a:xfrm>
            <a:off x="669178" y="836712"/>
            <a:ext cx="3470774" cy="4536504"/>
          </a:xfrm>
          <a:prstGeom prst="rect">
            <a:avLst/>
          </a:prstGeom>
          <a:noFill/>
        </p:spPr>
      </p:pic>
      <p:pic>
        <p:nvPicPr>
          <p:cNvPr id="1029" name="Picture 5" descr="D:\backup\desktop\2015-09-28\中国美术全集\未标题-6.jpg"/>
          <p:cNvPicPr>
            <a:picLocks noChangeAspect="1" noChangeArrowheads="1"/>
          </p:cNvPicPr>
          <p:nvPr/>
        </p:nvPicPr>
        <p:blipFill>
          <a:blip r:embed="rId6" cstate="email"/>
          <a:srcRect/>
          <a:stretch>
            <a:fillRect/>
          </a:stretch>
        </p:blipFill>
        <p:spPr bwMode="auto">
          <a:xfrm>
            <a:off x="611560" y="764704"/>
            <a:ext cx="3456384" cy="5112568"/>
          </a:xfrm>
          <a:prstGeom prst="rect">
            <a:avLst/>
          </a:prstGeom>
          <a:noFill/>
        </p:spPr>
      </p:pic>
      <p:pic>
        <p:nvPicPr>
          <p:cNvPr id="1030" name="Picture 6" descr="D:\backup\desktop\2015-09-28\中国美术全集\未标题-7.jpg"/>
          <p:cNvPicPr>
            <a:picLocks noChangeAspect="1" noChangeArrowheads="1"/>
          </p:cNvPicPr>
          <p:nvPr/>
        </p:nvPicPr>
        <p:blipFill>
          <a:blip r:embed="rId7" cstate="email">
            <a:lum bright="20000"/>
          </a:blip>
          <a:srcRect/>
          <a:stretch>
            <a:fillRect/>
          </a:stretch>
        </p:blipFill>
        <p:spPr bwMode="auto">
          <a:xfrm>
            <a:off x="4932040" y="3429000"/>
            <a:ext cx="3622138" cy="3096344"/>
          </a:xfrm>
          <a:prstGeom prst="rect">
            <a:avLst/>
          </a:prstGeom>
          <a:noFill/>
        </p:spPr>
      </p:pic>
      <p:pic>
        <p:nvPicPr>
          <p:cNvPr id="1033" name="Picture 9" descr="D:\backup\desktop\2015-09-28\中国版画全集\未标题-4.jpg"/>
          <p:cNvPicPr>
            <a:picLocks noChangeAspect="1" noChangeArrowheads="1"/>
          </p:cNvPicPr>
          <p:nvPr/>
        </p:nvPicPr>
        <p:blipFill>
          <a:blip r:embed="rId8" cstate="email"/>
          <a:srcRect/>
          <a:stretch>
            <a:fillRect/>
          </a:stretch>
        </p:blipFill>
        <p:spPr bwMode="auto">
          <a:xfrm>
            <a:off x="755576" y="620688"/>
            <a:ext cx="3456384" cy="2664296"/>
          </a:xfrm>
          <a:prstGeom prst="rect">
            <a:avLst/>
          </a:prstGeom>
          <a:noFill/>
        </p:spPr>
      </p:pic>
      <p:pic>
        <p:nvPicPr>
          <p:cNvPr id="1034" name="Picture 10" descr="D:\backup\desktop\2015-09-28\中国版画全集\未标题-5.jpg"/>
          <p:cNvPicPr>
            <a:picLocks noChangeAspect="1" noChangeArrowheads="1"/>
          </p:cNvPicPr>
          <p:nvPr/>
        </p:nvPicPr>
        <p:blipFill>
          <a:blip r:embed="rId9" cstate="email"/>
          <a:srcRect/>
          <a:stretch>
            <a:fillRect/>
          </a:stretch>
        </p:blipFill>
        <p:spPr bwMode="auto">
          <a:xfrm>
            <a:off x="683568" y="3429000"/>
            <a:ext cx="3528392" cy="2592288"/>
          </a:xfrm>
          <a:prstGeom prst="rect">
            <a:avLst/>
          </a:prstGeom>
          <a:noFill/>
        </p:spPr>
      </p:pic>
      <p:pic>
        <p:nvPicPr>
          <p:cNvPr id="1032" name="Picture 8" descr="D:\backup\desktop\2015-09-28\中国美术全集\未标题-5.jpg"/>
          <p:cNvPicPr>
            <a:picLocks noChangeAspect="1" noChangeArrowheads="1"/>
          </p:cNvPicPr>
          <p:nvPr/>
        </p:nvPicPr>
        <p:blipFill>
          <a:blip r:embed="rId10" cstate="email"/>
          <a:srcRect/>
          <a:stretch>
            <a:fillRect/>
          </a:stretch>
        </p:blipFill>
        <p:spPr bwMode="auto">
          <a:xfrm>
            <a:off x="755576" y="476672"/>
            <a:ext cx="3240360" cy="5688632"/>
          </a:xfrm>
          <a:prstGeom prst="rect">
            <a:avLst/>
          </a:prstGeom>
          <a:noFill/>
        </p:spPr>
      </p:pic>
      <p:pic>
        <p:nvPicPr>
          <p:cNvPr id="1031" name="Picture 7" descr="D:\backup\desktop\2015-09-28\中国美术全集\未标题-4.jpg"/>
          <p:cNvPicPr>
            <a:picLocks noChangeAspect="1" noChangeArrowheads="1"/>
          </p:cNvPicPr>
          <p:nvPr/>
        </p:nvPicPr>
        <p:blipFill>
          <a:blip r:embed="rId11" cstate="email"/>
          <a:srcRect/>
          <a:stretch>
            <a:fillRect/>
          </a:stretch>
        </p:blipFill>
        <p:spPr bwMode="auto">
          <a:xfrm>
            <a:off x="3203848" y="3645024"/>
            <a:ext cx="5616624" cy="252028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nodeType="clickEffect">
                                  <p:stCondLst>
                                    <p:cond delay="0"/>
                                  </p:stCondLst>
                                  <p:childTnLst>
                                    <p:animEffect transition="out" filter="box(in)">
                                      <p:cBhvr>
                                        <p:cTn id="6" dur="500"/>
                                        <p:tgtEl>
                                          <p:spTgt spid="1027"/>
                                        </p:tgtEl>
                                      </p:cBhvr>
                                    </p:animEffect>
                                    <p:set>
                                      <p:cBhvr>
                                        <p:cTn id="7" dur="1" fill="hold">
                                          <p:stCondLst>
                                            <p:cond delay="499"/>
                                          </p:stCondLst>
                                        </p:cTn>
                                        <p:tgtEl>
                                          <p:spTgt spid="1027"/>
                                        </p:tgtEl>
                                        <p:attrNameLst>
                                          <p:attrName>style.visibility</p:attrName>
                                        </p:attrNameLst>
                                      </p:cBhvr>
                                      <p:to>
                                        <p:strVal val="hidden"/>
                                      </p:to>
                                    </p:set>
                                  </p:childTnLst>
                                </p:cTn>
                              </p:par>
                              <p:par>
                                <p:cTn id="8" presetID="4" presetClass="exit" presetSubtype="16" fill="hold" nodeType="withEffect">
                                  <p:stCondLst>
                                    <p:cond delay="0"/>
                                  </p:stCondLst>
                                  <p:childTnLst>
                                    <p:animEffect transition="out" filter="box(in)">
                                      <p:cBhvr>
                                        <p:cTn id="9" dur="500"/>
                                        <p:tgtEl>
                                          <p:spTgt spid="1026"/>
                                        </p:tgtEl>
                                      </p:cBhvr>
                                    </p:animEffect>
                                    <p:set>
                                      <p:cBhvr>
                                        <p:cTn id="10" dur="1" fill="hold">
                                          <p:stCondLst>
                                            <p:cond delay="499"/>
                                          </p:stCondLst>
                                        </p:cTn>
                                        <p:tgtEl>
                                          <p:spTgt spid="10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Effect transition="in" filter="dissolve">
                                      <p:cBhvr>
                                        <p:cTn id="15" dur="500"/>
                                        <p:tgtEl>
                                          <p:spTgt spid="102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xit" presetSubtype="26" fill="hold" nodeType="clickEffect">
                                  <p:stCondLst>
                                    <p:cond delay="0"/>
                                  </p:stCondLst>
                                  <p:childTnLst>
                                    <p:animEffect transition="out" filter="barn(inHorizontal)">
                                      <p:cBhvr>
                                        <p:cTn id="19" dur="500"/>
                                        <p:tgtEl>
                                          <p:spTgt spid="1028"/>
                                        </p:tgtEl>
                                      </p:cBhvr>
                                    </p:animEffect>
                                    <p:set>
                                      <p:cBhvr>
                                        <p:cTn id="20" dur="1" fill="hold">
                                          <p:stCondLst>
                                            <p:cond delay="499"/>
                                          </p:stCondLst>
                                        </p:cTn>
                                        <p:tgtEl>
                                          <p:spTgt spid="102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029"/>
                                        </p:tgtEl>
                                        <p:attrNameLst>
                                          <p:attrName>style.visibility</p:attrName>
                                        </p:attrNameLst>
                                      </p:cBhvr>
                                      <p:to>
                                        <p:strVal val="visible"/>
                                      </p:to>
                                    </p:set>
                                    <p:anim calcmode="lin" valueType="num">
                                      <p:cBhvr additive="base">
                                        <p:cTn id="25" dur="500" fill="hold"/>
                                        <p:tgtEl>
                                          <p:spTgt spid="1029"/>
                                        </p:tgtEl>
                                        <p:attrNameLst>
                                          <p:attrName>ppt_x</p:attrName>
                                        </p:attrNameLst>
                                      </p:cBhvr>
                                      <p:tavLst>
                                        <p:tav tm="0">
                                          <p:val>
                                            <p:strVal val="0-#ppt_w/2"/>
                                          </p:val>
                                        </p:tav>
                                        <p:tav tm="100000">
                                          <p:val>
                                            <p:strVal val="#ppt_x"/>
                                          </p:val>
                                        </p:tav>
                                      </p:tavLst>
                                    </p:anim>
                                    <p:anim calcmode="lin" valueType="num">
                                      <p:cBhvr additive="base">
                                        <p:cTn id="26" dur="500" fill="hold"/>
                                        <p:tgtEl>
                                          <p:spTgt spid="102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30"/>
                                        </p:tgtEl>
                                        <p:attrNameLst>
                                          <p:attrName>style.visibility</p:attrName>
                                        </p:attrNameLst>
                                      </p:cBhvr>
                                      <p:to>
                                        <p:strVal val="visible"/>
                                      </p:to>
                                    </p:set>
                                    <p:anim calcmode="lin" valueType="num">
                                      <p:cBhvr additive="base">
                                        <p:cTn id="31" dur="500" fill="hold"/>
                                        <p:tgtEl>
                                          <p:spTgt spid="1030"/>
                                        </p:tgtEl>
                                        <p:attrNameLst>
                                          <p:attrName>ppt_x</p:attrName>
                                        </p:attrNameLst>
                                      </p:cBhvr>
                                      <p:tavLst>
                                        <p:tav tm="0">
                                          <p:val>
                                            <p:strVal val="#ppt_x"/>
                                          </p:val>
                                        </p:tav>
                                        <p:tav tm="100000">
                                          <p:val>
                                            <p:strVal val="#ppt_x"/>
                                          </p:val>
                                        </p:tav>
                                      </p:tavLst>
                                    </p:anim>
                                    <p:anim calcmode="lin" valueType="num">
                                      <p:cBhvr additive="base">
                                        <p:cTn id="32"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nodeType="clickEffect">
                                  <p:stCondLst>
                                    <p:cond delay="0"/>
                                  </p:stCondLst>
                                  <p:childTnLst>
                                    <p:anim calcmode="lin" valueType="num">
                                      <p:cBhvr additive="base">
                                        <p:cTn id="36" dur="500"/>
                                        <p:tgtEl>
                                          <p:spTgt spid="1029"/>
                                        </p:tgtEl>
                                        <p:attrNameLst>
                                          <p:attrName>ppt_x</p:attrName>
                                        </p:attrNameLst>
                                      </p:cBhvr>
                                      <p:tavLst>
                                        <p:tav tm="0">
                                          <p:val>
                                            <p:strVal val="ppt_x"/>
                                          </p:val>
                                        </p:tav>
                                        <p:tav tm="100000">
                                          <p:val>
                                            <p:strVal val="ppt_x"/>
                                          </p:val>
                                        </p:tav>
                                      </p:tavLst>
                                    </p:anim>
                                    <p:anim calcmode="lin" valueType="num">
                                      <p:cBhvr additive="base">
                                        <p:cTn id="37" dur="500"/>
                                        <p:tgtEl>
                                          <p:spTgt spid="1029"/>
                                        </p:tgtEl>
                                        <p:attrNameLst>
                                          <p:attrName>ppt_y</p:attrName>
                                        </p:attrNameLst>
                                      </p:cBhvr>
                                      <p:tavLst>
                                        <p:tav tm="0">
                                          <p:val>
                                            <p:strVal val="ppt_y"/>
                                          </p:val>
                                        </p:tav>
                                        <p:tav tm="100000">
                                          <p:val>
                                            <p:strVal val="1+ppt_h/2"/>
                                          </p:val>
                                        </p:tav>
                                      </p:tavLst>
                                    </p:anim>
                                    <p:set>
                                      <p:cBhvr>
                                        <p:cTn id="38" dur="1" fill="hold">
                                          <p:stCondLst>
                                            <p:cond delay="499"/>
                                          </p:stCondLst>
                                        </p:cTn>
                                        <p:tgtEl>
                                          <p:spTgt spid="1029"/>
                                        </p:tgtEl>
                                        <p:attrNameLst>
                                          <p:attrName>style.visibility</p:attrName>
                                        </p:attrNameLst>
                                      </p:cBhvr>
                                      <p:to>
                                        <p:strVal val="hidden"/>
                                      </p:to>
                                    </p:set>
                                  </p:childTnLst>
                                </p:cTn>
                              </p:par>
                              <p:par>
                                <p:cTn id="39" presetID="2" presetClass="exit" presetSubtype="4" fill="hold" nodeType="withEffect">
                                  <p:stCondLst>
                                    <p:cond delay="0"/>
                                  </p:stCondLst>
                                  <p:childTnLst>
                                    <p:anim calcmode="lin" valueType="num">
                                      <p:cBhvr additive="base">
                                        <p:cTn id="40" dur="500"/>
                                        <p:tgtEl>
                                          <p:spTgt spid="1030"/>
                                        </p:tgtEl>
                                        <p:attrNameLst>
                                          <p:attrName>ppt_x</p:attrName>
                                        </p:attrNameLst>
                                      </p:cBhvr>
                                      <p:tavLst>
                                        <p:tav tm="0">
                                          <p:val>
                                            <p:strVal val="ppt_x"/>
                                          </p:val>
                                        </p:tav>
                                        <p:tav tm="100000">
                                          <p:val>
                                            <p:strVal val="ppt_x"/>
                                          </p:val>
                                        </p:tav>
                                      </p:tavLst>
                                    </p:anim>
                                    <p:anim calcmode="lin" valueType="num">
                                      <p:cBhvr additive="base">
                                        <p:cTn id="41" dur="500"/>
                                        <p:tgtEl>
                                          <p:spTgt spid="1030"/>
                                        </p:tgtEl>
                                        <p:attrNameLst>
                                          <p:attrName>ppt_y</p:attrName>
                                        </p:attrNameLst>
                                      </p:cBhvr>
                                      <p:tavLst>
                                        <p:tav tm="0">
                                          <p:val>
                                            <p:strVal val="ppt_y"/>
                                          </p:val>
                                        </p:tav>
                                        <p:tav tm="100000">
                                          <p:val>
                                            <p:strVal val="1+ppt_h/2"/>
                                          </p:val>
                                        </p:tav>
                                      </p:tavLst>
                                    </p:anim>
                                    <p:set>
                                      <p:cBhvr>
                                        <p:cTn id="42" dur="1" fill="hold">
                                          <p:stCondLst>
                                            <p:cond delay="499"/>
                                          </p:stCondLst>
                                        </p:cTn>
                                        <p:tgtEl>
                                          <p:spTgt spid="10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3" presetClass="entr" presetSubtype="16" fill="hold" nodeType="clickEffect">
                                  <p:stCondLst>
                                    <p:cond delay="0"/>
                                  </p:stCondLst>
                                  <p:childTnLst>
                                    <p:set>
                                      <p:cBhvr>
                                        <p:cTn id="46" dur="1" fill="hold">
                                          <p:stCondLst>
                                            <p:cond delay="0"/>
                                          </p:stCondLst>
                                        </p:cTn>
                                        <p:tgtEl>
                                          <p:spTgt spid="1033"/>
                                        </p:tgtEl>
                                        <p:attrNameLst>
                                          <p:attrName>style.visibility</p:attrName>
                                        </p:attrNameLst>
                                      </p:cBhvr>
                                      <p:to>
                                        <p:strVal val="visible"/>
                                      </p:to>
                                    </p:set>
                                    <p:anim calcmode="lin" valueType="num">
                                      <p:cBhvr>
                                        <p:cTn id="47" dur="500" fill="hold"/>
                                        <p:tgtEl>
                                          <p:spTgt spid="1033"/>
                                        </p:tgtEl>
                                        <p:attrNameLst>
                                          <p:attrName>ppt_w</p:attrName>
                                        </p:attrNameLst>
                                      </p:cBhvr>
                                      <p:tavLst>
                                        <p:tav tm="0">
                                          <p:val>
                                            <p:fltVal val="0"/>
                                          </p:val>
                                        </p:tav>
                                        <p:tav tm="100000">
                                          <p:val>
                                            <p:strVal val="#ppt_w"/>
                                          </p:val>
                                        </p:tav>
                                      </p:tavLst>
                                    </p:anim>
                                    <p:anim calcmode="lin" valueType="num">
                                      <p:cBhvr>
                                        <p:cTn id="48" dur="500" fill="hold"/>
                                        <p:tgtEl>
                                          <p:spTgt spid="1033"/>
                                        </p:tgtEl>
                                        <p:attrNameLst>
                                          <p:attrName>ppt_h</p:attrName>
                                        </p:attrNameLst>
                                      </p:cBhvr>
                                      <p:tavLst>
                                        <p:tav tm="0">
                                          <p:val>
                                            <p:fltVal val="0"/>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1034"/>
                                        </p:tgtEl>
                                        <p:attrNameLst>
                                          <p:attrName>style.visibility</p:attrName>
                                        </p:attrNameLst>
                                      </p:cBhvr>
                                      <p:to>
                                        <p:strVal val="visible"/>
                                      </p:to>
                                    </p:set>
                                    <p:anim calcmode="lin" valueType="num">
                                      <p:cBhvr>
                                        <p:cTn id="51" dur="500" fill="hold"/>
                                        <p:tgtEl>
                                          <p:spTgt spid="1034"/>
                                        </p:tgtEl>
                                        <p:attrNameLst>
                                          <p:attrName>ppt_w</p:attrName>
                                        </p:attrNameLst>
                                      </p:cBhvr>
                                      <p:tavLst>
                                        <p:tav tm="0">
                                          <p:val>
                                            <p:fltVal val="0"/>
                                          </p:val>
                                        </p:tav>
                                        <p:tav tm="100000">
                                          <p:val>
                                            <p:strVal val="#ppt_w"/>
                                          </p:val>
                                        </p:tav>
                                      </p:tavLst>
                                    </p:anim>
                                    <p:anim calcmode="lin" valueType="num">
                                      <p:cBhvr>
                                        <p:cTn id="52" dur="500" fill="hold"/>
                                        <p:tgtEl>
                                          <p:spTgt spid="1034"/>
                                        </p:tgtEl>
                                        <p:attrNameLst>
                                          <p:attrName>ppt_h</p:attrName>
                                        </p:attrNameLst>
                                      </p:cBhvr>
                                      <p:tavLst>
                                        <p:tav tm="0">
                                          <p:val>
                                            <p:flt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53" presetClass="exit" presetSubtype="0" fill="hold" nodeType="clickEffect">
                                  <p:stCondLst>
                                    <p:cond delay="0"/>
                                  </p:stCondLst>
                                  <p:childTnLst>
                                    <p:anim calcmode="lin" valueType="num">
                                      <p:cBhvr>
                                        <p:cTn id="56" dur="500"/>
                                        <p:tgtEl>
                                          <p:spTgt spid="1033"/>
                                        </p:tgtEl>
                                        <p:attrNameLst>
                                          <p:attrName>ppt_w</p:attrName>
                                        </p:attrNameLst>
                                      </p:cBhvr>
                                      <p:tavLst>
                                        <p:tav tm="0">
                                          <p:val>
                                            <p:strVal val="ppt_w"/>
                                          </p:val>
                                        </p:tav>
                                        <p:tav tm="100000">
                                          <p:val>
                                            <p:fltVal val="0"/>
                                          </p:val>
                                        </p:tav>
                                      </p:tavLst>
                                    </p:anim>
                                    <p:anim calcmode="lin" valueType="num">
                                      <p:cBhvr>
                                        <p:cTn id="57" dur="500"/>
                                        <p:tgtEl>
                                          <p:spTgt spid="1033"/>
                                        </p:tgtEl>
                                        <p:attrNameLst>
                                          <p:attrName>ppt_h</p:attrName>
                                        </p:attrNameLst>
                                      </p:cBhvr>
                                      <p:tavLst>
                                        <p:tav tm="0">
                                          <p:val>
                                            <p:strVal val="ppt_h"/>
                                          </p:val>
                                        </p:tav>
                                        <p:tav tm="100000">
                                          <p:val>
                                            <p:fltVal val="0"/>
                                          </p:val>
                                        </p:tav>
                                      </p:tavLst>
                                    </p:anim>
                                    <p:animEffect transition="out" filter="fade">
                                      <p:cBhvr>
                                        <p:cTn id="58" dur="500"/>
                                        <p:tgtEl>
                                          <p:spTgt spid="1033"/>
                                        </p:tgtEl>
                                      </p:cBhvr>
                                    </p:animEffect>
                                    <p:set>
                                      <p:cBhvr>
                                        <p:cTn id="59" dur="1" fill="hold">
                                          <p:stCondLst>
                                            <p:cond delay="499"/>
                                          </p:stCondLst>
                                        </p:cTn>
                                        <p:tgtEl>
                                          <p:spTgt spid="1033"/>
                                        </p:tgtEl>
                                        <p:attrNameLst>
                                          <p:attrName>style.visibility</p:attrName>
                                        </p:attrNameLst>
                                      </p:cBhvr>
                                      <p:to>
                                        <p:strVal val="hidden"/>
                                      </p:to>
                                    </p:set>
                                  </p:childTnLst>
                                </p:cTn>
                              </p:par>
                              <p:par>
                                <p:cTn id="60" presetID="53" presetClass="exit" presetSubtype="0" fill="hold" nodeType="withEffect">
                                  <p:stCondLst>
                                    <p:cond delay="0"/>
                                  </p:stCondLst>
                                  <p:childTnLst>
                                    <p:anim calcmode="lin" valueType="num">
                                      <p:cBhvr>
                                        <p:cTn id="61" dur="500"/>
                                        <p:tgtEl>
                                          <p:spTgt spid="1034"/>
                                        </p:tgtEl>
                                        <p:attrNameLst>
                                          <p:attrName>ppt_w</p:attrName>
                                        </p:attrNameLst>
                                      </p:cBhvr>
                                      <p:tavLst>
                                        <p:tav tm="0">
                                          <p:val>
                                            <p:strVal val="ppt_w"/>
                                          </p:val>
                                        </p:tav>
                                        <p:tav tm="100000">
                                          <p:val>
                                            <p:fltVal val="0"/>
                                          </p:val>
                                        </p:tav>
                                      </p:tavLst>
                                    </p:anim>
                                    <p:anim calcmode="lin" valueType="num">
                                      <p:cBhvr>
                                        <p:cTn id="62" dur="500"/>
                                        <p:tgtEl>
                                          <p:spTgt spid="1034"/>
                                        </p:tgtEl>
                                        <p:attrNameLst>
                                          <p:attrName>ppt_h</p:attrName>
                                        </p:attrNameLst>
                                      </p:cBhvr>
                                      <p:tavLst>
                                        <p:tav tm="0">
                                          <p:val>
                                            <p:strVal val="ppt_h"/>
                                          </p:val>
                                        </p:tav>
                                        <p:tav tm="100000">
                                          <p:val>
                                            <p:fltVal val="0"/>
                                          </p:val>
                                        </p:tav>
                                      </p:tavLst>
                                    </p:anim>
                                    <p:animEffect transition="out" filter="fade">
                                      <p:cBhvr>
                                        <p:cTn id="63" dur="500"/>
                                        <p:tgtEl>
                                          <p:spTgt spid="1034"/>
                                        </p:tgtEl>
                                      </p:cBhvr>
                                    </p:animEffect>
                                    <p:set>
                                      <p:cBhvr>
                                        <p:cTn id="64" dur="1" fill="hold">
                                          <p:stCondLst>
                                            <p:cond delay="499"/>
                                          </p:stCondLst>
                                        </p:cTn>
                                        <p:tgtEl>
                                          <p:spTgt spid="1034"/>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3" presetClass="entr" presetSubtype="5" fill="hold" nodeType="clickEffect">
                                  <p:stCondLst>
                                    <p:cond delay="0"/>
                                  </p:stCondLst>
                                  <p:childTnLst>
                                    <p:set>
                                      <p:cBhvr>
                                        <p:cTn id="68" dur="1" fill="hold">
                                          <p:stCondLst>
                                            <p:cond delay="0"/>
                                          </p:stCondLst>
                                        </p:cTn>
                                        <p:tgtEl>
                                          <p:spTgt spid="1032"/>
                                        </p:tgtEl>
                                        <p:attrNameLst>
                                          <p:attrName>style.visibility</p:attrName>
                                        </p:attrNameLst>
                                      </p:cBhvr>
                                      <p:to>
                                        <p:strVal val="visible"/>
                                      </p:to>
                                    </p:set>
                                    <p:animEffect transition="in" filter="blinds(vertical)">
                                      <p:cBhvr>
                                        <p:cTn id="69" dur="500"/>
                                        <p:tgtEl>
                                          <p:spTgt spid="1032"/>
                                        </p:tgtEl>
                                      </p:cBhvr>
                                    </p:animEffect>
                                  </p:childTnLst>
                                </p:cTn>
                              </p:par>
                            </p:childTnLst>
                          </p:cTn>
                        </p:par>
                      </p:childTnLst>
                    </p:cTn>
                  </p:par>
                  <p:par>
                    <p:cTn id="70" fill="hold">
                      <p:stCondLst>
                        <p:cond delay="indefinite"/>
                      </p:stCondLst>
                      <p:childTnLst>
                        <p:par>
                          <p:cTn id="71" fill="hold">
                            <p:stCondLst>
                              <p:cond delay="0"/>
                            </p:stCondLst>
                            <p:childTnLst>
                              <p:par>
                                <p:cTn id="72" presetID="3" presetClass="entr" presetSubtype="10" fill="hold" nodeType="clickEffect">
                                  <p:stCondLst>
                                    <p:cond delay="0"/>
                                  </p:stCondLst>
                                  <p:childTnLst>
                                    <p:set>
                                      <p:cBhvr>
                                        <p:cTn id="73" dur="1" fill="hold">
                                          <p:stCondLst>
                                            <p:cond delay="0"/>
                                          </p:stCondLst>
                                        </p:cTn>
                                        <p:tgtEl>
                                          <p:spTgt spid="1031"/>
                                        </p:tgtEl>
                                        <p:attrNameLst>
                                          <p:attrName>style.visibility</p:attrName>
                                        </p:attrNameLst>
                                      </p:cBhvr>
                                      <p:to>
                                        <p:strVal val="visible"/>
                                      </p:to>
                                    </p:set>
                                    <p:animEffect transition="in" filter="blinds(horizontal)">
                                      <p:cBhvr>
                                        <p:cTn id="74" dur="500"/>
                                        <p:tgtEl>
                                          <p:spTgt spid="1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4427984" y="0"/>
            <a:ext cx="4716016"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0"/>
            <a:ext cx="395536" cy="6858000"/>
          </a:xfrm>
          <a:prstGeom prst="rect">
            <a:avLst/>
          </a:prstGeom>
          <a:solidFill>
            <a:srgbClr val="BDD5D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4932040" y="2420888"/>
            <a:ext cx="3816424" cy="4247317"/>
          </a:xfrm>
          <a:prstGeom prst="rect">
            <a:avLst/>
          </a:prstGeom>
          <a:noFill/>
        </p:spPr>
        <p:txBody>
          <a:bodyPr wrap="square" rtlCol="0">
            <a:spAutoFit/>
          </a:bodyPr>
          <a:lstStyle/>
          <a:p>
            <a:pPr>
              <a:lnSpc>
                <a:spcPct val="150000"/>
              </a:lnSpc>
            </a:pPr>
            <a:r>
              <a:rPr lang="en-US" altLang="zh-CN" sz="1000" dirty="0" smtClean="0">
                <a:latin typeface="黑体" pitchFamily="49" charset="-122"/>
                <a:ea typeface="黑体" pitchFamily="49" charset="-122"/>
              </a:rPr>
              <a:t>《</a:t>
            </a:r>
            <a:r>
              <a:rPr lang="zh-CN" altLang="en-US" sz="1000" dirty="0" smtClean="0">
                <a:latin typeface="黑体" pitchFamily="49" charset="-122"/>
                <a:ea typeface="黑体" pitchFamily="49" charset="-122"/>
              </a:rPr>
              <a:t>中国美术分类全集</a:t>
            </a:r>
            <a:r>
              <a:rPr lang="en-US" altLang="zh-CN" sz="1000" dirty="0" smtClean="0">
                <a:latin typeface="黑体" pitchFamily="49" charset="-122"/>
                <a:ea typeface="黑体" pitchFamily="49" charset="-122"/>
              </a:rPr>
              <a:t>》</a:t>
            </a:r>
            <a:r>
              <a:rPr lang="zh-CN" altLang="en-US" sz="1000" dirty="0" smtClean="0">
                <a:latin typeface="黑体" pitchFamily="49" charset="-122"/>
                <a:ea typeface="黑体" pitchFamily="49" charset="-122"/>
              </a:rPr>
              <a:t>是迄今为止，关于中国美术的一部最完整、最全面的大型彩色图录。全部册数在</a:t>
            </a:r>
            <a:r>
              <a:rPr lang="en-US" altLang="zh-CN" sz="1000" dirty="0" smtClean="0">
                <a:latin typeface="黑体" pitchFamily="49" charset="-122"/>
                <a:ea typeface="黑体" pitchFamily="49" charset="-122"/>
              </a:rPr>
              <a:t>400</a:t>
            </a:r>
            <a:r>
              <a:rPr lang="zh-CN" altLang="en-US" sz="1000" dirty="0" smtClean="0">
                <a:latin typeface="黑体" pitchFamily="49" charset="-122"/>
                <a:ea typeface="黑体" pitchFamily="49" charset="-122"/>
              </a:rPr>
              <a:t>册左右。每卷册前面有序言，概括介绍该卷册的主要内容，均由该领域权威专家学者撰写。正文为彩色图版。另有附录，为每幅彩色图版的文字说明。</a:t>
            </a:r>
            <a:endParaRPr lang="en-US" altLang="zh-CN" sz="1000" dirty="0" smtClean="0">
              <a:latin typeface="黑体" pitchFamily="49" charset="-122"/>
              <a:ea typeface="黑体" pitchFamily="49" charset="-122"/>
            </a:endParaRPr>
          </a:p>
          <a:p>
            <a:pPr>
              <a:lnSpc>
                <a:spcPct val="150000"/>
              </a:lnSpc>
            </a:pPr>
            <a:endParaRPr lang="en-US" altLang="zh-CN" sz="1000" dirty="0" smtClean="0">
              <a:latin typeface="黑体" pitchFamily="49" charset="-122"/>
              <a:ea typeface="黑体" pitchFamily="49" charset="-122"/>
            </a:endParaRPr>
          </a:p>
          <a:p>
            <a:pPr indent="201613">
              <a:lnSpc>
                <a:spcPct val="150000"/>
              </a:lnSpc>
            </a:pPr>
            <a:r>
              <a:rPr lang="zh-CN" altLang="en-US" sz="1000" dirty="0" smtClean="0">
                <a:solidFill>
                  <a:srgbClr val="000099"/>
                </a:solidFill>
                <a:ea typeface="Adobe 楷体 Std R" pitchFamily="18" charset="-122"/>
              </a:rPr>
              <a:t>我校图书馆已购买的分卷有</a:t>
            </a:r>
            <a:r>
              <a:rPr lang="en-US" altLang="zh-CN" sz="1000" dirty="0" smtClean="0">
                <a:solidFill>
                  <a:srgbClr val="000099"/>
                </a:solidFill>
                <a:ea typeface="Adobe 楷体 Std R" pitchFamily="18" charset="-122"/>
              </a:rPr>
              <a:t>——</a:t>
            </a:r>
            <a:endParaRPr lang="zh-CN" altLang="en-US" sz="1000" dirty="0" smtClean="0">
              <a:solidFill>
                <a:srgbClr val="000099"/>
              </a:solidFill>
              <a:ea typeface="Adobe 楷体 Std R" pitchFamily="18" charset="-122"/>
            </a:endParaRPr>
          </a:p>
          <a:p>
            <a:pPr indent="201613">
              <a:lnSpc>
                <a:spcPct val="150000"/>
              </a:lnSpc>
            </a:pPr>
            <a:r>
              <a:rPr lang="en-US" altLang="zh-CN" sz="1000" dirty="0" smtClean="0">
                <a:solidFill>
                  <a:srgbClr val="000000"/>
                </a:solidFill>
                <a:latin typeface="Adobe 楷体 Std R" pitchFamily="18" charset="-122"/>
                <a:ea typeface="Adobe 楷体 Std R" pitchFamily="18" charset="-122"/>
              </a:rPr>
              <a:t>《</a:t>
            </a:r>
            <a:r>
              <a:rPr lang="zh-CN" altLang="en-US" sz="1000" dirty="0" smtClean="0">
                <a:solidFill>
                  <a:srgbClr val="000000"/>
                </a:solidFill>
                <a:latin typeface="Adobe 楷体 Std R" pitchFamily="18" charset="-122"/>
                <a:ea typeface="Adobe 楷体 Std R" pitchFamily="18" charset="-122"/>
              </a:rPr>
              <a:t>中国壁画全集</a:t>
            </a:r>
            <a:r>
              <a:rPr lang="en-US" altLang="zh-CN" sz="1000" dirty="0" smtClean="0">
                <a:solidFill>
                  <a:srgbClr val="000000"/>
                </a:solidFill>
                <a:latin typeface="Adobe 楷体 Std R" pitchFamily="18" charset="-122"/>
                <a:ea typeface="Adobe 楷体 Std R" pitchFamily="18" charset="-122"/>
              </a:rPr>
              <a:t>》《</a:t>
            </a:r>
            <a:r>
              <a:rPr lang="zh-CN" altLang="en-US" sz="1000" dirty="0" smtClean="0">
                <a:solidFill>
                  <a:srgbClr val="000000"/>
                </a:solidFill>
                <a:latin typeface="Adobe 楷体 Std R" pitchFamily="18" charset="-122"/>
                <a:ea typeface="Adobe 楷体 Std R" pitchFamily="18" charset="-122"/>
              </a:rPr>
              <a:t>中国藏传佛教雕塑全集</a:t>
            </a:r>
            <a:r>
              <a:rPr lang="en-US" altLang="zh-CN" sz="1000" dirty="0" smtClean="0">
                <a:solidFill>
                  <a:srgbClr val="000000"/>
                </a:solidFill>
                <a:latin typeface="Adobe 楷体 Std R" pitchFamily="18" charset="-122"/>
                <a:ea typeface="Adobe 楷体 Std R" pitchFamily="18" charset="-122"/>
              </a:rPr>
              <a:t>》</a:t>
            </a:r>
          </a:p>
          <a:p>
            <a:pPr indent="201613">
              <a:lnSpc>
                <a:spcPct val="150000"/>
              </a:lnSpc>
            </a:pPr>
            <a:r>
              <a:rPr lang="en-US" altLang="zh-CN" sz="1000" dirty="0" smtClean="0">
                <a:solidFill>
                  <a:srgbClr val="000000"/>
                </a:solidFill>
                <a:latin typeface="Adobe 楷体 Std R" pitchFamily="18" charset="-122"/>
                <a:ea typeface="Adobe 楷体 Std R" pitchFamily="18" charset="-122"/>
              </a:rPr>
              <a:t>《</a:t>
            </a:r>
            <a:r>
              <a:rPr lang="zh-CN" altLang="en-US" sz="1000" dirty="0" smtClean="0">
                <a:solidFill>
                  <a:srgbClr val="000000"/>
                </a:solidFill>
                <a:latin typeface="Adobe 楷体 Std R" pitchFamily="18" charset="-122"/>
                <a:ea typeface="Adobe 楷体 Std R" pitchFamily="18" charset="-122"/>
              </a:rPr>
              <a:t>中国敦煌壁画全集</a:t>
            </a:r>
            <a:r>
              <a:rPr lang="en-US" altLang="zh-CN" sz="1000" dirty="0" smtClean="0">
                <a:solidFill>
                  <a:srgbClr val="000000"/>
                </a:solidFill>
                <a:latin typeface="Adobe 楷体 Std R" pitchFamily="18" charset="-122"/>
                <a:ea typeface="Adobe 楷体 Std R" pitchFamily="18" charset="-122"/>
              </a:rPr>
              <a:t>》 《</a:t>
            </a:r>
            <a:r>
              <a:rPr lang="zh-CN" altLang="en-US" sz="1000" dirty="0" smtClean="0">
                <a:solidFill>
                  <a:srgbClr val="000000"/>
                </a:solidFill>
                <a:latin typeface="Adobe 楷体 Std R" pitchFamily="18" charset="-122"/>
                <a:ea typeface="Adobe 楷体 Std R" pitchFamily="18" charset="-122"/>
              </a:rPr>
              <a:t>中国绘画全集</a:t>
            </a:r>
            <a:r>
              <a:rPr lang="en-US" altLang="zh-CN" sz="1000" dirty="0" smtClean="0">
                <a:solidFill>
                  <a:srgbClr val="000000"/>
                </a:solidFill>
                <a:latin typeface="Adobe 楷体 Std R" pitchFamily="18" charset="-122"/>
                <a:ea typeface="Adobe 楷体 Std R" pitchFamily="18" charset="-122"/>
              </a:rPr>
              <a:t>》</a:t>
            </a:r>
          </a:p>
          <a:p>
            <a:pPr indent="201613">
              <a:lnSpc>
                <a:spcPct val="150000"/>
              </a:lnSpc>
            </a:pPr>
            <a:r>
              <a:rPr lang="en-US" altLang="zh-CN" sz="1000" dirty="0" smtClean="0">
                <a:solidFill>
                  <a:srgbClr val="000000"/>
                </a:solidFill>
                <a:latin typeface="Adobe 楷体 Std R" pitchFamily="18" charset="-122"/>
                <a:ea typeface="Adobe 楷体 Std R" pitchFamily="18" charset="-122"/>
              </a:rPr>
              <a:t>《</a:t>
            </a:r>
            <a:r>
              <a:rPr lang="zh-CN" altLang="en-US" sz="1000" dirty="0" smtClean="0">
                <a:solidFill>
                  <a:srgbClr val="000000"/>
                </a:solidFill>
                <a:latin typeface="Adobe 楷体 Std R" pitchFamily="18" charset="-122"/>
                <a:ea typeface="Adobe 楷体 Std R" pitchFamily="18" charset="-122"/>
              </a:rPr>
              <a:t>中国法帖全集</a:t>
            </a:r>
            <a:r>
              <a:rPr lang="en-US" altLang="zh-CN" sz="1000" dirty="0" smtClean="0">
                <a:solidFill>
                  <a:srgbClr val="000000"/>
                </a:solidFill>
                <a:latin typeface="Adobe 楷体 Std R" pitchFamily="18" charset="-122"/>
                <a:ea typeface="Adobe 楷体 Std R" pitchFamily="18" charset="-122"/>
              </a:rPr>
              <a:t>》《</a:t>
            </a:r>
            <a:r>
              <a:rPr lang="zh-CN" altLang="en-US" sz="1000" dirty="0" smtClean="0">
                <a:solidFill>
                  <a:srgbClr val="000000"/>
                </a:solidFill>
                <a:latin typeface="Adobe 楷体 Std R" pitchFamily="18" charset="-122"/>
                <a:ea typeface="Adobe 楷体 Std R" pitchFamily="18" charset="-122"/>
              </a:rPr>
              <a:t>中国画像石全集</a:t>
            </a:r>
            <a:r>
              <a:rPr lang="en-US" altLang="zh-CN" sz="1000" dirty="0" smtClean="0">
                <a:solidFill>
                  <a:srgbClr val="000000"/>
                </a:solidFill>
                <a:latin typeface="Adobe 楷体 Std R" pitchFamily="18" charset="-122"/>
                <a:ea typeface="Adobe 楷体 Std R" pitchFamily="18" charset="-122"/>
              </a:rPr>
              <a:t>》</a:t>
            </a:r>
          </a:p>
          <a:p>
            <a:pPr indent="201613">
              <a:lnSpc>
                <a:spcPct val="150000"/>
              </a:lnSpc>
            </a:pPr>
            <a:r>
              <a:rPr lang="en-US" altLang="zh-CN" sz="1000" dirty="0" smtClean="0">
                <a:solidFill>
                  <a:srgbClr val="000000"/>
                </a:solidFill>
                <a:latin typeface="Adobe 楷体 Std R" pitchFamily="18" charset="-122"/>
                <a:ea typeface="Adobe 楷体 Std R" pitchFamily="18" charset="-122"/>
              </a:rPr>
              <a:t>《</a:t>
            </a:r>
            <a:r>
              <a:rPr lang="zh-CN" altLang="en-US" sz="1000" dirty="0" smtClean="0">
                <a:solidFill>
                  <a:srgbClr val="000000"/>
                </a:solidFill>
                <a:latin typeface="Adobe 楷体 Std R" pitchFamily="18" charset="-122"/>
                <a:ea typeface="Adobe 楷体 Std R" pitchFamily="18" charset="-122"/>
              </a:rPr>
              <a:t>中国画像砖全集</a:t>
            </a:r>
            <a:r>
              <a:rPr lang="en-US" altLang="zh-CN" sz="1000" dirty="0" smtClean="0">
                <a:solidFill>
                  <a:srgbClr val="000000"/>
                </a:solidFill>
                <a:latin typeface="Adobe 楷体 Std R" pitchFamily="18" charset="-122"/>
                <a:ea typeface="Adobe 楷体 Std R" pitchFamily="18" charset="-122"/>
              </a:rPr>
              <a:t>》《</a:t>
            </a:r>
            <a:r>
              <a:rPr lang="zh-CN" altLang="en-US" sz="1000" dirty="0" smtClean="0">
                <a:solidFill>
                  <a:srgbClr val="000000"/>
                </a:solidFill>
                <a:latin typeface="Adobe 楷体 Std R" pitchFamily="18" charset="-122"/>
                <a:ea typeface="Adobe 楷体 Std R" pitchFamily="18" charset="-122"/>
              </a:rPr>
              <a:t>中国织绣服饰全集</a:t>
            </a:r>
            <a:r>
              <a:rPr lang="en-US" altLang="zh-CN" sz="1000" dirty="0" smtClean="0">
                <a:solidFill>
                  <a:srgbClr val="000000"/>
                </a:solidFill>
                <a:latin typeface="Adobe 楷体 Std R" pitchFamily="18" charset="-122"/>
                <a:ea typeface="Adobe 楷体 Std R" pitchFamily="18" charset="-122"/>
              </a:rPr>
              <a:t>》</a:t>
            </a:r>
          </a:p>
          <a:p>
            <a:pPr indent="201613">
              <a:lnSpc>
                <a:spcPct val="150000"/>
              </a:lnSpc>
            </a:pPr>
            <a:r>
              <a:rPr lang="en-US" altLang="zh-CN" sz="1000" dirty="0" smtClean="0">
                <a:solidFill>
                  <a:srgbClr val="000000"/>
                </a:solidFill>
                <a:latin typeface="Adobe 楷体 Std R" pitchFamily="18" charset="-122"/>
                <a:ea typeface="Adobe 楷体 Std R" pitchFamily="18" charset="-122"/>
              </a:rPr>
              <a:t>《</a:t>
            </a:r>
            <a:r>
              <a:rPr lang="zh-CN" altLang="en-US" sz="1000" dirty="0" smtClean="0">
                <a:solidFill>
                  <a:srgbClr val="000000"/>
                </a:solidFill>
                <a:latin typeface="Adobe 楷体 Std R" pitchFamily="18" charset="-122"/>
                <a:ea typeface="Adobe 楷体 Std R" pitchFamily="18" charset="-122"/>
              </a:rPr>
              <a:t>中国建筑艺术全集</a:t>
            </a:r>
            <a:r>
              <a:rPr lang="en-US" altLang="zh-CN" sz="1000" dirty="0" smtClean="0">
                <a:solidFill>
                  <a:srgbClr val="000000"/>
                </a:solidFill>
                <a:latin typeface="Adobe 楷体 Std R" pitchFamily="18" charset="-122"/>
                <a:ea typeface="Adobe 楷体 Std R" pitchFamily="18" charset="-122"/>
              </a:rPr>
              <a:t>》《</a:t>
            </a:r>
            <a:r>
              <a:rPr lang="zh-CN" altLang="en-US" sz="1000" dirty="0" smtClean="0">
                <a:solidFill>
                  <a:srgbClr val="000000"/>
                </a:solidFill>
                <a:latin typeface="Adobe 楷体 Std R" pitchFamily="18" charset="-122"/>
                <a:ea typeface="Adobe 楷体 Std R" pitchFamily="18" charset="-122"/>
              </a:rPr>
              <a:t>中国民间美术全集</a:t>
            </a:r>
            <a:r>
              <a:rPr lang="en-US" altLang="zh-CN" sz="1000" dirty="0" smtClean="0">
                <a:solidFill>
                  <a:srgbClr val="000000"/>
                </a:solidFill>
                <a:latin typeface="Adobe 楷体 Std R" pitchFamily="18" charset="-122"/>
                <a:ea typeface="Adobe 楷体 Std R" pitchFamily="18" charset="-122"/>
              </a:rPr>
              <a:t>》</a:t>
            </a:r>
          </a:p>
          <a:p>
            <a:pPr indent="201613">
              <a:lnSpc>
                <a:spcPct val="150000"/>
              </a:lnSpc>
            </a:pPr>
            <a:r>
              <a:rPr lang="en-US" altLang="zh-CN" sz="1000" dirty="0" smtClean="0">
                <a:solidFill>
                  <a:srgbClr val="000000"/>
                </a:solidFill>
                <a:latin typeface="Adobe 楷体 Std R" pitchFamily="18" charset="-122"/>
                <a:ea typeface="Adobe 楷体 Std R" pitchFamily="18" charset="-122"/>
              </a:rPr>
              <a:t>《</a:t>
            </a:r>
            <a:r>
              <a:rPr lang="zh-CN" altLang="en-US" sz="1000" dirty="0" smtClean="0">
                <a:solidFill>
                  <a:srgbClr val="000000"/>
                </a:solidFill>
                <a:latin typeface="Adobe 楷体 Std R" pitchFamily="18" charset="-122"/>
                <a:ea typeface="Adobe 楷体 Std R" pitchFamily="18" charset="-122"/>
              </a:rPr>
              <a:t>中国陵墓雕塑全集</a:t>
            </a:r>
            <a:r>
              <a:rPr lang="en-US" altLang="zh-CN" sz="1000" dirty="0" smtClean="0">
                <a:solidFill>
                  <a:srgbClr val="000000"/>
                </a:solidFill>
                <a:latin typeface="Adobe 楷体 Std R" pitchFamily="18" charset="-122"/>
                <a:ea typeface="Adobe 楷体 Std R" pitchFamily="18" charset="-122"/>
              </a:rPr>
              <a:t>》《</a:t>
            </a:r>
            <a:r>
              <a:rPr lang="zh-CN" altLang="en-US" sz="1000" dirty="0" smtClean="0">
                <a:solidFill>
                  <a:srgbClr val="000000"/>
                </a:solidFill>
                <a:latin typeface="Adobe 楷体 Std R" pitchFamily="18" charset="-122"/>
                <a:ea typeface="Adobe 楷体 Std R" pitchFamily="18" charset="-122"/>
              </a:rPr>
              <a:t>中国漆器全集</a:t>
            </a:r>
            <a:r>
              <a:rPr lang="en-US" altLang="zh-CN" sz="1000" dirty="0" smtClean="0">
                <a:solidFill>
                  <a:srgbClr val="000000"/>
                </a:solidFill>
                <a:latin typeface="Adobe 楷体 Std R" pitchFamily="18" charset="-122"/>
                <a:ea typeface="Adobe 楷体 Std R" pitchFamily="18" charset="-122"/>
              </a:rPr>
              <a:t>》</a:t>
            </a:r>
          </a:p>
          <a:p>
            <a:pPr indent="201613">
              <a:lnSpc>
                <a:spcPct val="150000"/>
              </a:lnSpc>
            </a:pPr>
            <a:r>
              <a:rPr lang="en-US" altLang="zh-CN" sz="1000" dirty="0" smtClean="0">
                <a:solidFill>
                  <a:srgbClr val="000000"/>
                </a:solidFill>
                <a:latin typeface="Adobe 楷体 Std R" pitchFamily="18" charset="-122"/>
                <a:ea typeface="Adobe 楷体 Std R" pitchFamily="18" charset="-122"/>
              </a:rPr>
              <a:t>《</a:t>
            </a:r>
            <a:r>
              <a:rPr lang="zh-CN" altLang="en-US" sz="1000" dirty="0" smtClean="0">
                <a:solidFill>
                  <a:srgbClr val="000000"/>
                </a:solidFill>
                <a:latin typeface="Adobe 楷体 Std R" pitchFamily="18" charset="-122"/>
                <a:ea typeface="Adobe 楷体 Std R" pitchFamily="18" charset="-122"/>
              </a:rPr>
              <a:t>中国青铜器全集</a:t>
            </a:r>
            <a:r>
              <a:rPr lang="en-US" altLang="zh-CN" sz="1000" dirty="0" smtClean="0">
                <a:solidFill>
                  <a:srgbClr val="000000"/>
                </a:solidFill>
                <a:latin typeface="Adobe 楷体 Std R" pitchFamily="18" charset="-122"/>
                <a:ea typeface="Adobe 楷体 Std R" pitchFamily="18" charset="-122"/>
              </a:rPr>
              <a:t>》《</a:t>
            </a:r>
            <a:r>
              <a:rPr lang="zh-CN" altLang="en-US" sz="1000" dirty="0" smtClean="0">
                <a:solidFill>
                  <a:srgbClr val="000000"/>
                </a:solidFill>
                <a:latin typeface="Adobe 楷体 Std R" pitchFamily="18" charset="-122"/>
                <a:ea typeface="Adobe 楷体 Std R" pitchFamily="18" charset="-122"/>
              </a:rPr>
              <a:t>中国石窟雕塑全集</a:t>
            </a:r>
            <a:r>
              <a:rPr lang="en-US" altLang="zh-CN" sz="1000" dirty="0" smtClean="0">
                <a:solidFill>
                  <a:srgbClr val="000000"/>
                </a:solidFill>
                <a:latin typeface="Adobe 楷体 Std R" pitchFamily="18" charset="-122"/>
                <a:ea typeface="Adobe 楷体 Std R" pitchFamily="18" charset="-122"/>
              </a:rPr>
              <a:t>》</a:t>
            </a:r>
          </a:p>
          <a:p>
            <a:pPr indent="201613">
              <a:lnSpc>
                <a:spcPct val="150000"/>
              </a:lnSpc>
            </a:pPr>
            <a:r>
              <a:rPr lang="en-US" altLang="zh-CN" sz="1000" dirty="0" smtClean="0">
                <a:solidFill>
                  <a:srgbClr val="000000"/>
                </a:solidFill>
                <a:latin typeface="Adobe 楷体 Std R" pitchFamily="18" charset="-122"/>
                <a:ea typeface="Adobe 楷体 Std R" pitchFamily="18" charset="-122"/>
              </a:rPr>
              <a:t>《</a:t>
            </a:r>
            <a:r>
              <a:rPr lang="zh-CN" altLang="en-US" sz="1000" dirty="0" smtClean="0">
                <a:solidFill>
                  <a:srgbClr val="000000"/>
                </a:solidFill>
                <a:latin typeface="Adobe 楷体 Std R" pitchFamily="18" charset="-122"/>
                <a:ea typeface="Adobe 楷体 Std R" pitchFamily="18" charset="-122"/>
              </a:rPr>
              <a:t>中国寺观雕塑全集</a:t>
            </a:r>
            <a:r>
              <a:rPr lang="en-US" altLang="zh-CN" sz="1000" dirty="0" smtClean="0">
                <a:solidFill>
                  <a:srgbClr val="000000"/>
                </a:solidFill>
                <a:latin typeface="Adobe 楷体 Std R" pitchFamily="18" charset="-122"/>
                <a:ea typeface="Adobe 楷体 Std R" pitchFamily="18" charset="-122"/>
              </a:rPr>
              <a:t>》《</a:t>
            </a:r>
            <a:r>
              <a:rPr lang="zh-CN" altLang="en-US" sz="1000" dirty="0" smtClean="0">
                <a:solidFill>
                  <a:srgbClr val="000000"/>
                </a:solidFill>
                <a:latin typeface="Adobe 楷体 Std R" pitchFamily="18" charset="-122"/>
                <a:ea typeface="Adobe 楷体 Std R" pitchFamily="18" charset="-122"/>
              </a:rPr>
              <a:t>中国陶瓷全集</a:t>
            </a:r>
            <a:r>
              <a:rPr lang="en-US" altLang="zh-CN" sz="1000" dirty="0" smtClean="0">
                <a:solidFill>
                  <a:srgbClr val="000000"/>
                </a:solidFill>
                <a:latin typeface="Adobe 楷体 Std R" pitchFamily="18" charset="-122"/>
                <a:ea typeface="Adobe 楷体 Std R" pitchFamily="18" charset="-122"/>
              </a:rPr>
              <a:t>》</a:t>
            </a:r>
          </a:p>
          <a:p>
            <a:pPr indent="201613">
              <a:lnSpc>
                <a:spcPct val="150000"/>
              </a:lnSpc>
            </a:pPr>
            <a:r>
              <a:rPr lang="en-US" altLang="zh-CN" sz="1000" dirty="0" smtClean="0">
                <a:solidFill>
                  <a:srgbClr val="000000"/>
                </a:solidFill>
                <a:latin typeface="Adobe 楷体 Std R" pitchFamily="18" charset="-122"/>
                <a:ea typeface="Adobe 楷体 Std R" pitchFamily="18" charset="-122"/>
              </a:rPr>
              <a:t>《</a:t>
            </a:r>
            <a:r>
              <a:rPr lang="zh-CN" altLang="en-US" sz="1000" dirty="0" smtClean="0">
                <a:solidFill>
                  <a:srgbClr val="000000"/>
                </a:solidFill>
                <a:latin typeface="Adobe 楷体 Std R" pitchFamily="18" charset="-122"/>
                <a:ea typeface="Adobe 楷体 Std R" pitchFamily="18" charset="-122"/>
              </a:rPr>
              <a:t>中国现代美术全集</a:t>
            </a:r>
            <a:r>
              <a:rPr lang="en-US" altLang="zh-CN" sz="1000" dirty="0" smtClean="0">
                <a:solidFill>
                  <a:srgbClr val="000000"/>
                </a:solidFill>
                <a:latin typeface="Adobe 楷体 Std R" pitchFamily="18" charset="-122"/>
                <a:ea typeface="Adobe 楷体 Std R" pitchFamily="18" charset="-122"/>
              </a:rPr>
              <a:t>》《</a:t>
            </a:r>
            <a:r>
              <a:rPr lang="zh-CN" altLang="en-US" sz="1000" dirty="0" smtClean="0">
                <a:solidFill>
                  <a:srgbClr val="000000"/>
                </a:solidFill>
                <a:latin typeface="Adobe 楷体 Std R" pitchFamily="18" charset="-122"/>
                <a:ea typeface="Adobe 楷体 Std R" pitchFamily="18" charset="-122"/>
              </a:rPr>
              <a:t>中国岩画全集</a:t>
            </a:r>
            <a:r>
              <a:rPr lang="en-US" altLang="zh-CN" sz="1000" dirty="0" smtClean="0">
                <a:solidFill>
                  <a:srgbClr val="000000"/>
                </a:solidFill>
                <a:latin typeface="Adobe 楷体 Std R" pitchFamily="18" charset="-122"/>
                <a:ea typeface="Adobe 楷体 Std R" pitchFamily="18" charset="-122"/>
              </a:rPr>
              <a:t>》</a:t>
            </a:r>
          </a:p>
          <a:p>
            <a:pPr indent="201613">
              <a:lnSpc>
                <a:spcPct val="150000"/>
              </a:lnSpc>
            </a:pPr>
            <a:r>
              <a:rPr lang="en-US" altLang="zh-CN" sz="1000" dirty="0" smtClean="0">
                <a:solidFill>
                  <a:srgbClr val="000000"/>
                </a:solidFill>
                <a:latin typeface="Adobe 楷体 Std R" pitchFamily="18" charset="-122"/>
                <a:ea typeface="Adobe 楷体 Std R" pitchFamily="18" charset="-122"/>
              </a:rPr>
              <a:t>《</a:t>
            </a:r>
            <a:r>
              <a:rPr lang="zh-CN" altLang="en-US" sz="1000" dirty="0" smtClean="0">
                <a:solidFill>
                  <a:srgbClr val="000000"/>
                </a:solidFill>
                <a:latin typeface="Adobe 楷体 Std R" pitchFamily="18" charset="-122"/>
                <a:ea typeface="Adobe 楷体 Std R" pitchFamily="18" charset="-122"/>
              </a:rPr>
              <a:t>中国玉器全集</a:t>
            </a:r>
            <a:r>
              <a:rPr lang="en-US" altLang="zh-CN" sz="1000" dirty="0" smtClean="0">
                <a:solidFill>
                  <a:srgbClr val="000000"/>
                </a:solidFill>
                <a:latin typeface="Adobe 楷体 Std R" pitchFamily="18" charset="-122"/>
                <a:ea typeface="Adobe 楷体 Std R" pitchFamily="18" charset="-122"/>
              </a:rPr>
              <a:t>》《</a:t>
            </a:r>
            <a:r>
              <a:rPr lang="zh-CN" altLang="en-US" sz="1000" dirty="0" smtClean="0">
                <a:solidFill>
                  <a:srgbClr val="000000"/>
                </a:solidFill>
                <a:latin typeface="Adobe 楷体 Std R" pitchFamily="18" charset="-122"/>
                <a:ea typeface="Adobe 楷体 Std R" pitchFamily="18" charset="-122"/>
              </a:rPr>
              <a:t>中国竹木牙角器全集</a:t>
            </a:r>
            <a:r>
              <a:rPr lang="en-US" altLang="zh-CN" sz="1000" dirty="0" smtClean="0">
                <a:solidFill>
                  <a:srgbClr val="000000"/>
                </a:solidFill>
                <a:latin typeface="Adobe 楷体 Std R" pitchFamily="18" charset="-122"/>
                <a:ea typeface="Adobe 楷体 Std R" pitchFamily="18" charset="-122"/>
              </a:rPr>
              <a:t>》</a:t>
            </a:r>
          </a:p>
          <a:p>
            <a:pPr indent="201613">
              <a:lnSpc>
                <a:spcPct val="150000"/>
              </a:lnSpc>
            </a:pPr>
            <a:r>
              <a:rPr lang="en-US" altLang="zh-CN" sz="1000" dirty="0" smtClean="0">
                <a:solidFill>
                  <a:srgbClr val="000000"/>
                </a:solidFill>
                <a:latin typeface="Adobe 楷体 Std R" pitchFamily="18" charset="-122"/>
                <a:ea typeface="Adobe 楷体 Std R" pitchFamily="18" charset="-122"/>
              </a:rPr>
              <a:t>《</a:t>
            </a:r>
            <a:r>
              <a:rPr lang="zh-CN" altLang="en-US" sz="1000" dirty="0" smtClean="0">
                <a:solidFill>
                  <a:srgbClr val="000000"/>
                </a:solidFill>
                <a:latin typeface="Adobe 楷体 Std R" pitchFamily="18" charset="-122"/>
                <a:ea typeface="Adobe 楷体 Std R" pitchFamily="18" charset="-122"/>
              </a:rPr>
              <a:t>中国藏传佛教全集</a:t>
            </a:r>
            <a:r>
              <a:rPr lang="en-US" altLang="zh-CN" sz="1000" dirty="0" smtClean="0">
                <a:solidFill>
                  <a:srgbClr val="000000"/>
                </a:solidFill>
                <a:latin typeface="Adobe 楷体 Std R" pitchFamily="18" charset="-122"/>
                <a:ea typeface="Adobe 楷体 Std R" pitchFamily="18" charset="-122"/>
              </a:rPr>
              <a:t>》    ……</a:t>
            </a:r>
          </a:p>
          <a:p>
            <a:pPr>
              <a:lnSpc>
                <a:spcPct val="150000"/>
              </a:lnSpc>
            </a:pPr>
            <a:endParaRPr lang="zh-CN" altLang="en-US" sz="1000" dirty="0">
              <a:latin typeface="黑体" pitchFamily="49" charset="-122"/>
              <a:ea typeface="黑体" pitchFamily="49" charset="-122"/>
            </a:endParaRPr>
          </a:p>
        </p:txBody>
      </p:sp>
      <p:pic>
        <p:nvPicPr>
          <p:cNvPr id="14" name="Picture 5" descr="IMG_20130920_150412"/>
          <p:cNvPicPr>
            <a:picLocks noChangeAspect="1" noChangeArrowheads="1"/>
          </p:cNvPicPr>
          <p:nvPr/>
        </p:nvPicPr>
        <p:blipFill>
          <a:blip r:embed="rId2" cstate="email"/>
          <a:srcRect/>
          <a:stretch>
            <a:fillRect/>
          </a:stretch>
        </p:blipFill>
        <p:spPr bwMode="auto">
          <a:xfrm>
            <a:off x="4788024" y="476672"/>
            <a:ext cx="3960440" cy="1728192"/>
          </a:xfrm>
          <a:prstGeom prst="rect">
            <a:avLst/>
          </a:prstGeom>
          <a:noFill/>
          <a:ln w="9525">
            <a:noFill/>
            <a:miter lim="800000"/>
            <a:headEnd/>
            <a:tailEnd/>
          </a:ln>
        </p:spPr>
      </p:pic>
      <p:pic>
        <p:nvPicPr>
          <p:cNvPr id="83970" name="Picture 2" descr="D:\backup\desktop\杨帆老师扫描\中国美术全集\未标题-4.jpg"/>
          <p:cNvPicPr>
            <a:picLocks noChangeAspect="1" noChangeArrowheads="1"/>
          </p:cNvPicPr>
          <p:nvPr/>
        </p:nvPicPr>
        <p:blipFill>
          <a:blip r:embed="rId3" cstate="email"/>
          <a:srcRect/>
          <a:stretch>
            <a:fillRect/>
          </a:stretch>
        </p:blipFill>
        <p:spPr bwMode="auto">
          <a:xfrm>
            <a:off x="568107" y="476672"/>
            <a:ext cx="3715861" cy="5256584"/>
          </a:xfrm>
          <a:prstGeom prst="rect">
            <a:avLst/>
          </a:prstGeom>
          <a:noFill/>
        </p:spPr>
      </p:pic>
      <p:pic>
        <p:nvPicPr>
          <p:cNvPr id="16" name="Picture 2" descr="D:\backup\desktop\杨帆老师扫描\中国美术全集\未标题-4.jpg"/>
          <p:cNvPicPr>
            <a:picLocks noChangeAspect="1" noChangeArrowheads="1"/>
          </p:cNvPicPr>
          <p:nvPr/>
        </p:nvPicPr>
        <p:blipFill>
          <a:blip r:embed="rId4" cstate="email"/>
          <a:srcRect/>
          <a:stretch>
            <a:fillRect/>
          </a:stretch>
        </p:blipFill>
        <p:spPr bwMode="auto">
          <a:xfrm>
            <a:off x="430944" y="404664"/>
            <a:ext cx="3925032" cy="5328592"/>
          </a:xfrm>
          <a:prstGeom prst="rect">
            <a:avLst/>
          </a:prstGeom>
          <a:noFill/>
        </p:spPr>
      </p:pic>
      <p:pic>
        <p:nvPicPr>
          <p:cNvPr id="83971" name="Picture 3" descr="D:\backup\desktop\杨帆老师扫描\中国美术全集\未标题-1.jpg"/>
          <p:cNvPicPr>
            <a:picLocks noChangeAspect="1" noChangeArrowheads="1"/>
          </p:cNvPicPr>
          <p:nvPr/>
        </p:nvPicPr>
        <p:blipFill>
          <a:blip r:embed="rId5" cstate="email"/>
          <a:srcRect/>
          <a:stretch>
            <a:fillRect/>
          </a:stretch>
        </p:blipFill>
        <p:spPr bwMode="auto">
          <a:xfrm>
            <a:off x="539552" y="836712"/>
            <a:ext cx="3744416" cy="432048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blinds(vertical)">
                                      <p:cBhvr>
                                        <p:cTn id="7" dur="1000"/>
                                        <p:tgtEl>
                                          <p:spTgt spid="8397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0" fill="hold" nodeType="clickEffect">
                                  <p:stCondLst>
                                    <p:cond delay="0"/>
                                  </p:stCondLst>
                                  <p:childTnLst>
                                    <p:anim calcmode="lin" valueType="num">
                                      <p:cBhvr>
                                        <p:cTn id="18" dur="500"/>
                                        <p:tgtEl>
                                          <p:spTgt spid="83970"/>
                                        </p:tgtEl>
                                        <p:attrNameLst>
                                          <p:attrName>ppt_w</p:attrName>
                                        </p:attrNameLst>
                                      </p:cBhvr>
                                      <p:tavLst>
                                        <p:tav tm="0">
                                          <p:val>
                                            <p:strVal val="ppt_w"/>
                                          </p:val>
                                        </p:tav>
                                        <p:tav tm="100000">
                                          <p:val>
                                            <p:fltVal val="0"/>
                                          </p:val>
                                        </p:tav>
                                      </p:tavLst>
                                    </p:anim>
                                    <p:anim calcmode="lin" valueType="num">
                                      <p:cBhvr>
                                        <p:cTn id="19" dur="500"/>
                                        <p:tgtEl>
                                          <p:spTgt spid="83970"/>
                                        </p:tgtEl>
                                        <p:attrNameLst>
                                          <p:attrName>ppt_h</p:attrName>
                                        </p:attrNameLst>
                                      </p:cBhvr>
                                      <p:tavLst>
                                        <p:tav tm="0">
                                          <p:val>
                                            <p:strVal val="ppt_h"/>
                                          </p:val>
                                        </p:tav>
                                        <p:tav tm="100000">
                                          <p:val>
                                            <p:fltVal val="0"/>
                                          </p:val>
                                        </p:tav>
                                      </p:tavLst>
                                    </p:anim>
                                    <p:animEffect transition="out" filter="fade">
                                      <p:cBhvr>
                                        <p:cTn id="20" dur="500"/>
                                        <p:tgtEl>
                                          <p:spTgt spid="83970"/>
                                        </p:tgtEl>
                                      </p:cBhvr>
                                    </p:animEffect>
                                    <p:set>
                                      <p:cBhvr>
                                        <p:cTn id="21" dur="1" fill="hold">
                                          <p:stCondLst>
                                            <p:cond delay="499"/>
                                          </p:stCondLst>
                                        </p:cTn>
                                        <p:tgtEl>
                                          <p:spTgt spid="83970"/>
                                        </p:tgtEl>
                                        <p:attrNameLst>
                                          <p:attrName>style.visibility</p:attrName>
                                        </p:attrNameLst>
                                      </p:cBhvr>
                                      <p:to>
                                        <p:strVal val="hidden"/>
                                      </p:to>
                                    </p:set>
                                  </p:childTnLst>
                                </p:cTn>
                              </p:par>
                              <p:par>
                                <p:cTn id="22" presetID="53" presetClass="exit" presetSubtype="0" fill="hold" nodeType="withEffect">
                                  <p:stCondLst>
                                    <p:cond delay="0"/>
                                  </p:stCondLst>
                                  <p:childTnLst>
                                    <p:anim calcmode="lin" valueType="num">
                                      <p:cBhvr>
                                        <p:cTn id="23" dur="500"/>
                                        <p:tgtEl>
                                          <p:spTgt spid="16"/>
                                        </p:tgtEl>
                                        <p:attrNameLst>
                                          <p:attrName>ppt_w</p:attrName>
                                        </p:attrNameLst>
                                      </p:cBhvr>
                                      <p:tavLst>
                                        <p:tav tm="0">
                                          <p:val>
                                            <p:strVal val="ppt_w"/>
                                          </p:val>
                                        </p:tav>
                                        <p:tav tm="100000">
                                          <p:val>
                                            <p:fltVal val="0"/>
                                          </p:val>
                                        </p:tav>
                                      </p:tavLst>
                                    </p:anim>
                                    <p:anim calcmode="lin" valueType="num">
                                      <p:cBhvr>
                                        <p:cTn id="24" dur="500"/>
                                        <p:tgtEl>
                                          <p:spTgt spid="16"/>
                                        </p:tgtEl>
                                        <p:attrNameLst>
                                          <p:attrName>ppt_h</p:attrName>
                                        </p:attrNameLst>
                                      </p:cBhvr>
                                      <p:tavLst>
                                        <p:tav tm="0">
                                          <p:val>
                                            <p:strVal val="ppt_h"/>
                                          </p:val>
                                        </p:tav>
                                        <p:tav tm="100000">
                                          <p:val>
                                            <p:fltVal val="0"/>
                                          </p:val>
                                        </p:tav>
                                      </p:tavLst>
                                    </p:anim>
                                    <p:animEffect transition="out" filter="fade">
                                      <p:cBhvr>
                                        <p:cTn id="25" dur="500"/>
                                        <p:tgtEl>
                                          <p:spTgt spid="16"/>
                                        </p:tgtEl>
                                      </p:cBhvr>
                                    </p:animEffect>
                                    <p:set>
                                      <p:cBhvr>
                                        <p:cTn id="26" dur="1" fill="hold">
                                          <p:stCondLst>
                                            <p:cond delay="499"/>
                                          </p:stCondLst>
                                        </p:cTn>
                                        <p:tgtEl>
                                          <p:spTgt spid="1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83971"/>
                                        </p:tgtEl>
                                        <p:attrNameLst>
                                          <p:attrName>style.visibility</p:attrName>
                                        </p:attrNameLst>
                                      </p:cBhvr>
                                      <p:to>
                                        <p:strVal val="visible"/>
                                      </p:to>
                                    </p:set>
                                    <p:animEffect transition="in" filter="checkerboard(across)">
                                      <p:cBhvr>
                                        <p:cTn id="31" dur="500"/>
                                        <p:tgtEl>
                                          <p:spTgt spid="83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0" y="0"/>
            <a:ext cx="4067944" cy="6858000"/>
          </a:xfrm>
          <a:prstGeom prst="rect">
            <a:avLst/>
          </a:prstGeom>
          <a:solidFill>
            <a:srgbClr val="C7C7C7">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74" name="Picture 2"/>
          <p:cNvPicPr>
            <a:picLocks noChangeAspect="1" noChangeArrowheads="1"/>
          </p:cNvPicPr>
          <p:nvPr/>
        </p:nvPicPr>
        <p:blipFill>
          <a:blip r:embed="rId2" cstate="email"/>
          <a:srcRect/>
          <a:stretch>
            <a:fillRect/>
          </a:stretch>
        </p:blipFill>
        <p:spPr bwMode="auto">
          <a:xfrm>
            <a:off x="5004048" y="332656"/>
            <a:ext cx="3308027" cy="3126326"/>
          </a:xfrm>
          <a:prstGeom prst="rect">
            <a:avLst/>
          </a:prstGeom>
          <a:noFill/>
          <a:ln w="9525">
            <a:noFill/>
            <a:miter lim="800000"/>
            <a:headEnd/>
            <a:tailEnd/>
          </a:ln>
        </p:spPr>
      </p:pic>
      <p:pic>
        <p:nvPicPr>
          <p:cNvPr id="3075" name="Picture 3" descr="D:\backup\desktop\2015-09-28\齐白石全集\未标题-3.jpg"/>
          <p:cNvPicPr>
            <a:picLocks noChangeAspect="1" noChangeArrowheads="1"/>
          </p:cNvPicPr>
          <p:nvPr/>
        </p:nvPicPr>
        <p:blipFill>
          <a:blip r:embed="rId3" cstate="email">
            <a:lum bright="10000"/>
          </a:blip>
          <a:srcRect/>
          <a:stretch>
            <a:fillRect/>
          </a:stretch>
        </p:blipFill>
        <p:spPr bwMode="auto">
          <a:xfrm>
            <a:off x="265920" y="404665"/>
            <a:ext cx="3513991" cy="2304256"/>
          </a:xfrm>
          <a:prstGeom prst="rect">
            <a:avLst/>
          </a:prstGeom>
          <a:noFill/>
        </p:spPr>
      </p:pic>
      <p:pic>
        <p:nvPicPr>
          <p:cNvPr id="3077" name="Picture 5" descr="D:\backup\desktop\2015-09-28\齐白石全集\未标题-2.jpg"/>
          <p:cNvPicPr>
            <a:picLocks noChangeAspect="1" noChangeArrowheads="1"/>
          </p:cNvPicPr>
          <p:nvPr/>
        </p:nvPicPr>
        <p:blipFill>
          <a:blip r:embed="rId4" cstate="email">
            <a:lum bright="10000"/>
          </a:blip>
          <a:srcRect/>
          <a:stretch>
            <a:fillRect/>
          </a:stretch>
        </p:blipFill>
        <p:spPr bwMode="auto">
          <a:xfrm>
            <a:off x="296745" y="2852936"/>
            <a:ext cx="3483167" cy="3384376"/>
          </a:xfrm>
          <a:prstGeom prst="rect">
            <a:avLst/>
          </a:prstGeom>
          <a:noFill/>
        </p:spPr>
      </p:pic>
      <p:sp>
        <p:nvSpPr>
          <p:cNvPr id="4" name="矩形 3"/>
          <p:cNvSpPr/>
          <p:nvPr/>
        </p:nvSpPr>
        <p:spPr>
          <a:xfrm>
            <a:off x="5004048" y="3717032"/>
            <a:ext cx="3528392" cy="2631490"/>
          </a:xfrm>
          <a:prstGeom prst="rect">
            <a:avLst/>
          </a:prstGeom>
        </p:spPr>
        <p:txBody>
          <a:bodyPr wrap="square">
            <a:spAutoFit/>
          </a:bodyPr>
          <a:lstStyle/>
          <a:p>
            <a:pPr>
              <a:lnSpc>
                <a:spcPct val="150000"/>
              </a:lnSpc>
            </a:pPr>
            <a:r>
              <a:rPr lang="en-US" altLang="zh-CN" sz="1000" dirty="0" smtClean="0">
                <a:latin typeface="黑体" pitchFamily="49" charset="-122"/>
                <a:ea typeface="黑体" pitchFamily="49" charset="-122"/>
              </a:rPr>
              <a:t>【</a:t>
            </a:r>
            <a:r>
              <a:rPr lang="zh-CN" altLang="en-US" sz="1000" dirty="0" smtClean="0">
                <a:latin typeface="黑体" pitchFamily="49" charset="-122"/>
                <a:ea typeface="黑体" pitchFamily="49" charset="-122"/>
              </a:rPr>
              <a:t>书名</a:t>
            </a:r>
            <a:r>
              <a:rPr lang="en-US" altLang="zh-CN" sz="1000" dirty="0" smtClean="0">
                <a:latin typeface="黑体" pitchFamily="49" charset="-122"/>
                <a:ea typeface="黑体" pitchFamily="49" charset="-122"/>
              </a:rPr>
              <a:t>】</a:t>
            </a:r>
            <a:r>
              <a:rPr lang="zh-CN" altLang="en-US" sz="1000" dirty="0" smtClean="0">
                <a:latin typeface="黑体" pitchFamily="49" charset="-122"/>
                <a:ea typeface="黑体" pitchFamily="49" charset="-122"/>
              </a:rPr>
              <a:t>齐白石全集</a:t>
            </a:r>
          </a:p>
          <a:p>
            <a:pPr>
              <a:lnSpc>
                <a:spcPct val="150000"/>
              </a:lnSpc>
            </a:pPr>
            <a:r>
              <a:rPr lang="en-US" altLang="zh-CN" sz="1000" dirty="0" smtClean="0">
                <a:latin typeface="黑体" pitchFamily="49" charset="-122"/>
                <a:ea typeface="黑体" pitchFamily="49" charset="-122"/>
              </a:rPr>
              <a:t>【</a:t>
            </a:r>
            <a:r>
              <a:rPr lang="zh-CN" altLang="en-US" sz="1000" dirty="0" smtClean="0">
                <a:latin typeface="黑体" pitchFamily="49" charset="-122"/>
                <a:ea typeface="黑体" pitchFamily="49" charset="-122"/>
              </a:rPr>
              <a:t>内容简介</a:t>
            </a:r>
            <a:r>
              <a:rPr lang="en-US" altLang="zh-CN" sz="1000" dirty="0" smtClean="0">
                <a:latin typeface="黑体" pitchFamily="49" charset="-122"/>
                <a:ea typeface="黑体" pitchFamily="49" charset="-122"/>
              </a:rPr>
              <a:t>】</a:t>
            </a:r>
            <a:r>
              <a:rPr lang="zh-CN" altLang="en-US" sz="1000" dirty="0" smtClean="0">
                <a:latin typeface="黑体" pitchFamily="49" charset="-122"/>
                <a:ea typeface="黑体" pitchFamily="49" charset="-122"/>
              </a:rPr>
              <a:t> </a:t>
            </a:r>
            <a:r>
              <a:rPr lang="en-US" altLang="zh-CN" sz="1000" dirty="0" smtClean="0">
                <a:latin typeface="黑体" pitchFamily="49" charset="-122"/>
                <a:ea typeface="黑体" pitchFamily="49" charset="-122"/>
              </a:rPr>
              <a:t>《</a:t>
            </a:r>
            <a:r>
              <a:rPr lang="zh-CN" altLang="en-US" sz="1000" dirty="0" smtClean="0">
                <a:latin typeface="黑体" pitchFamily="49" charset="-122"/>
                <a:ea typeface="黑体" pitchFamily="49" charset="-122"/>
              </a:rPr>
              <a:t>齐白石全集</a:t>
            </a:r>
            <a:r>
              <a:rPr lang="en-US" altLang="zh-CN" sz="1000" dirty="0" smtClean="0">
                <a:latin typeface="黑体" pitchFamily="49" charset="-122"/>
                <a:ea typeface="黑体" pitchFamily="49" charset="-122"/>
              </a:rPr>
              <a:t>》</a:t>
            </a:r>
            <a:r>
              <a:rPr lang="zh-CN" altLang="en-US" sz="1000" dirty="0" smtClean="0">
                <a:latin typeface="黑体" pitchFamily="49" charset="-122"/>
                <a:ea typeface="黑体" pitchFamily="49" charset="-122"/>
              </a:rPr>
              <a:t>是列为国家“八五”重点出版规划的图书选题，湖南美术出版社经过近五年的全方位的组稿、拍摄及编撰工作得以完成。五年来，该社从</a:t>
            </a:r>
            <a:r>
              <a:rPr lang="en-US" altLang="zh-CN" sz="1000" dirty="0" smtClean="0">
                <a:latin typeface="黑体" pitchFamily="49" charset="-122"/>
                <a:ea typeface="黑体" pitchFamily="49" charset="-122"/>
              </a:rPr>
              <a:t>60</a:t>
            </a:r>
            <a:r>
              <a:rPr lang="zh-CN" altLang="en-US" sz="1000" dirty="0" smtClean="0">
                <a:latin typeface="黑体" pitchFamily="49" charset="-122"/>
                <a:ea typeface="黑体" pitchFamily="49" charset="-122"/>
              </a:rPr>
              <a:t>多家博物馆、美术馆、大专院校、研究单位，港、澳、台、新、马、泰、日本、美国等地区和国家及</a:t>
            </a:r>
            <a:r>
              <a:rPr lang="en-US" altLang="zh-CN" sz="1000" dirty="0" smtClean="0">
                <a:latin typeface="黑体" pitchFamily="49" charset="-122"/>
                <a:ea typeface="黑体" pitchFamily="49" charset="-122"/>
              </a:rPr>
              <a:t>80</a:t>
            </a:r>
            <a:r>
              <a:rPr lang="zh-CN" altLang="en-US" sz="1000" dirty="0" smtClean="0">
                <a:latin typeface="黑体" pitchFamily="49" charset="-122"/>
                <a:ea typeface="黑体" pitchFamily="49" charset="-122"/>
              </a:rPr>
              <a:t>多位私人的藏品中选取、拍摄了绘画原作</a:t>
            </a:r>
            <a:r>
              <a:rPr lang="en-US" altLang="zh-CN" sz="1000" dirty="0" smtClean="0">
                <a:latin typeface="黑体" pitchFamily="49" charset="-122"/>
                <a:ea typeface="黑体" pitchFamily="49" charset="-122"/>
              </a:rPr>
              <a:t>4500</a:t>
            </a:r>
            <a:r>
              <a:rPr lang="zh-CN" altLang="en-US" sz="1000" dirty="0" smtClean="0">
                <a:latin typeface="黑体" pitchFamily="49" charset="-122"/>
                <a:ea typeface="黑体" pitchFamily="49" charset="-122"/>
              </a:rPr>
              <a:t>幅，篆刻</a:t>
            </a:r>
            <a:r>
              <a:rPr lang="en-US" altLang="zh-CN" sz="1000" dirty="0" smtClean="0">
                <a:latin typeface="黑体" pitchFamily="49" charset="-122"/>
                <a:ea typeface="黑体" pitchFamily="49" charset="-122"/>
              </a:rPr>
              <a:t>3000</a:t>
            </a:r>
            <a:r>
              <a:rPr lang="zh-CN" altLang="en-US" sz="1000" dirty="0" smtClean="0">
                <a:latin typeface="黑体" pitchFamily="49" charset="-122"/>
                <a:ea typeface="黑体" pitchFamily="49" charset="-122"/>
              </a:rPr>
              <a:t>方，书法作品</a:t>
            </a:r>
            <a:r>
              <a:rPr lang="en-US" altLang="zh-CN" sz="1000" dirty="0" smtClean="0">
                <a:latin typeface="黑体" pitchFamily="49" charset="-122"/>
                <a:ea typeface="黑体" pitchFamily="49" charset="-122"/>
              </a:rPr>
              <a:t>2000</a:t>
            </a:r>
            <a:r>
              <a:rPr lang="zh-CN" altLang="en-US" sz="1000" dirty="0" smtClean="0">
                <a:latin typeface="黑体" pitchFamily="49" charset="-122"/>
                <a:ea typeface="黑体" pitchFamily="49" charset="-122"/>
              </a:rPr>
              <a:t>件，诗文</a:t>
            </a:r>
            <a:r>
              <a:rPr lang="en-US" altLang="zh-CN" sz="1000" dirty="0" smtClean="0">
                <a:latin typeface="黑体" pitchFamily="49" charset="-122"/>
                <a:ea typeface="黑体" pitchFamily="49" charset="-122"/>
              </a:rPr>
              <a:t>50</a:t>
            </a:r>
            <a:r>
              <a:rPr lang="zh-CN" altLang="en-US" sz="1000" dirty="0" smtClean="0">
                <a:latin typeface="黑体" pitchFamily="49" charset="-122"/>
                <a:ea typeface="黑体" pitchFamily="49" charset="-122"/>
              </a:rPr>
              <a:t>余万字，以及早期的木雕竹刻、历史照片等历史背景材料，掌握了目前数量最多、最为全面的第一手资料，拥有较为充分的编选余地，为</a:t>
            </a:r>
            <a:r>
              <a:rPr lang="en-US" altLang="zh-CN" sz="1000" dirty="0" smtClean="0">
                <a:latin typeface="黑体" pitchFamily="49" charset="-122"/>
                <a:ea typeface="黑体" pitchFamily="49" charset="-122"/>
              </a:rPr>
              <a:t>《</a:t>
            </a:r>
            <a:r>
              <a:rPr lang="zh-CN" altLang="en-US" sz="1000" dirty="0" smtClean="0">
                <a:latin typeface="黑体" pitchFamily="49" charset="-122"/>
                <a:ea typeface="黑体" pitchFamily="49" charset="-122"/>
              </a:rPr>
              <a:t>齐白石全集</a:t>
            </a:r>
            <a:r>
              <a:rPr lang="en-US" altLang="zh-CN" sz="1000" dirty="0" smtClean="0">
                <a:latin typeface="黑体" pitchFamily="49" charset="-122"/>
                <a:ea typeface="黑体" pitchFamily="49" charset="-122"/>
              </a:rPr>
              <a:t>》</a:t>
            </a:r>
            <a:r>
              <a:rPr lang="zh-CN" altLang="en-US" sz="1000" dirty="0" smtClean="0">
                <a:latin typeface="黑体" pitchFamily="49" charset="-122"/>
                <a:ea typeface="黑体" pitchFamily="49" charset="-122"/>
              </a:rPr>
              <a:t>的权威性提供了保证。</a:t>
            </a:r>
          </a:p>
          <a:p>
            <a:pPr>
              <a:lnSpc>
                <a:spcPct val="150000"/>
              </a:lnSpc>
            </a:pPr>
            <a:r>
              <a:rPr lang="en-US" altLang="zh-CN" sz="1000" dirty="0" smtClean="0">
                <a:latin typeface="黑体" pitchFamily="49" charset="-122"/>
                <a:ea typeface="黑体" pitchFamily="49" charset="-122"/>
              </a:rPr>
              <a:t>【</a:t>
            </a:r>
            <a:r>
              <a:rPr lang="zh-CN" altLang="en-US" sz="1000" dirty="0" smtClean="0">
                <a:latin typeface="黑体" pitchFamily="49" charset="-122"/>
                <a:ea typeface="黑体" pitchFamily="49" charset="-122"/>
              </a:rPr>
              <a:t>索取号</a:t>
            </a:r>
            <a:r>
              <a:rPr lang="en-US" altLang="zh-CN" sz="1000" dirty="0" smtClean="0">
                <a:latin typeface="黑体" pitchFamily="49" charset="-122"/>
                <a:ea typeface="黑体" pitchFamily="49" charset="-122"/>
              </a:rPr>
              <a:t>】 J121.8/0021 【</a:t>
            </a:r>
            <a:r>
              <a:rPr lang="zh-CN" altLang="en-US" sz="1000" dirty="0" smtClean="0">
                <a:latin typeface="黑体" pitchFamily="49" charset="-122"/>
                <a:ea typeface="黑体" pitchFamily="49" charset="-122"/>
              </a:rPr>
              <a:t>馆藏地点</a:t>
            </a:r>
            <a:r>
              <a:rPr lang="en-US" altLang="zh-CN" sz="1000" dirty="0" smtClean="0">
                <a:latin typeface="黑体" pitchFamily="49" charset="-122"/>
                <a:ea typeface="黑体" pitchFamily="49" charset="-122"/>
              </a:rPr>
              <a:t>】</a:t>
            </a:r>
            <a:r>
              <a:rPr lang="zh-CN" altLang="en-US" sz="1000" dirty="0" smtClean="0">
                <a:latin typeface="黑体" pitchFamily="49" charset="-122"/>
                <a:ea typeface="黑体" pitchFamily="49" charset="-122"/>
              </a:rPr>
              <a:t>大学城图书阅览室 </a:t>
            </a:r>
            <a:endParaRPr lang="zh-CN" altLang="en-US" sz="1000" dirty="0">
              <a:latin typeface="黑体" pitchFamily="49" charset="-122"/>
              <a:ea typeface="黑体" pitchFamily="49" charset="-122"/>
            </a:endParaRPr>
          </a:p>
        </p:txBody>
      </p:sp>
      <p:pic>
        <p:nvPicPr>
          <p:cNvPr id="3076" name="Picture 4" descr="D:\backup\desktop\2015-09-28\齐白石全集\未标题-1.jpg"/>
          <p:cNvPicPr>
            <a:picLocks noChangeAspect="1" noChangeArrowheads="1"/>
          </p:cNvPicPr>
          <p:nvPr/>
        </p:nvPicPr>
        <p:blipFill>
          <a:blip r:embed="rId5" cstate="email"/>
          <a:srcRect/>
          <a:stretch>
            <a:fillRect/>
          </a:stretch>
        </p:blipFill>
        <p:spPr bwMode="auto">
          <a:xfrm>
            <a:off x="5004048" y="332656"/>
            <a:ext cx="3456384" cy="6152365"/>
          </a:xfrm>
          <a:prstGeom prst="rect">
            <a:avLst/>
          </a:prstGeom>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iterate type="lt">
                                    <p:tmPct val="5000"/>
                                  </p:iterate>
                                  <p:childTnLst>
                                    <p:set>
                                      <p:cBhvr>
                                        <p:cTn id="6" dur="1" fill="hold">
                                          <p:stCondLst>
                                            <p:cond delay="0"/>
                                          </p:stCondLst>
                                        </p:cTn>
                                        <p:tgtEl>
                                          <p:spTgt spid="3076"/>
                                        </p:tgtEl>
                                        <p:attrNameLst>
                                          <p:attrName>style.visibility</p:attrName>
                                        </p:attrNameLst>
                                      </p:cBhvr>
                                      <p:to>
                                        <p:strVal val="visible"/>
                                      </p:to>
                                    </p:set>
                                    <p:anim calcmode="lin" valueType="num">
                                      <p:cBhvr>
                                        <p:cTn id="7" dur="1000" fill="hold"/>
                                        <p:tgtEl>
                                          <p:spTgt spid="3076"/>
                                        </p:tgtEl>
                                        <p:attrNameLst>
                                          <p:attrName>ppt_w</p:attrName>
                                        </p:attrNameLst>
                                      </p:cBhvr>
                                      <p:tavLst>
                                        <p:tav tm="0">
                                          <p:val>
                                            <p:fltVal val="0"/>
                                          </p:val>
                                        </p:tav>
                                        <p:tav tm="100000">
                                          <p:val>
                                            <p:strVal val="#ppt_w"/>
                                          </p:val>
                                        </p:tav>
                                      </p:tavLst>
                                    </p:anim>
                                    <p:anim calcmode="lin" valueType="num">
                                      <p:cBhvr>
                                        <p:cTn id="8" dur="1000" fill="hold"/>
                                        <p:tgtEl>
                                          <p:spTgt spid="3076"/>
                                        </p:tgtEl>
                                        <p:attrNameLst>
                                          <p:attrName>ppt_h</p:attrName>
                                        </p:attrNameLst>
                                      </p:cBhvr>
                                      <p:tavLst>
                                        <p:tav tm="0">
                                          <p:val>
                                            <p:fltVal val="0"/>
                                          </p:val>
                                        </p:tav>
                                        <p:tav tm="100000">
                                          <p:val>
                                            <p:strVal val="#ppt_h"/>
                                          </p:val>
                                        </p:tav>
                                      </p:tavLst>
                                    </p:anim>
                                    <p:anim calcmode="lin" valueType="num">
                                      <p:cBhvr>
                                        <p:cTn id="9" dur="1000" fill="hold"/>
                                        <p:tgtEl>
                                          <p:spTgt spid="3076"/>
                                        </p:tgtEl>
                                        <p:attrNameLst>
                                          <p:attrName>style.rotation</p:attrName>
                                        </p:attrNameLst>
                                      </p:cBhvr>
                                      <p:tavLst>
                                        <p:tav tm="0">
                                          <p:val>
                                            <p:fltVal val="90"/>
                                          </p:val>
                                        </p:tav>
                                        <p:tav tm="100000">
                                          <p:val>
                                            <p:fltVal val="0"/>
                                          </p:val>
                                        </p:tav>
                                      </p:tavLst>
                                    </p:anim>
                                    <p:animEffect transition="in" filter="fade">
                                      <p:cBhvr>
                                        <p:cTn id="10" dur="1000"/>
                                        <p:tgtEl>
                                          <p:spTgt spid="3076"/>
                                        </p:tgtEl>
                                      </p:cBhvr>
                                    </p:animEffect>
                                  </p:childTnLst>
                                </p:cTn>
                              </p:par>
                              <p:par>
                                <p:cTn id="11" presetID="31" presetClass="entr" presetSubtype="0" fill="hold" nodeType="withEffect">
                                  <p:stCondLst>
                                    <p:cond delay="0"/>
                                  </p:stCondLst>
                                  <p:iterate type="lt">
                                    <p:tmPct val="5000"/>
                                  </p:iterate>
                                  <p:childTnLst>
                                    <p:set>
                                      <p:cBhvr>
                                        <p:cTn id="12" dur="1" fill="hold">
                                          <p:stCondLst>
                                            <p:cond delay="0"/>
                                          </p:stCondLst>
                                        </p:cTn>
                                        <p:tgtEl>
                                          <p:spTgt spid="3075"/>
                                        </p:tgtEl>
                                        <p:attrNameLst>
                                          <p:attrName>style.visibility</p:attrName>
                                        </p:attrNameLst>
                                      </p:cBhvr>
                                      <p:to>
                                        <p:strVal val="visible"/>
                                      </p:to>
                                    </p:set>
                                    <p:anim calcmode="lin" valueType="num">
                                      <p:cBhvr>
                                        <p:cTn id="13" dur="1000" fill="hold"/>
                                        <p:tgtEl>
                                          <p:spTgt spid="3075"/>
                                        </p:tgtEl>
                                        <p:attrNameLst>
                                          <p:attrName>ppt_w</p:attrName>
                                        </p:attrNameLst>
                                      </p:cBhvr>
                                      <p:tavLst>
                                        <p:tav tm="0">
                                          <p:val>
                                            <p:fltVal val="0"/>
                                          </p:val>
                                        </p:tav>
                                        <p:tav tm="100000">
                                          <p:val>
                                            <p:strVal val="#ppt_w"/>
                                          </p:val>
                                        </p:tav>
                                      </p:tavLst>
                                    </p:anim>
                                    <p:anim calcmode="lin" valueType="num">
                                      <p:cBhvr>
                                        <p:cTn id="14" dur="1000" fill="hold"/>
                                        <p:tgtEl>
                                          <p:spTgt spid="3075"/>
                                        </p:tgtEl>
                                        <p:attrNameLst>
                                          <p:attrName>ppt_h</p:attrName>
                                        </p:attrNameLst>
                                      </p:cBhvr>
                                      <p:tavLst>
                                        <p:tav tm="0">
                                          <p:val>
                                            <p:fltVal val="0"/>
                                          </p:val>
                                        </p:tav>
                                        <p:tav tm="100000">
                                          <p:val>
                                            <p:strVal val="#ppt_h"/>
                                          </p:val>
                                        </p:tav>
                                      </p:tavLst>
                                    </p:anim>
                                    <p:anim calcmode="lin" valueType="num">
                                      <p:cBhvr>
                                        <p:cTn id="15" dur="1000" fill="hold"/>
                                        <p:tgtEl>
                                          <p:spTgt spid="3075"/>
                                        </p:tgtEl>
                                        <p:attrNameLst>
                                          <p:attrName>style.rotation</p:attrName>
                                        </p:attrNameLst>
                                      </p:cBhvr>
                                      <p:tavLst>
                                        <p:tav tm="0">
                                          <p:val>
                                            <p:fltVal val="90"/>
                                          </p:val>
                                        </p:tav>
                                        <p:tav tm="100000">
                                          <p:val>
                                            <p:fltVal val="0"/>
                                          </p:val>
                                        </p:tav>
                                      </p:tavLst>
                                    </p:anim>
                                    <p:animEffect transition="in" filter="fade">
                                      <p:cBhvr>
                                        <p:cTn id="16" dur="1000"/>
                                        <p:tgtEl>
                                          <p:spTgt spid="3075"/>
                                        </p:tgtEl>
                                      </p:cBhvr>
                                    </p:animEffect>
                                  </p:childTnLst>
                                </p:cTn>
                              </p:par>
                              <p:par>
                                <p:cTn id="17" presetID="31" presetClass="entr" presetSubtype="0" fill="hold" nodeType="withEffect">
                                  <p:stCondLst>
                                    <p:cond delay="0"/>
                                  </p:stCondLst>
                                  <p:iterate type="lt">
                                    <p:tmPct val="5000"/>
                                  </p:iterate>
                                  <p:childTnLst>
                                    <p:set>
                                      <p:cBhvr>
                                        <p:cTn id="18" dur="1" fill="hold">
                                          <p:stCondLst>
                                            <p:cond delay="0"/>
                                          </p:stCondLst>
                                        </p:cTn>
                                        <p:tgtEl>
                                          <p:spTgt spid="3077"/>
                                        </p:tgtEl>
                                        <p:attrNameLst>
                                          <p:attrName>style.visibility</p:attrName>
                                        </p:attrNameLst>
                                      </p:cBhvr>
                                      <p:to>
                                        <p:strVal val="visible"/>
                                      </p:to>
                                    </p:set>
                                    <p:anim calcmode="lin" valueType="num">
                                      <p:cBhvr>
                                        <p:cTn id="19" dur="1000" fill="hold"/>
                                        <p:tgtEl>
                                          <p:spTgt spid="3077"/>
                                        </p:tgtEl>
                                        <p:attrNameLst>
                                          <p:attrName>ppt_w</p:attrName>
                                        </p:attrNameLst>
                                      </p:cBhvr>
                                      <p:tavLst>
                                        <p:tav tm="0">
                                          <p:val>
                                            <p:fltVal val="0"/>
                                          </p:val>
                                        </p:tav>
                                        <p:tav tm="100000">
                                          <p:val>
                                            <p:strVal val="#ppt_w"/>
                                          </p:val>
                                        </p:tav>
                                      </p:tavLst>
                                    </p:anim>
                                    <p:anim calcmode="lin" valueType="num">
                                      <p:cBhvr>
                                        <p:cTn id="20" dur="1000" fill="hold"/>
                                        <p:tgtEl>
                                          <p:spTgt spid="3077"/>
                                        </p:tgtEl>
                                        <p:attrNameLst>
                                          <p:attrName>ppt_h</p:attrName>
                                        </p:attrNameLst>
                                      </p:cBhvr>
                                      <p:tavLst>
                                        <p:tav tm="0">
                                          <p:val>
                                            <p:fltVal val="0"/>
                                          </p:val>
                                        </p:tav>
                                        <p:tav tm="100000">
                                          <p:val>
                                            <p:strVal val="#ppt_h"/>
                                          </p:val>
                                        </p:tav>
                                      </p:tavLst>
                                    </p:anim>
                                    <p:anim calcmode="lin" valueType="num">
                                      <p:cBhvr>
                                        <p:cTn id="21" dur="1000" fill="hold"/>
                                        <p:tgtEl>
                                          <p:spTgt spid="3077"/>
                                        </p:tgtEl>
                                        <p:attrNameLst>
                                          <p:attrName>style.rotation</p:attrName>
                                        </p:attrNameLst>
                                      </p:cBhvr>
                                      <p:tavLst>
                                        <p:tav tm="0">
                                          <p:val>
                                            <p:fltVal val="90"/>
                                          </p:val>
                                        </p:tav>
                                        <p:tav tm="100000">
                                          <p:val>
                                            <p:fltVal val="0"/>
                                          </p:val>
                                        </p:tav>
                                      </p:tavLst>
                                    </p:anim>
                                    <p:animEffect transition="in" filter="fade">
                                      <p:cBhvr>
                                        <p:cTn id="22" dur="1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4499992" cy="6858000"/>
          </a:xfrm>
          <a:prstGeom prst="rect">
            <a:avLst/>
          </a:prstGeom>
          <a:solidFill>
            <a:srgbClr val="C7C7C7">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24" name="Picture 4" descr="http://img32.ddimg.cn/75/2/22564452-1_o.jpg"/>
          <p:cNvPicPr>
            <a:picLocks noChangeAspect="1" noChangeArrowheads="1"/>
          </p:cNvPicPr>
          <p:nvPr/>
        </p:nvPicPr>
        <p:blipFill>
          <a:blip r:embed="rId2" cstate="email"/>
          <a:srcRect/>
          <a:stretch>
            <a:fillRect/>
          </a:stretch>
        </p:blipFill>
        <p:spPr bwMode="auto">
          <a:xfrm>
            <a:off x="5364089" y="548680"/>
            <a:ext cx="2736304" cy="3032737"/>
          </a:xfrm>
          <a:prstGeom prst="rect">
            <a:avLst/>
          </a:prstGeom>
          <a:noFill/>
        </p:spPr>
      </p:pic>
      <p:sp>
        <p:nvSpPr>
          <p:cNvPr id="6" name="矩形 5"/>
          <p:cNvSpPr/>
          <p:nvPr/>
        </p:nvSpPr>
        <p:spPr>
          <a:xfrm>
            <a:off x="5004048" y="3861048"/>
            <a:ext cx="3780928" cy="2677656"/>
          </a:xfrm>
          <a:prstGeom prst="rect">
            <a:avLst/>
          </a:prstGeom>
        </p:spPr>
        <p:txBody>
          <a:bodyPr wrap="square">
            <a:spAutoFit/>
          </a:bodyPr>
          <a:lstStyle/>
          <a:p>
            <a:pPr>
              <a:lnSpc>
                <a:spcPct val="150000"/>
              </a:lnSpc>
            </a:pPr>
            <a:r>
              <a:rPr lang="en-US" altLang="zh-CN" sz="1400" baseline="30000" dirty="0" smtClean="0">
                <a:latin typeface="黑体" pitchFamily="49" charset="-122"/>
                <a:ea typeface="黑体" pitchFamily="49" charset="-122"/>
              </a:rPr>
              <a:t>【</a:t>
            </a:r>
            <a:r>
              <a:rPr lang="zh-CN" altLang="en-US" sz="1400" baseline="30000" dirty="0" smtClean="0">
                <a:latin typeface="黑体" pitchFamily="49" charset="-122"/>
                <a:ea typeface="黑体" pitchFamily="49" charset="-122"/>
              </a:rPr>
              <a:t>书名</a:t>
            </a:r>
            <a:r>
              <a:rPr lang="en-US" altLang="zh-CN" sz="1400" baseline="30000" dirty="0" smtClean="0">
                <a:latin typeface="黑体" pitchFamily="49" charset="-122"/>
                <a:ea typeface="黑体" pitchFamily="49" charset="-122"/>
              </a:rPr>
              <a:t>】</a:t>
            </a:r>
            <a:r>
              <a:rPr lang="zh-CN" altLang="en-US" sz="1400" baseline="30000" dirty="0" smtClean="0">
                <a:latin typeface="黑体" pitchFamily="49" charset="-122"/>
                <a:ea typeface="黑体" pitchFamily="49" charset="-122"/>
              </a:rPr>
              <a:t>故宫博物院藏品大系（雕塑编）</a:t>
            </a:r>
          </a:p>
          <a:p>
            <a:pPr>
              <a:lnSpc>
                <a:spcPct val="150000"/>
              </a:lnSpc>
            </a:pPr>
            <a:r>
              <a:rPr lang="en-US" altLang="zh-CN" sz="1400" baseline="30000" dirty="0" smtClean="0">
                <a:latin typeface="黑体" pitchFamily="49" charset="-122"/>
                <a:ea typeface="黑体" pitchFamily="49" charset="-122"/>
              </a:rPr>
              <a:t>【</a:t>
            </a:r>
            <a:r>
              <a:rPr lang="zh-CN" altLang="en-US" sz="1400" baseline="30000" dirty="0" smtClean="0">
                <a:latin typeface="黑体" pitchFamily="49" charset="-122"/>
                <a:ea typeface="黑体" pitchFamily="49" charset="-122"/>
              </a:rPr>
              <a:t>内容简介</a:t>
            </a:r>
            <a:r>
              <a:rPr lang="en-US" altLang="zh-CN" sz="1400" baseline="30000" dirty="0" smtClean="0">
                <a:latin typeface="黑体" pitchFamily="49" charset="-122"/>
                <a:ea typeface="黑体" pitchFamily="49" charset="-122"/>
              </a:rPr>
              <a:t>】</a:t>
            </a:r>
            <a:r>
              <a:rPr lang="zh-CN" altLang="en-US" sz="1400" baseline="30000" dirty="0" smtClean="0">
                <a:latin typeface="黑体" pitchFamily="49" charset="-122"/>
                <a:ea typeface="黑体" pitchFamily="49" charset="-122"/>
              </a:rPr>
              <a:t> </a:t>
            </a:r>
            <a:r>
              <a:rPr lang="en-US" altLang="zh-CN" sz="1400" baseline="30000" dirty="0" smtClean="0">
                <a:latin typeface="黑体" pitchFamily="49" charset="-122"/>
                <a:ea typeface="黑体" pitchFamily="49" charset="-122"/>
              </a:rPr>
              <a:t>《</a:t>
            </a:r>
            <a:r>
              <a:rPr lang="zh-CN" altLang="en-US" sz="1400" baseline="30000" dirty="0" smtClean="0">
                <a:latin typeface="黑体" pitchFamily="49" charset="-122"/>
                <a:ea typeface="黑体" pitchFamily="49" charset="-122"/>
              </a:rPr>
              <a:t>故宫博物院藏品大系</a:t>
            </a:r>
            <a:r>
              <a:rPr lang="en-US" altLang="zh-CN" sz="1400" baseline="30000" dirty="0" smtClean="0">
                <a:latin typeface="黑体" pitchFamily="49" charset="-122"/>
                <a:ea typeface="黑体" pitchFamily="49" charset="-122"/>
              </a:rPr>
              <a:t>》</a:t>
            </a:r>
            <a:r>
              <a:rPr lang="zh-CN" altLang="en-US" sz="1400" baseline="30000" dirty="0" smtClean="0">
                <a:latin typeface="黑体" pitchFamily="49" charset="-122"/>
                <a:ea typeface="黑体" pitchFamily="49" charset="-122"/>
              </a:rPr>
              <a:t>（以下简称</a:t>
            </a:r>
            <a:r>
              <a:rPr lang="en-US" altLang="zh-CN" sz="1400" baseline="30000" dirty="0" smtClean="0">
                <a:latin typeface="黑体" pitchFamily="49" charset="-122"/>
                <a:ea typeface="黑体" pitchFamily="49" charset="-122"/>
              </a:rPr>
              <a:t>《</a:t>
            </a:r>
            <a:r>
              <a:rPr lang="zh-CN" altLang="en-US" sz="1400" baseline="30000" dirty="0" smtClean="0">
                <a:latin typeface="黑体" pitchFamily="49" charset="-122"/>
                <a:ea typeface="黑体" pitchFamily="49" charset="-122"/>
              </a:rPr>
              <a:t>大系</a:t>
            </a:r>
            <a:r>
              <a:rPr lang="en-US" altLang="zh-CN" sz="1400" baseline="30000" dirty="0" smtClean="0">
                <a:latin typeface="黑体" pitchFamily="49" charset="-122"/>
                <a:ea typeface="黑体" pitchFamily="49" charset="-122"/>
              </a:rPr>
              <a:t>》</a:t>
            </a:r>
            <a:r>
              <a:rPr lang="zh-CN" altLang="en-US" sz="1400" baseline="30000" dirty="0" smtClean="0">
                <a:latin typeface="黑体" pitchFamily="49" charset="-122"/>
                <a:ea typeface="黑体" pitchFamily="49" charset="-122"/>
              </a:rPr>
              <a:t>）是故宫博物院首次全面清点馆藏文物，并分类整理后的成果体现，是几代故宫人努力的结果。</a:t>
            </a:r>
            <a:r>
              <a:rPr lang="en-US" altLang="zh-CN" sz="1400" baseline="30000" dirty="0" smtClean="0">
                <a:latin typeface="黑体" pitchFamily="49" charset="-122"/>
                <a:ea typeface="黑体" pitchFamily="49" charset="-122"/>
              </a:rPr>
              <a:t>《</a:t>
            </a:r>
            <a:r>
              <a:rPr lang="zh-CN" altLang="en-US" sz="1400" baseline="30000" dirty="0" smtClean="0">
                <a:latin typeface="黑体" pitchFamily="49" charset="-122"/>
                <a:ea typeface="黑体" pitchFamily="49" charset="-122"/>
              </a:rPr>
              <a:t>大系</a:t>
            </a:r>
            <a:r>
              <a:rPr lang="en-US" altLang="zh-CN" sz="1400" baseline="30000" dirty="0" smtClean="0">
                <a:latin typeface="黑体" pitchFamily="49" charset="-122"/>
                <a:ea typeface="黑体" pitchFamily="49" charset="-122"/>
              </a:rPr>
              <a:t>》</a:t>
            </a:r>
            <a:r>
              <a:rPr lang="zh-CN" altLang="en-US" sz="1400" baseline="30000" dirty="0" smtClean="0">
                <a:latin typeface="黑体" pitchFamily="49" charset="-122"/>
                <a:ea typeface="黑体" pitchFamily="49" charset="-122"/>
              </a:rPr>
              <a:t>从故宫博物院</a:t>
            </a:r>
            <a:r>
              <a:rPr lang="en-US" altLang="zh-CN" sz="1400" baseline="30000" dirty="0" smtClean="0">
                <a:latin typeface="黑体" pitchFamily="49" charset="-122"/>
                <a:ea typeface="黑体" pitchFamily="49" charset="-122"/>
              </a:rPr>
              <a:t>180</a:t>
            </a:r>
            <a:r>
              <a:rPr lang="zh-CN" altLang="en-US" sz="1400" baseline="30000" dirty="0" smtClean="0">
                <a:latin typeface="黑体" pitchFamily="49" charset="-122"/>
                <a:ea typeface="黑体" pitchFamily="49" charset="-122"/>
              </a:rPr>
              <a:t>万件藏品中精选最具典型和代表性的文物</a:t>
            </a:r>
            <a:r>
              <a:rPr lang="en-US" altLang="zh-CN" sz="1400" baseline="30000" dirty="0" smtClean="0">
                <a:latin typeface="黑体" pitchFamily="49" charset="-122"/>
                <a:ea typeface="黑体" pitchFamily="49" charset="-122"/>
              </a:rPr>
              <a:t>15</a:t>
            </a:r>
            <a:r>
              <a:rPr lang="zh-CN" altLang="en-US" sz="1400" baseline="30000" dirty="0" smtClean="0">
                <a:latin typeface="黑体" pitchFamily="49" charset="-122"/>
                <a:ea typeface="黑体" pitchFamily="49" charset="-122"/>
              </a:rPr>
              <a:t>万件，按照陶瓷、绘画、法书、碑帖、青铜、玉石、珍宝、漆器、珐琅器、雕塑、铭刻、家具、古籍善本、文房用具、帝后玺册、钟表仪器、武备仪仗、宗教文物等分为</a:t>
            </a:r>
            <a:r>
              <a:rPr lang="en-US" altLang="zh-CN" sz="1400" baseline="30000" dirty="0" smtClean="0">
                <a:latin typeface="黑体" pitchFamily="49" charset="-122"/>
                <a:ea typeface="黑体" pitchFamily="49" charset="-122"/>
              </a:rPr>
              <a:t>26</a:t>
            </a:r>
            <a:r>
              <a:rPr lang="zh-CN" altLang="en-US" sz="1400" baseline="30000" dirty="0" smtClean="0">
                <a:latin typeface="黑体" pitchFamily="49" charset="-122"/>
                <a:ea typeface="黑体" pitchFamily="49" charset="-122"/>
              </a:rPr>
              <a:t>编，总规模预计五百卷，因出版工程浩大，被誉为“纸上故宫”。</a:t>
            </a:r>
            <a:r>
              <a:rPr lang="en-US" altLang="zh-CN" sz="1400" baseline="30000" dirty="0" smtClean="0">
                <a:latin typeface="黑体" pitchFamily="49" charset="-122"/>
                <a:ea typeface="黑体" pitchFamily="49" charset="-122"/>
              </a:rPr>
              <a:t>《</a:t>
            </a:r>
            <a:r>
              <a:rPr lang="zh-CN" altLang="en-US" sz="1400" baseline="30000" dirty="0" smtClean="0">
                <a:latin typeface="黑体" pitchFamily="49" charset="-122"/>
                <a:ea typeface="黑体" pitchFamily="49" charset="-122"/>
              </a:rPr>
              <a:t>故宫博物院藏品大系</a:t>
            </a:r>
            <a:r>
              <a:rPr lang="en-US" altLang="zh-CN" sz="1400" baseline="30000" dirty="0" smtClean="0">
                <a:latin typeface="黑体" pitchFamily="49" charset="-122"/>
                <a:ea typeface="黑体" pitchFamily="49" charset="-122"/>
              </a:rPr>
              <a:t>——</a:t>
            </a:r>
            <a:r>
              <a:rPr lang="zh-CN" altLang="en-US" sz="1400" baseline="30000" dirty="0" smtClean="0">
                <a:latin typeface="黑体" pitchFamily="49" charset="-122"/>
                <a:ea typeface="黑体" pitchFamily="49" charset="-122"/>
              </a:rPr>
              <a:t>雕塑编</a:t>
            </a:r>
            <a:r>
              <a:rPr lang="en-US" altLang="zh-CN" sz="1400" baseline="30000" dirty="0" smtClean="0">
                <a:latin typeface="黑体" pitchFamily="49" charset="-122"/>
                <a:ea typeface="黑体" pitchFamily="49" charset="-122"/>
              </a:rPr>
              <a:t>》</a:t>
            </a:r>
            <a:r>
              <a:rPr lang="zh-CN" altLang="en-US" sz="1400" baseline="30000" dirty="0" smtClean="0">
                <a:latin typeface="黑体" pitchFamily="49" charset="-122"/>
                <a:ea typeface="黑体" pitchFamily="49" charset="-122"/>
              </a:rPr>
              <a:t>共</a:t>
            </a:r>
            <a:r>
              <a:rPr lang="en-US" altLang="zh-CN" sz="1400" baseline="30000" dirty="0" smtClean="0">
                <a:latin typeface="黑体" pitchFamily="49" charset="-122"/>
                <a:ea typeface="黑体" pitchFamily="49" charset="-122"/>
              </a:rPr>
              <a:t>9</a:t>
            </a:r>
            <a:r>
              <a:rPr lang="zh-CN" altLang="en-US" sz="1400" baseline="30000" dirty="0" smtClean="0">
                <a:latin typeface="黑体" pitchFamily="49" charset="-122"/>
                <a:ea typeface="黑体" pitchFamily="49" charset="-122"/>
              </a:rPr>
              <a:t>卷，从故宫收藏的</a:t>
            </a:r>
            <a:r>
              <a:rPr lang="en-US" altLang="zh-CN" sz="1400" baseline="30000" dirty="0" smtClean="0">
                <a:latin typeface="黑体" pitchFamily="49" charset="-122"/>
                <a:ea typeface="黑体" pitchFamily="49" charset="-122"/>
              </a:rPr>
              <a:t>1</a:t>
            </a:r>
            <a:r>
              <a:rPr lang="zh-CN" altLang="en-US" sz="1400" baseline="30000" dirty="0" smtClean="0">
                <a:latin typeface="黑体" pitchFamily="49" charset="-122"/>
                <a:ea typeface="黑体" pitchFamily="49" charset="-122"/>
              </a:rPr>
              <a:t>万件雕塑类文物中遴选出</a:t>
            </a:r>
            <a:r>
              <a:rPr lang="en-US" altLang="zh-CN" sz="1400" baseline="30000" dirty="0" smtClean="0">
                <a:latin typeface="黑体" pitchFamily="49" charset="-122"/>
                <a:ea typeface="黑体" pitchFamily="49" charset="-122"/>
              </a:rPr>
              <a:t>2000</a:t>
            </a:r>
            <a:r>
              <a:rPr lang="zh-CN" altLang="en-US" sz="1400" baseline="30000" dirty="0" smtClean="0">
                <a:latin typeface="黑体" pitchFamily="49" charset="-122"/>
                <a:ea typeface="黑体" pitchFamily="49" charset="-122"/>
              </a:rPr>
              <a:t>件，分为陶俑、画像石与画像砖、佛教造像三大类，上自战国，下至清代，几乎涵盖了我国雕塑历史发展的全过程。</a:t>
            </a:r>
          </a:p>
          <a:p>
            <a:pPr>
              <a:lnSpc>
                <a:spcPct val="150000"/>
              </a:lnSpc>
            </a:pPr>
            <a:r>
              <a:rPr lang="en-US" altLang="zh-CN" sz="1400" baseline="30000" dirty="0" smtClean="0">
                <a:latin typeface="黑体" pitchFamily="49" charset="-122"/>
                <a:ea typeface="黑体" pitchFamily="49" charset="-122"/>
              </a:rPr>
              <a:t>【</a:t>
            </a:r>
            <a:r>
              <a:rPr lang="zh-CN" altLang="en-US" sz="1400" baseline="30000" dirty="0" smtClean="0">
                <a:latin typeface="黑体" pitchFamily="49" charset="-122"/>
                <a:ea typeface="黑体" pitchFamily="49" charset="-122"/>
              </a:rPr>
              <a:t>索取号</a:t>
            </a:r>
            <a:r>
              <a:rPr lang="en-US" altLang="zh-CN" sz="1400" baseline="30000" dirty="0" smtClean="0">
                <a:latin typeface="黑体" pitchFamily="49" charset="-122"/>
                <a:ea typeface="黑体" pitchFamily="49" charset="-122"/>
              </a:rPr>
              <a:t>】 J321/4761   【</a:t>
            </a:r>
            <a:r>
              <a:rPr lang="zh-CN" altLang="en-US" sz="1400" baseline="30000" dirty="0" smtClean="0">
                <a:latin typeface="黑体" pitchFamily="49" charset="-122"/>
                <a:ea typeface="黑体" pitchFamily="49" charset="-122"/>
              </a:rPr>
              <a:t>馆藏地点</a:t>
            </a:r>
            <a:r>
              <a:rPr lang="en-US" altLang="zh-CN" sz="1400" baseline="30000" dirty="0" smtClean="0">
                <a:latin typeface="黑体" pitchFamily="49" charset="-122"/>
                <a:ea typeface="黑体" pitchFamily="49" charset="-122"/>
              </a:rPr>
              <a:t>】</a:t>
            </a:r>
            <a:r>
              <a:rPr lang="zh-CN" altLang="en-US" sz="1400" baseline="30000" dirty="0" smtClean="0">
                <a:latin typeface="黑体" pitchFamily="49" charset="-122"/>
                <a:ea typeface="黑体" pitchFamily="49" charset="-122"/>
              </a:rPr>
              <a:t>大学城图书阅览室</a:t>
            </a:r>
          </a:p>
        </p:txBody>
      </p:sp>
      <p:pic>
        <p:nvPicPr>
          <p:cNvPr id="5125" name="Picture 5" descr="D:\backup\desktop\2015-09-28\故宫博物院藏品大系\未标题-4.jpg"/>
          <p:cNvPicPr>
            <a:picLocks noChangeAspect="1" noChangeArrowheads="1"/>
          </p:cNvPicPr>
          <p:nvPr/>
        </p:nvPicPr>
        <p:blipFill>
          <a:blip r:embed="rId3" cstate="email"/>
          <a:srcRect/>
          <a:stretch>
            <a:fillRect/>
          </a:stretch>
        </p:blipFill>
        <p:spPr bwMode="auto">
          <a:xfrm>
            <a:off x="395536" y="620688"/>
            <a:ext cx="3744416" cy="5422705"/>
          </a:xfrm>
          <a:prstGeom prst="rect">
            <a:avLst/>
          </a:prstGeom>
          <a:noFill/>
        </p:spPr>
      </p:pic>
      <p:pic>
        <p:nvPicPr>
          <p:cNvPr id="5127" name="Picture 7" descr="D:\backup\desktop\2015-09-28\故宫博物院藏品大系\未标题-2.jpg"/>
          <p:cNvPicPr>
            <a:picLocks noChangeAspect="1" noChangeArrowheads="1"/>
          </p:cNvPicPr>
          <p:nvPr/>
        </p:nvPicPr>
        <p:blipFill>
          <a:blip r:embed="rId4" cstate="email"/>
          <a:srcRect/>
          <a:stretch>
            <a:fillRect/>
          </a:stretch>
        </p:blipFill>
        <p:spPr bwMode="auto">
          <a:xfrm>
            <a:off x="395536" y="620688"/>
            <a:ext cx="3695148" cy="5400600"/>
          </a:xfrm>
          <a:prstGeom prst="rect">
            <a:avLst/>
          </a:prstGeom>
          <a:noFill/>
        </p:spPr>
      </p:pic>
      <p:pic>
        <p:nvPicPr>
          <p:cNvPr id="5128" name="Picture 8" descr="D:\backup\desktop\2015-09-28\故宫博物院藏品大系\未标题-3.jpg"/>
          <p:cNvPicPr>
            <a:picLocks noChangeAspect="1" noChangeArrowheads="1"/>
          </p:cNvPicPr>
          <p:nvPr/>
        </p:nvPicPr>
        <p:blipFill>
          <a:blip r:embed="rId5" cstate="email"/>
          <a:srcRect/>
          <a:stretch>
            <a:fillRect/>
          </a:stretch>
        </p:blipFill>
        <p:spPr bwMode="auto">
          <a:xfrm>
            <a:off x="5148064" y="548680"/>
            <a:ext cx="3231719" cy="3168352"/>
          </a:xfrm>
          <a:prstGeom prst="rect">
            <a:avLst/>
          </a:prstGeom>
          <a:noFill/>
        </p:spPr>
      </p:pic>
      <p:pic>
        <p:nvPicPr>
          <p:cNvPr id="5126" name="Picture 6" descr="D:\backup\desktop\2015-09-28\故宫博物院藏品大系\未标题-1.jpg"/>
          <p:cNvPicPr>
            <a:picLocks noChangeAspect="1" noChangeArrowheads="1"/>
          </p:cNvPicPr>
          <p:nvPr/>
        </p:nvPicPr>
        <p:blipFill>
          <a:blip r:embed="rId6" cstate="email"/>
          <a:srcRect/>
          <a:stretch>
            <a:fillRect/>
          </a:stretch>
        </p:blipFill>
        <p:spPr bwMode="auto">
          <a:xfrm>
            <a:off x="346272" y="516197"/>
            <a:ext cx="3793680" cy="5505091"/>
          </a:xfrm>
          <a:prstGeom prst="rect">
            <a:avLst/>
          </a:prstGeom>
          <a:noFill/>
        </p:spPr>
      </p:pic>
      <p:sp>
        <p:nvSpPr>
          <p:cNvPr id="9" name="矩形 8"/>
          <p:cNvSpPr/>
          <p:nvPr/>
        </p:nvSpPr>
        <p:spPr>
          <a:xfrm>
            <a:off x="4427984" y="0"/>
            <a:ext cx="216024" cy="6858000"/>
          </a:xfrm>
          <a:prstGeom prst="rect">
            <a:avLst/>
          </a:prstGeom>
          <a:solidFill>
            <a:srgbClr val="BDD5D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5127"/>
                                        </p:tgtEl>
                                        <p:attrNameLst>
                                          <p:attrName>style.visibility</p:attrName>
                                        </p:attrNameLst>
                                      </p:cBhvr>
                                      <p:to>
                                        <p:strVal val="visible"/>
                                      </p:to>
                                    </p:set>
                                    <p:animEffect transition="in" filter="blinds(vertical)">
                                      <p:cBhvr>
                                        <p:cTn id="7" dur="500"/>
                                        <p:tgtEl>
                                          <p:spTgt spid="512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126"/>
                                        </p:tgtEl>
                                        <p:attrNameLst>
                                          <p:attrName>style.visibility</p:attrName>
                                        </p:attrNameLst>
                                      </p:cBhvr>
                                      <p:to>
                                        <p:strVal val="visible"/>
                                      </p:to>
                                    </p:set>
                                    <p:animEffect transition="in" filter="blinds(horizontal)">
                                      <p:cBhvr>
                                        <p:cTn id="12" dur="500"/>
                                        <p:tgtEl>
                                          <p:spTgt spid="5126"/>
                                        </p:tgtEl>
                                      </p:cBhvr>
                                    </p:animEffect>
                                  </p:childTnLst>
                                </p:cTn>
                              </p:par>
                            </p:childTnLst>
                          </p:cTn>
                        </p:par>
                      </p:childTnLst>
                    </p:cTn>
                  </p:par>
                  <p:par>
                    <p:cTn id="13" fill="hold">
                      <p:stCondLst>
                        <p:cond delay="indefinite"/>
                      </p:stCondLst>
                      <p:childTnLst>
                        <p:par>
                          <p:cTn id="14" fill="hold">
                            <p:stCondLst>
                              <p:cond delay="0"/>
                            </p:stCondLst>
                            <p:childTnLst>
                              <p:par>
                                <p:cTn id="15" presetID="48" presetClass="entr" presetSubtype="0" accel="50000" fill="hold" nodeType="clickEffect">
                                  <p:stCondLst>
                                    <p:cond delay="0"/>
                                  </p:stCondLst>
                                  <p:childTnLst>
                                    <p:set>
                                      <p:cBhvr>
                                        <p:cTn id="16" dur="1" fill="hold">
                                          <p:stCondLst>
                                            <p:cond delay="0"/>
                                          </p:stCondLst>
                                        </p:cTn>
                                        <p:tgtEl>
                                          <p:spTgt spid="5128"/>
                                        </p:tgtEl>
                                        <p:attrNameLst>
                                          <p:attrName>style.visibility</p:attrName>
                                        </p:attrNameLst>
                                      </p:cBhvr>
                                      <p:to>
                                        <p:strVal val="visible"/>
                                      </p:to>
                                    </p:set>
                                    <p:anim calcmode="lin" valueType="num">
                                      <p:cBhvr>
                                        <p:cTn id="17" dur="1000" fill="hold"/>
                                        <p:tgtEl>
                                          <p:spTgt spid="5128"/>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8" dur="1000" fill="hold"/>
                                        <p:tgtEl>
                                          <p:spTgt spid="5128"/>
                                        </p:tgtEl>
                                        <p:attrNameLst>
                                          <p:attrName>ppt_x</p:attrName>
                                        </p:attrNameLst>
                                      </p:cBhvr>
                                      <p:tavLst>
                                        <p:tav tm="0">
                                          <p:val>
                                            <p:fltVal val="-1"/>
                                          </p:val>
                                        </p:tav>
                                        <p:tav tm="50000">
                                          <p:val>
                                            <p:fltVal val="0.95"/>
                                          </p:val>
                                        </p:tav>
                                        <p:tav tm="100000">
                                          <p:val>
                                            <p:strVal val="#ppt_x"/>
                                          </p:val>
                                        </p:tav>
                                      </p:tavLst>
                                    </p:anim>
                                    <p:anim calcmode="lin" valueType="num">
                                      <p:cBhvr>
                                        <p:cTn id="19" dur="1000" fill="hold"/>
                                        <p:tgtEl>
                                          <p:spTgt spid="5128"/>
                                        </p:tgtEl>
                                        <p:attrNameLst>
                                          <p:attrName>ppt_y</p:attrName>
                                        </p:attrNameLst>
                                      </p:cBhvr>
                                      <p:tavLst>
                                        <p:tav tm="0">
                                          <p:val>
                                            <p:strVal val="#ppt_y"/>
                                          </p:val>
                                        </p:tav>
                                        <p:tav tm="100000">
                                          <p:val>
                                            <p:strVal val="#ppt_y"/>
                                          </p:val>
                                        </p:tav>
                                      </p:tavLst>
                                    </p:anim>
                                    <p:animEffect transition="in" filter="fade">
                                      <p:cBhvr>
                                        <p:cTn id="20" dur="1000"/>
                                        <p:tgtEl>
                                          <p:spTgt spid="5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0"/>
            <a:ext cx="9144000" cy="3212976"/>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0"/>
            <a:ext cx="395536" cy="6858000"/>
          </a:xfrm>
          <a:prstGeom prst="rect">
            <a:avLst/>
          </a:prstGeom>
          <a:solidFill>
            <a:srgbClr val="BDD5D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6" descr="D:\backup\desktop\微信005\封面-1.jpg"/>
          <p:cNvPicPr>
            <a:picLocks noChangeAspect="1" noChangeArrowheads="1"/>
          </p:cNvPicPr>
          <p:nvPr/>
        </p:nvPicPr>
        <p:blipFill>
          <a:blip r:embed="rId2" cstate="email"/>
          <a:srcRect/>
          <a:stretch>
            <a:fillRect/>
          </a:stretch>
        </p:blipFill>
        <p:spPr bwMode="auto">
          <a:xfrm>
            <a:off x="467544" y="404664"/>
            <a:ext cx="3600400" cy="2329670"/>
          </a:xfrm>
          <a:prstGeom prst="rect">
            <a:avLst/>
          </a:prstGeom>
          <a:noFill/>
        </p:spPr>
      </p:pic>
      <p:sp>
        <p:nvSpPr>
          <p:cNvPr id="6" name="TextBox 5"/>
          <p:cNvSpPr txBox="1"/>
          <p:nvPr/>
        </p:nvSpPr>
        <p:spPr>
          <a:xfrm>
            <a:off x="4355976" y="404664"/>
            <a:ext cx="4464496" cy="2585323"/>
          </a:xfrm>
          <a:prstGeom prst="rect">
            <a:avLst/>
          </a:prstGeom>
          <a:noFill/>
        </p:spPr>
        <p:txBody>
          <a:bodyPr wrap="square" rtlCol="0">
            <a:spAutoFit/>
          </a:bodyPr>
          <a:lstStyle/>
          <a:p>
            <a:pPr>
              <a:lnSpc>
                <a:spcPct val="150000"/>
              </a:lnSpc>
            </a:pPr>
            <a:r>
              <a:rPr lang="zh-CN" altLang="zh-CN" sz="1200" dirty="0" smtClean="0">
                <a:latin typeface="黑体" pitchFamily="49" charset="-122"/>
                <a:ea typeface="黑体" pitchFamily="49" charset="-122"/>
              </a:rPr>
              <a:t>【书名】《中国设计全集（套装共</a:t>
            </a:r>
            <a:r>
              <a:rPr lang="en-US" altLang="zh-CN" sz="1200" dirty="0" smtClean="0">
                <a:latin typeface="黑体" pitchFamily="49" charset="-122"/>
                <a:ea typeface="黑体" pitchFamily="49" charset="-122"/>
              </a:rPr>
              <a:t>20</a:t>
            </a:r>
            <a:r>
              <a:rPr lang="zh-CN" altLang="zh-CN" sz="1200" dirty="0" smtClean="0">
                <a:latin typeface="黑体" pitchFamily="49" charset="-122"/>
                <a:ea typeface="黑体" pitchFamily="49" charset="-122"/>
              </a:rPr>
              <a:t>卷）》</a:t>
            </a:r>
          </a:p>
          <a:p>
            <a:pPr>
              <a:lnSpc>
                <a:spcPct val="150000"/>
              </a:lnSpc>
            </a:pPr>
            <a:r>
              <a:rPr lang="zh-CN" altLang="zh-CN" sz="1200" dirty="0" smtClean="0">
                <a:latin typeface="黑体" pitchFamily="49" charset="-122"/>
                <a:ea typeface="黑体" pitchFamily="49" charset="-122"/>
              </a:rPr>
              <a:t>【馆藏地】大学城阅览室</a:t>
            </a:r>
            <a:r>
              <a:rPr lang="en-US" altLang="zh-CN" sz="1200" dirty="0" smtClean="0">
                <a:latin typeface="黑体" pitchFamily="49" charset="-122"/>
                <a:ea typeface="黑体" pitchFamily="49" charset="-122"/>
              </a:rPr>
              <a:t>  </a:t>
            </a:r>
            <a:r>
              <a:rPr lang="zh-CN" altLang="zh-CN" sz="1200" dirty="0" smtClean="0">
                <a:latin typeface="黑体" pitchFamily="49" charset="-122"/>
                <a:ea typeface="黑体" pitchFamily="49" charset="-122"/>
              </a:rPr>
              <a:t>【索取号】</a:t>
            </a:r>
            <a:r>
              <a:rPr lang="en-US" altLang="zh-CN" sz="1200" dirty="0" smtClean="0">
                <a:latin typeface="黑体" pitchFamily="49" charset="-122"/>
                <a:ea typeface="黑体" pitchFamily="49" charset="-122"/>
              </a:rPr>
              <a:t>J521-52/1012</a:t>
            </a:r>
            <a:endParaRPr lang="zh-CN" altLang="zh-CN" sz="1200" dirty="0" smtClean="0">
              <a:latin typeface="黑体" pitchFamily="49" charset="-122"/>
              <a:ea typeface="黑体" pitchFamily="49" charset="-122"/>
            </a:endParaRPr>
          </a:p>
          <a:p>
            <a:pPr>
              <a:lnSpc>
                <a:spcPct val="150000"/>
              </a:lnSpc>
            </a:pPr>
            <a:r>
              <a:rPr lang="zh-CN" altLang="zh-CN" sz="1200" dirty="0" smtClean="0">
                <a:latin typeface="黑体" pitchFamily="49" charset="-122"/>
                <a:ea typeface="黑体" pitchFamily="49" charset="-122"/>
              </a:rPr>
              <a:t>【内容简介】</a:t>
            </a:r>
            <a:r>
              <a:rPr lang="zh-CN" altLang="en-US" sz="1200" dirty="0" smtClean="0">
                <a:latin typeface="黑体" pitchFamily="49" charset="-122"/>
                <a:ea typeface="黑体" pitchFamily="49" charset="-122"/>
              </a:rPr>
              <a:t>该套丛书</a:t>
            </a:r>
            <a:r>
              <a:rPr lang="zh-CN" altLang="zh-CN" sz="1200" dirty="0" smtClean="0">
                <a:latin typeface="黑体" pitchFamily="49" charset="-122"/>
                <a:ea typeface="黑体" pitchFamily="49" charset="-122"/>
              </a:rPr>
              <a:t>以中国社会数千年设计事物为载体，从时间上涵盖了华夏民族从新石器时期到民国时期的</a:t>
            </a:r>
            <a:r>
              <a:rPr lang="en-US" altLang="zh-CN" sz="1200" dirty="0" smtClean="0">
                <a:latin typeface="黑体" pitchFamily="49" charset="-122"/>
                <a:ea typeface="黑体" pitchFamily="49" charset="-122"/>
              </a:rPr>
              <a:t>8000</a:t>
            </a:r>
            <a:r>
              <a:rPr lang="zh-CN" altLang="zh-CN" sz="1200" dirty="0" smtClean="0">
                <a:latin typeface="黑体" pitchFamily="49" charset="-122"/>
                <a:ea typeface="黑体" pitchFamily="49" charset="-122"/>
              </a:rPr>
              <a:t>年文明发展历史。本套书系根据中国设计史的具体特点和现代设计学的新观念，采用了直接切入主题的方法进行分类：建筑类编（</a:t>
            </a:r>
            <a:r>
              <a:rPr lang="en-US" altLang="zh-CN" sz="1200" dirty="0" smtClean="0">
                <a:latin typeface="黑体" pitchFamily="49" charset="-122"/>
                <a:ea typeface="黑体" pitchFamily="49" charset="-122"/>
              </a:rPr>
              <a:t>4</a:t>
            </a:r>
            <a:r>
              <a:rPr lang="zh-CN" altLang="zh-CN" sz="1200" dirty="0" smtClean="0">
                <a:latin typeface="黑体" pitchFamily="49" charset="-122"/>
                <a:ea typeface="黑体" pitchFamily="49" charset="-122"/>
              </a:rPr>
              <a:t>卷）、服饰类编（</a:t>
            </a:r>
            <a:r>
              <a:rPr lang="en-US" altLang="zh-CN" sz="1200" dirty="0" smtClean="0">
                <a:latin typeface="黑体" pitchFamily="49" charset="-122"/>
                <a:ea typeface="黑体" pitchFamily="49" charset="-122"/>
              </a:rPr>
              <a:t>4</a:t>
            </a:r>
            <a:r>
              <a:rPr lang="zh-CN" altLang="zh-CN" sz="1200" dirty="0" smtClean="0">
                <a:latin typeface="黑体" pitchFamily="49" charset="-122"/>
                <a:ea typeface="黑体" pitchFamily="49" charset="-122"/>
              </a:rPr>
              <a:t>卷）、餐饮类编（</a:t>
            </a:r>
            <a:r>
              <a:rPr lang="en-US" altLang="zh-CN" sz="1200" dirty="0" smtClean="0">
                <a:latin typeface="黑体" pitchFamily="49" charset="-122"/>
                <a:ea typeface="黑体" pitchFamily="49" charset="-122"/>
              </a:rPr>
              <a:t>3</a:t>
            </a:r>
            <a:r>
              <a:rPr lang="zh-CN" altLang="zh-CN" sz="1200" dirty="0" smtClean="0">
                <a:latin typeface="黑体" pitchFamily="49" charset="-122"/>
                <a:ea typeface="黑体" pitchFamily="49" charset="-122"/>
              </a:rPr>
              <a:t>卷）、工具类编（</a:t>
            </a:r>
            <a:r>
              <a:rPr lang="en-US" altLang="zh-CN" sz="1200" dirty="0" smtClean="0">
                <a:latin typeface="黑体" pitchFamily="49" charset="-122"/>
                <a:ea typeface="黑体" pitchFamily="49" charset="-122"/>
              </a:rPr>
              <a:t>3</a:t>
            </a:r>
            <a:r>
              <a:rPr lang="zh-CN" altLang="zh-CN" sz="1200" dirty="0" smtClean="0">
                <a:latin typeface="黑体" pitchFamily="49" charset="-122"/>
                <a:ea typeface="黑体" pitchFamily="49" charset="-122"/>
              </a:rPr>
              <a:t>卷）、用具类编（</a:t>
            </a:r>
            <a:r>
              <a:rPr lang="en-US" altLang="zh-CN" sz="1200" dirty="0" smtClean="0">
                <a:latin typeface="黑体" pitchFamily="49" charset="-122"/>
                <a:ea typeface="黑体" pitchFamily="49" charset="-122"/>
              </a:rPr>
              <a:t>3</a:t>
            </a:r>
            <a:r>
              <a:rPr lang="zh-CN" altLang="zh-CN" sz="1200" dirty="0" smtClean="0">
                <a:latin typeface="黑体" pitchFamily="49" charset="-122"/>
                <a:ea typeface="黑体" pitchFamily="49" charset="-122"/>
              </a:rPr>
              <a:t>卷）、文具类编（</a:t>
            </a:r>
            <a:r>
              <a:rPr lang="en-US" altLang="zh-CN" sz="1200" dirty="0" smtClean="0">
                <a:latin typeface="黑体" pitchFamily="49" charset="-122"/>
                <a:ea typeface="黑体" pitchFamily="49" charset="-122"/>
              </a:rPr>
              <a:t>3</a:t>
            </a:r>
            <a:r>
              <a:rPr lang="zh-CN" altLang="zh-CN" sz="1200" dirty="0" smtClean="0">
                <a:latin typeface="黑体" pitchFamily="49" charset="-122"/>
                <a:ea typeface="黑体" pitchFamily="49" charset="-122"/>
              </a:rPr>
              <a:t>卷），囊括了中国历史上</a:t>
            </a:r>
            <a:r>
              <a:rPr lang="en-US" altLang="zh-CN" sz="1200" dirty="0" smtClean="0">
                <a:latin typeface="黑体" pitchFamily="49" charset="-122"/>
                <a:ea typeface="黑体" pitchFamily="49" charset="-122"/>
              </a:rPr>
              <a:t>3000</a:t>
            </a:r>
            <a:r>
              <a:rPr lang="zh-CN" altLang="zh-CN" sz="1200" dirty="0" smtClean="0">
                <a:latin typeface="黑体" pitchFamily="49" charset="-122"/>
                <a:ea typeface="黑体" pitchFamily="49" charset="-122"/>
              </a:rPr>
              <a:t>个经典设计案例和约</a:t>
            </a:r>
            <a:r>
              <a:rPr lang="en-US" altLang="zh-CN" sz="1200" dirty="0" smtClean="0">
                <a:latin typeface="黑体" pitchFamily="49" charset="-122"/>
                <a:ea typeface="黑体" pitchFamily="49" charset="-122"/>
              </a:rPr>
              <a:t>18000</a:t>
            </a:r>
            <a:r>
              <a:rPr lang="zh-CN" altLang="zh-CN" sz="1200" dirty="0" smtClean="0">
                <a:latin typeface="黑体" pitchFamily="49" charset="-122"/>
                <a:ea typeface="黑体" pitchFamily="49" charset="-122"/>
              </a:rPr>
              <a:t>幅图（每卷一百五十个案例）</a:t>
            </a:r>
            <a:r>
              <a:rPr lang="zh-CN" altLang="en-US" sz="1200" dirty="0" smtClean="0">
                <a:latin typeface="黑体" pitchFamily="49" charset="-122"/>
                <a:ea typeface="黑体" pitchFamily="49" charset="-122"/>
              </a:rPr>
              <a:t>。</a:t>
            </a:r>
            <a:endParaRPr lang="zh-CN" altLang="zh-CN" sz="1200" dirty="0" smtClean="0">
              <a:latin typeface="黑体" pitchFamily="49" charset="-122"/>
              <a:ea typeface="黑体" pitchFamily="49" charset="-122"/>
            </a:endParaRPr>
          </a:p>
        </p:txBody>
      </p:sp>
      <p:pic>
        <p:nvPicPr>
          <p:cNvPr id="9" name="Picture 3" descr="D:\重要文件\工作备份\03新书推介\2014.9新书推介\微信\005\2\新建文件夹 (2)\003.jpg"/>
          <p:cNvPicPr>
            <a:picLocks noChangeAspect="1" noChangeArrowheads="1"/>
          </p:cNvPicPr>
          <p:nvPr/>
        </p:nvPicPr>
        <p:blipFill>
          <a:blip r:embed="rId3" cstate="email"/>
          <a:srcRect/>
          <a:stretch>
            <a:fillRect/>
          </a:stretch>
        </p:blipFill>
        <p:spPr bwMode="auto">
          <a:xfrm>
            <a:off x="1043608" y="3429000"/>
            <a:ext cx="4804416" cy="2808312"/>
          </a:xfrm>
          <a:prstGeom prst="rect">
            <a:avLst/>
          </a:prstGeom>
          <a:noFill/>
        </p:spPr>
      </p:pic>
      <p:pic>
        <p:nvPicPr>
          <p:cNvPr id="7" name="Picture 4" descr="D:\重要文件\工作备份\03新书推介\2014.9新书推介\微信\005\2\新建文件夹 (2)\004.jpg"/>
          <p:cNvPicPr>
            <a:picLocks noChangeAspect="1" noChangeArrowheads="1"/>
          </p:cNvPicPr>
          <p:nvPr/>
        </p:nvPicPr>
        <p:blipFill>
          <a:blip r:embed="rId4" cstate="email"/>
          <a:srcRect/>
          <a:stretch>
            <a:fillRect/>
          </a:stretch>
        </p:blipFill>
        <p:spPr bwMode="auto">
          <a:xfrm>
            <a:off x="2627784" y="3429000"/>
            <a:ext cx="5155560" cy="2808312"/>
          </a:xfrm>
          <a:prstGeom prst="rect">
            <a:avLst/>
          </a:prstGeom>
          <a:noFill/>
        </p:spPr>
      </p:pic>
      <p:pic>
        <p:nvPicPr>
          <p:cNvPr id="8" name="Picture 2" descr="D:\重要文件\工作备份\03新书推介\2014.9新书推介\微信\005\2\新建文件夹 (2)\005.jpg"/>
          <p:cNvPicPr>
            <a:picLocks noChangeAspect="1" noChangeArrowheads="1"/>
          </p:cNvPicPr>
          <p:nvPr/>
        </p:nvPicPr>
        <p:blipFill>
          <a:blip r:embed="rId5" cstate="email"/>
          <a:srcRect/>
          <a:stretch>
            <a:fillRect/>
          </a:stretch>
        </p:blipFill>
        <p:spPr bwMode="auto">
          <a:xfrm>
            <a:off x="6156176" y="3465920"/>
            <a:ext cx="2592288" cy="2771392"/>
          </a:xfrm>
          <a:prstGeom prst="rect">
            <a:avLst/>
          </a:prstGeom>
          <a:noFill/>
        </p:spPr>
      </p:pic>
      <p:pic>
        <p:nvPicPr>
          <p:cNvPr id="4099" name="Picture 3" descr="D:\backup\desktop\杨帆老师扫描\中国设计全集\未标题-1.jpg"/>
          <p:cNvPicPr>
            <a:picLocks noChangeAspect="1" noChangeArrowheads="1"/>
          </p:cNvPicPr>
          <p:nvPr/>
        </p:nvPicPr>
        <p:blipFill>
          <a:blip r:embed="rId6" cstate="email">
            <a:lum/>
          </a:blip>
          <a:srcRect/>
          <a:stretch>
            <a:fillRect/>
          </a:stretch>
        </p:blipFill>
        <p:spPr bwMode="auto">
          <a:xfrm>
            <a:off x="539552" y="3356992"/>
            <a:ext cx="2904336" cy="3232245"/>
          </a:xfrm>
          <a:prstGeom prst="rect">
            <a:avLst/>
          </a:prstGeom>
          <a:noFill/>
        </p:spPr>
      </p:pic>
      <p:pic>
        <p:nvPicPr>
          <p:cNvPr id="4098" name="Picture 2" descr="D:\backup\desktop\杨帆老师扫描\中国设计全集\未标题-2.jpg"/>
          <p:cNvPicPr>
            <a:picLocks noChangeAspect="1" noChangeArrowheads="1"/>
          </p:cNvPicPr>
          <p:nvPr/>
        </p:nvPicPr>
        <p:blipFill>
          <a:blip r:embed="rId7" cstate="email">
            <a:lum contrast="10000"/>
          </a:blip>
          <a:srcRect/>
          <a:stretch>
            <a:fillRect/>
          </a:stretch>
        </p:blipFill>
        <p:spPr bwMode="auto">
          <a:xfrm>
            <a:off x="3563888" y="3356992"/>
            <a:ext cx="2815540" cy="3211612"/>
          </a:xfrm>
          <a:prstGeom prst="rect">
            <a:avLst/>
          </a:prstGeom>
          <a:noFill/>
        </p:spPr>
      </p:pic>
      <p:pic>
        <p:nvPicPr>
          <p:cNvPr id="4101" name="Picture 5" descr="D:\backup\desktop\杨帆老师扫描\中国设计全集\未标题-7.jpg"/>
          <p:cNvPicPr>
            <a:picLocks noChangeAspect="1" noChangeArrowheads="1"/>
          </p:cNvPicPr>
          <p:nvPr/>
        </p:nvPicPr>
        <p:blipFill>
          <a:blip r:embed="rId8" cstate="email">
            <a:lum contrast="10000"/>
          </a:blip>
          <a:srcRect/>
          <a:stretch>
            <a:fillRect/>
          </a:stretch>
        </p:blipFill>
        <p:spPr bwMode="auto">
          <a:xfrm>
            <a:off x="3059832" y="3429000"/>
            <a:ext cx="2957938" cy="3168352"/>
          </a:xfrm>
          <a:prstGeom prst="rect">
            <a:avLst/>
          </a:prstGeom>
          <a:noFill/>
        </p:spPr>
      </p:pic>
      <p:pic>
        <p:nvPicPr>
          <p:cNvPr id="4100" name="Picture 4" descr="D:\backup\desktop\杨帆老师扫描\中国设计全集\未标题-8.jpg"/>
          <p:cNvPicPr>
            <a:picLocks noChangeAspect="1" noChangeArrowheads="1"/>
          </p:cNvPicPr>
          <p:nvPr/>
        </p:nvPicPr>
        <p:blipFill>
          <a:blip r:embed="rId9" cstate="email">
            <a:lum bright="10000"/>
          </a:blip>
          <a:srcRect/>
          <a:stretch>
            <a:fillRect/>
          </a:stretch>
        </p:blipFill>
        <p:spPr bwMode="auto">
          <a:xfrm>
            <a:off x="6084168" y="3356992"/>
            <a:ext cx="2907075" cy="3312368"/>
          </a:xfrm>
          <a:prstGeom prst="rect">
            <a:avLst/>
          </a:prstGeom>
          <a:noFill/>
        </p:spPr>
      </p:pic>
      <p:pic>
        <p:nvPicPr>
          <p:cNvPr id="4102" name="Picture 6" descr="D:\重要文件\工作备份\03新书推介\2014.9新书推介\微信\005\2\新建文件夹 (2)\006.jpg"/>
          <p:cNvPicPr>
            <a:picLocks noChangeAspect="1" noChangeArrowheads="1"/>
          </p:cNvPicPr>
          <p:nvPr/>
        </p:nvPicPr>
        <p:blipFill>
          <a:blip r:embed="rId10" cstate="email"/>
          <a:srcRect/>
          <a:stretch>
            <a:fillRect/>
          </a:stretch>
        </p:blipFill>
        <p:spPr bwMode="auto">
          <a:xfrm>
            <a:off x="3275856" y="3429000"/>
            <a:ext cx="5561598" cy="3019812"/>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3"/>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linds(horizont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xit" presetSubtype="0" fill="hold" nodeType="clickEffect">
                                  <p:stCondLst>
                                    <p:cond delay="0"/>
                                  </p:stCondLst>
                                  <p:childTnLst>
                                    <p:anim calcmode="lin" valueType="num">
                                      <p:cBhvr>
                                        <p:cTn id="32" dur="500"/>
                                        <p:tgtEl>
                                          <p:spTgt spid="9"/>
                                        </p:tgtEl>
                                        <p:attrNameLst>
                                          <p:attrName>ppt_w</p:attrName>
                                        </p:attrNameLst>
                                      </p:cBhvr>
                                      <p:tavLst>
                                        <p:tav tm="0">
                                          <p:val>
                                            <p:strVal val="ppt_w"/>
                                          </p:val>
                                        </p:tav>
                                        <p:tav tm="100000">
                                          <p:val>
                                            <p:fltVal val="0"/>
                                          </p:val>
                                        </p:tav>
                                      </p:tavLst>
                                    </p:anim>
                                    <p:anim calcmode="lin" valueType="num">
                                      <p:cBhvr>
                                        <p:cTn id="33" dur="500"/>
                                        <p:tgtEl>
                                          <p:spTgt spid="9"/>
                                        </p:tgtEl>
                                        <p:attrNameLst>
                                          <p:attrName>ppt_h</p:attrName>
                                        </p:attrNameLst>
                                      </p:cBhvr>
                                      <p:tavLst>
                                        <p:tav tm="0">
                                          <p:val>
                                            <p:strVal val="ppt_h"/>
                                          </p:val>
                                        </p:tav>
                                        <p:tav tm="100000">
                                          <p:val>
                                            <p:fltVal val="0"/>
                                          </p:val>
                                        </p:tav>
                                      </p:tavLst>
                                    </p:anim>
                                    <p:animEffect transition="out" filter="fade">
                                      <p:cBhvr>
                                        <p:cTn id="34" dur="500"/>
                                        <p:tgtEl>
                                          <p:spTgt spid="9"/>
                                        </p:tgtEl>
                                      </p:cBhvr>
                                    </p:animEffect>
                                    <p:set>
                                      <p:cBhvr>
                                        <p:cTn id="35" dur="1" fill="hold">
                                          <p:stCondLst>
                                            <p:cond delay="499"/>
                                          </p:stCondLst>
                                        </p:cTn>
                                        <p:tgtEl>
                                          <p:spTgt spid="9"/>
                                        </p:tgtEl>
                                        <p:attrNameLst>
                                          <p:attrName>style.visibility</p:attrName>
                                        </p:attrNameLst>
                                      </p:cBhvr>
                                      <p:to>
                                        <p:strVal val="hidden"/>
                                      </p:to>
                                    </p:set>
                                  </p:childTnLst>
                                </p:cTn>
                              </p:par>
                              <p:par>
                                <p:cTn id="36" presetID="53" presetClass="exit" presetSubtype="0" fill="hold" nodeType="withEffect">
                                  <p:stCondLst>
                                    <p:cond delay="0"/>
                                  </p:stCondLst>
                                  <p:childTnLst>
                                    <p:anim calcmode="lin" valueType="num">
                                      <p:cBhvr>
                                        <p:cTn id="37" dur="500"/>
                                        <p:tgtEl>
                                          <p:spTgt spid="7"/>
                                        </p:tgtEl>
                                        <p:attrNameLst>
                                          <p:attrName>ppt_w</p:attrName>
                                        </p:attrNameLst>
                                      </p:cBhvr>
                                      <p:tavLst>
                                        <p:tav tm="0">
                                          <p:val>
                                            <p:strVal val="ppt_w"/>
                                          </p:val>
                                        </p:tav>
                                        <p:tav tm="100000">
                                          <p:val>
                                            <p:fltVal val="0"/>
                                          </p:val>
                                        </p:tav>
                                      </p:tavLst>
                                    </p:anim>
                                    <p:anim calcmode="lin" valueType="num">
                                      <p:cBhvr>
                                        <p:cTn id="38" dur="500"/>
                                        <p:tgtEl>
                                          <p:spTgt spid="7"/>
                                        </p:tgtEl>
                                        <p:attrNameLst>
                                          <p:attrName>ppt_h</p:attrName>
                                        </p:attrNameLst>
                                      </p:cBhvr>
                                      <p:tavLst>
                                        <p:tav tm="0">
                                          <p:val>
                                            <p:strVal val="ppt_h"/>
                                          </p:val>
                                        </p:tav>
                                        <p:tav tm="100000">
                                          <p:val>
                                            <p:fltVal val="0"/>
                                          </p:val>
                                        </p:tav>
                                      </p:tavLst>
                                    </p:anim>
                                    <p:animEffect transition="out" filter="fade">
                                      <p:cBhvr>
                                        <p:cTn id="39" dur="500"/>
                                        <p:tgtEl>
                                          <p:spTgt spid="7"/>
                                        </p:tgtEl>
                                      </p:cBhvr>
                                    </p:animEffect>
                                    <p:set>
                                      <p:cBhvr>
                                        <p:cTn id="40" dur="1" fill="hold">
                                          <p:stCondLst>
                                            <p:cond delay="499"/>
                                          </p:stCondLst>
                                        </p:cTn>
                                        <p:tgtEl>
                                          <p:spTgt spid="7"/>
                                        </p:tgtEl>
                                        <p:attrNameLst>
                                          <p:attrName>style.visibility</p:attrName>
                                        </p:attrNameLst>
                                      </p:cBhvr>
                                      <p:to>
                                        <p:strVal val="hidden"/>
                                      </p:to>
                                    </p:set>
                                  </p:childTnLst>
                                </p:cTn>
                              </p:par>
                              <p:par>
                                <p:cTn id="41" presetID="53" presetClass="exit" presetSubtype="0" fill="hold" nodeType="withEffect">
                                  <p:stCondLst>
                                    <p:cond delay="0"/>
                                  </p:stCondLst>
                                  <p:childTnLst>
                                    <p:anim calcmode="lin" valueType="num">
                                      <p:cBhvr>
                                        <p:cTn id="42" dur="500"/>
                                        <p:tgtEl>
                                          <p:spTgt spid="8"/>
                                        </p:tgtEl>
                                        <p:attrNameLst>
                                          <p:attrName>ppt_w</p:attrName>
                                        </p:attrNameLst>
                                      </p:cBhvr>
                                      <p:tavLst>
                                        <p:tav tm="0">
                                          <p:val>
                                            <p:strVal val="ppt_w"/>
                                          </p:val>
                                        </p:tav>
                                        <p:tav tm="100000">
                                          <p:val>
                                            <p:fltVal val="0"/>
                                          </p:val>
                                        </p:tav>
                                      </p:tavLst>
                                    </p:anim>
                                    <p:anim calcmode="lin" valueType="num">
                                      <p:cBhvr>
                                        <p:cTn id="43" dur="500"/>
                                        <p:tgtEl>
                                          <p:spTgt spid="8"/>
                                        </p:tgtEl>
                                        <p:attrNameLst>
                                          <p:attrName>ppt_h</p:attrName>
                                        </p:attrNameLst>
                                      </p:cBhvr>
                                      <p:tavLst>
                                        <p:tav tm="0">
                                          <p:val>
                                            <p:strVal val="ppt_h"/>
                                          </p:val>
                                        </p:tav>
                                        <p:tav tm="100000">
                                          <p:val>
                                            <p:fltVal val="0"/>
                                          </p:val>
                                        </p:tav>
                                      </p:tavLst>
                                    </p:anim>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nodeType="clickEffect">
                                  <p:stCondLst>
                                    <p:cond delay="0"/>
                                  </p:stCondLst>
                                  <p:childTnLst>
                                    <p:set>
                                      <p:cBhvr>
                                        <p:cTn id="49" dur="1" fill="hold">
                                          <p:stCondLst>
                                            <p:cond delay="0"/>
                                          </p:stCondLst>
                                        </p:cTn>
                                        <p:tgtEl>
                                          <p:spTgt spid="4099"/>
                                        </p:tgtEl>
                                        <p:attrNameLst>
                                          <p:attrName>style.visibility</p:attrName>
                                        </p:attrNameLst>
                                      </p:cBhvr>
                                      <p:to>
                                        <p:strVal val="visible"/>
                                      </p:to>
                                    </p:set>
                                    <p:animEffect transition="in" filter="blinds(horizontal)">
                                      <p:cBhvr>
                                        <p:cTn id="50" dur="500"/>
                                        <p:tgtEl>
                                          <p:spTgt spid="4099"/>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0" fill="hold" nodeType="clickEffect">
                                  <p:stCondLst>
                                    <p:cond delay="0"/>
                                  </p:stCondLst>
                                  <p:childTnLst>
                                    <p:set>
                                      <p:cBhvr>
                                        <p:cTn id="54" dur="1" fill="hold">
                                          <p:stCondLst>
                                            <p:cond delay="0"/>
                                          </p:stCondLst>
                                        </p:cTn>
                                        <p:tgtEl>
                                          <p:spTgt spid="4098"/>
                                        </p:tgtEl>
                                        <p:attrNameLst>
                                          <p:attrName>style.visibility</p:attrName>
                                        </p:attrNameLst>
                                      </p:cBhvr>
                                      <p:to>
                                        <p:strVal val="visible"/>
                                      </p:to>
                                    </p:set>
                                    <p:anim calcmode="lin" valueType="num">
                                      <p:cBhvr>
                                        <p:cTn id="55" dur="500" fill="hold"/>
                                        <p:tgtEl>
                                          <p:spTgt spid="4098"/>
                                        </p:tgtEl>
                                        <p:attrNameLst>
                                          <p:attrName>ppt_w</p:attrName>
                                        </p:attrNameLst>
                                      </p:cBhvr>
                                      <p:tavLst>
                                        <p:tav tm="0">
                                          <p:val>
                                            <p:fltVal val="0"/>
                                          </p:val>
                                        </p:tav>
                                        <p:tav tm="100000">
                                          <p:val>
                                            <p:strVal val="#ppt_w"/>
                                          </p:val>
                                        </p:tav>
                                      </p:tavLst>
                                    </p:anim>
                                    <p:anim calcmode="lin" valueType="num">
                                      <p:cBhvr>
                                        <p:cTn id="56" dur="500" fill="hold"/>
                                        <p:tgtEl>
                                          <p:spTgt spid="4098"/>
                                        </p:tgtEl>
                                        <p:attrNameLst>
                                          <p:attrName>ppt_h</p:attrName>
                                        </p:attrNameLst>
                                      </p:cBhvr>
                                      <p:tavLst>
                                        <p:tav tm="0">
                                          <p:val>
                                            <p:fltVal val="0"/>
                                          </p:val>
                                        </p:tav>
                                        <p:tav tm="100000">
                                          <p:val>
                                            <p:strVal val="#ppt_h"/>
                                          </p:val>
                                        </p:tav>
                                      </p:tavLst>
                                    </p:anim>
                                    <p:animEffect transition="in" filter="fade">
                                      <p:cBhvr>
                                        <p:cTn id="57" dur="500"/>
                                        <p:tgtEl>
                                          <p:spTgt spid="409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4099"/>
                                        </p:tgtEl>
                                      </p:cBhvr>
                                    </p:animEffect>
                                    <p:set>
                                      <p:cBhvr>
                                        <p:cTn id="62" dur="1" fill="hold">
                                          <p:stCondLst>
                                            <p:cond delay="499"/>
                                          </p:stCondLst>
                                        </p:cTn>
                                        <p:tgtEl>
                                          <p:spTgt spid="4099"/>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500"/>
                                        <p:tgtEl>
                                          <p:spTgt spid="4098"/>
                                        </p:tgtEl>
                                      </p:cBhvr>
                                    </p:animEffect>
                                    <p:set>
                                      <p:cBhvr>
                                        <p:cTn id="65" dur="1" fill="hold">
                                          <p:stCondLst>
                                            <p:cond delay="499"/>
                                          </p:stCondLst>
                                        </p:cTn>
                                        <p:tgtEl>
                                          <p:spTgt spid="4098"/>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53" presetClass="entr" presetSubtype="0" fill="hold" nodeType="clickEffect">
                                  <p:stCondLst>
                                    <p:cond delay="0"/>
                                  </p:stCondLst>
                                  <p:childTnLst>
                                    <p:set>
                                      <p:cBhvr>
                                        <p:cTn id="69" dur="1" fill="hold">
                                          <p:stCondLst>
                                            <p:cond delay="0"/>
                                          </p:stCondLst>
                                        </p:cTn>
                                        <p:tgtEl>
                                          <p:spTgt spid="4101"/>
                                        </p:tgtEl>
                                        <p:attrNameLst>
                                          <p:attrName>style.visibility</p:attrName>
                                        </p:attrNameLst>
                                      </p:cBhvr>
                                      <p:to>
                                        <p:strVal val="visible"/>
                                      </p:to>
                                    </p:set>
                                    <p:anim calcmode="lin" valueType="num">
                                      <p:cBhvr>
                                        <p:cTn id="70" dur="500" fill="hold"/>
                                        <p:tgtEl>
                                          <p:spTgt spid="4101"/>
                                        </p:tgtEl>
                                        <p:attrNameLst>
                                          <p:attrName>ppt_w</p:attrName>
                                        </p:attrNameLst>
                                      </p:cBhvr>
                                      <p:tavLst>
                                        <p:tav tm="0">
                                          <p:val>
                                            <p:fltVal val="0"/>
                                          </p:val>
                                        </p:tav>
                                        <p:tav tm="100000">
                                          <p:val>
                                            <p:strVal val="#ppt_w"/>
                                          </p:val>
                                        </p:tav>
                                      </p:tavLst>
                                    </p:anim>
                                    <p:anim calcmode="lin" valueType="num">
                                      <p:cBhvr>
                                        <p:cTn id="71" dur="500" fill="hold"/>
                                        <p:tgtEl>
                                          <p:spTgt spid="4101"/>
                                        </p:tgtEl>
                                        <p:attrNameLst>
                                          <p:attrName>ppt_h</p:attrName>
                                        </p:attrNameLst>
                                      </p:cBhvr>
                                      <p:tavLst>
                                        <p:tav tm="0">
                                          <p:val>
                                            <p:fltVal val="0"/>
                                          </p:val>
                                        </p:tav>
                                        <p:tav tm="100000">
                                          <p:val>
                                            <p:strVal val="#ppt_h"/>
                                          </p:val>
                                        </p:tav>
                                      </p:tavLst>
                                    </p:anim>
                                    <p:animEffect transition="in" filter="fade">
                                      <p:cBhvr>
                                        <p:cTn id="72" dur="500"/>
                                        <p:tgtEl>
                                          <p:spTgt spid="4101"/>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nodeType="clickEffect">
                                  <p:stCondLst>
                                    <p:cond delay="0"/>
                                  </p:stCondLst>
                                  <p:childTnLst>
                                    <p:set>
                                      <p:cBhvr>
                                        <p:cTn id="76" dur="1" fill="hold">
                                          <p:stCondLst>
                                            <p:cond delay="0"/>
                                          </p:stCondLst>
                                        </p:cTn>
                                        <p:tgtEl>
                                          <p:spTgt spid="4100"/>
                                        </p:tgtEl>
                                        <p:attrNameLst>
                                          <p:attrName>style.visibility</p:attrName>
                                        </p:attrNameLst>
                                      </p:cBhvr>
                                      <p:to>
                                        <p:strVal val="visible"/>
                                      </p:to>
                                    </p:set>
                                    <p:animEffect transition="in" filter="blinds(horizontal)">
                                      <p:cBhvr>
                                        <p:cTn id="77" dur="500"/>
                                        <p:tgtEl>
                                          <p:spTgt spid="4100"/>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4101"/>
                                        </p:tgtEl>
                                      </p:cBhvr>
                                    </p:animEffect>
                                    <p:set>
                                      <p:cBhvr>
                                        <p:cTn id="82" dur="1" fill="hold">
                                          <p:stCondLst>
                                            <p:cond delay="499"/>
                                          </p:stCondLst>
                                        </p:cTn>
                                        <p:tgtEl>
                                          <p:spTgt spid="4101"/>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500"/>
                                        <p:tgtEl>
                                          <p:spTgt spid="4100"/>
                                        </p:tgtEl>
                                      </p:cBhvr>
                                    </p:animEffect>
                                    <p:set>
                                      <p:cBhvr>
                                        <p:cTn id="85" dur="1" fill="hold">
                                          <p:stCondLst>
                                            <p:cond delay="499"/>
                                          </p:stCondLst>
                                        </p:cTn>
                                        <p:tgtEl>
                                          <p:spTgt spid="4100"/>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23" presetClass="entr" presetSubtype="16" fill="hold" nodeType="clickEffect">
                                  <p:stCondLst>
                                    <p:cond delay="0"/>
                                  </p:stCondLst>
                                  <p:childTnLst>
                                    <p:set>
                                      <p:cBhvr>
                                        <p:cTn id="89" dur="1" fill="hold">
                                          <p:stCondLst>
                                            <p:cond delay="0"/>
                                          </p:stCondLst>
                                        </p:cTn>
                                        <p:tgtEl>
                                          <p:spTgt spid="4102"/>
                                        </p:tgtEl>
                                        <p:attrNameLst>
                                          <p:attrName>style.visibility</p:attrName>
                                        </p:attrNameLst>
                                      </p:cBhvr>
                                      <p:to>
                                        <p:strVal val="visible"/>
                                      </p:to>
                                    </p:set>
                                    <p:anim calcmode="lin" valueType="num">
                                      <p:cBhvr>
                                        <p:cTn id="90" dur="500" fill="hold"/>
                                        <p:tgtEl>
                                          <p:spTgt spid="4102"/>
                                        </p:tgtEl>
                                        <p:attrNameLst>
                                          <p:attrName>ppt_w</p:attrName>
                                        </p:attrNameLst>
                                      </p:cBhvr>
                                      <p:tavLst>
                                        <p:tav tm="0">
                                          <p:val>
                                            <p:fltVal val="0"/>
                                          </p:val>
                                        </p:tav>
                                        <p:tav tm="100000">
                                          <p:val>
                                            <p:strVal val="#ppt_w"/>
                                          </p:val>
                                        </p:tav>
                                      </p:tavLst>
                                    </p:anim>
                                    <p:anim calcmode="lin" valueType="num">
                                      <p:cBhvr>
                                        <p:cTn id="91" dur="500" fill="hold"/>
                                        <p:tgtEl>
                                          <p:spTgt spid="410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0" y="0"/>
            <a:ext cx="4572000"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0" y="0"/>
            <a:ext cx="395536" cy="6858000"/>
          </a:xfrm>
          <a:prstGeom prst="rect">
            <a:avLst/>
          </a:prstGeom>
          <a:solidFill>
            <a:srgbClr val="BDD5D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683568" y="2708921"/>
            <a:ext cx="3528392" cy="3554819"/>
          </a:xfrm>
          <a:prstGeom prst="rect">
            <a:avLst/>
          </a:prstGeom>
          <a:noFill/>
        </p:spPr>
        <p:txBody>
          <a:bodyPr wrap="square" rtlCol="0">
            <a:spAutoFit/>
          </a:bodyPr>
          <a:lstStyle/>
          <a:p>
            <a:pPr>
              <a:lnSpc>
                <a:spcPct val="150000"/>
              </a:lnSpc>
            </a:pPr>
            <a:r>
              <a:rPr lang="zh-CN" altLang="zh-CN" sz="1000" dirty="0" smtClean="0">
                <a:latin typeface="黑体" pitchFamily="49" charset="-122"/>
                <a:ea typeface="黑体" pitchFamily="49" charset="-122"/>
              </a:rPr>
              <a:t>【</a:t>
            </a:r>
            <a:r>
              <a:rPr lang="zh-CN" altLang="en-US" sz="1000" dirty="0" smtClean="0">
                <a:latin typeface="黑体" pitchFamily="49" charset="-122"/>
                <a:ea typeface="黑体" pitchFamily="49" charset="-122"/>
              </a:rPr>
              <a:t>丛书</a:t>
            </a:r>
            <a:r>
              <a:rPr lang="zh-CN" altLang="zh-CN" sz="1000" dirty="0" smtClean="0">
                <a:latin typeface="黑体" pitchFamily="49" charset="-122"/>
                <a:ea typeface="黑体" pitchFamily="49" charset="-122"/>
              </a:rPr>
              <a:t>名】</a:t>
            </a:r>
            <a:r>
              <a:rPr lang="zh-CN" altLang="en-US" sz="1000" dirty="0" smtClean="0">
                <a:latin typeface="黑体" pitchFamily="49" charset="-122"/>
                <a:ea typeface="黑体" pitchFamily="49" charset="-122"/>
              </a:rPr>
              <a:t>故宫经典</a:t>
            </a:r>
            <a:r>
              <a:rPr lang="en-US" altLang="zh-CN" sz="1000" dirty="0" smtClean="0">
                <a:latin typeface="黑体" pitchFamily="49" charset="-122"/>
                <a:ea typeface="黑体" pitchFamily="49" charset="-122"/>
              </a:rPr>
              <a:t> </a:t>
            </a:r>
            <a:r>
              <a:rPr lang="zh-CN" altLang="zh-CN" sz="1000" dirty="0" smtClean="0">
                <a:latin typeface="黑体" pitchFamily="49" charset="-122"/>
                <a:ea typeface="黑体" pitchFamily="49" charset="-122"/>
              </a:rPr>
              <a:t>【馆藏地】大学城阅览室</a:t>
            </a:r>
            <a:endParaRPr lang="en-US" altLang="zh-CN" sz="1000" dirty="0" smtClean="0">
              <a:latin typeface="黑体" pitchFamily="49" charset="-122"/>
              <a:ea typeface="黑体" pitchFamily="49" charset="-122"/>
            </a:endParaRPr>
          </a:p>
          <a:p>
            <a:pPr>
              <a:lnSpc>
                <a:spcPct val="150000"/>
              </a:lnSpc>
            </a:pPr>
            <a:endParaRPr lang="en-US" altLang="zh-CN" sz="1000" dirty="0" smtClean="0">
              <a:latin typeface="黑体" pitchFamily="49" charset="-122"/>
              <a:ea typeface="黑体" pitchFamily="49" charset="-122"/>
            </a:endParaRPr>
          </a:p>
          <a:p>
            <a:pPr>
              <a:lnSpc>
                <a:spcPct val="150000"/>
              </a:lnSpc>
            </a:pPr>
            <a:r>
              <a:rPr lang="en-US" altLang="zh-CN" sz="1000" dirty="0" smtClean="0">
                <a:latin typeface="黑体" pitchFamily="49" charset="-122"/>
                <a:ea typeface="黑体" pitchFamily="49" charset="-122"/>
              </a:rPr>
              <a:t>【</a:t>
            </a:r>
            <a:r>
              <a:rPr lang="zh-CN" altLang="en-US" sz="1000" dirty="0" smtClean="0">
                <a:latin typeface="黑体" pitchFamily="49" charset="-122"/>
                <a:ea typeface="黑体" pitchFamily="49" charset="-122"/>
              </a:rPr>
              <a:t>图书馆已购买书籍</a:t>
            </a:r>
            <a:r>
              <a:rPr lang="en-US" altLang="zh-CN" sz="1000" dirty="0" smtClean="0">
                <a:latin typeface="黑体" pitchFamily="49" charset="-122"/>
                <a:ea typeface="黑体" pitchFamily="49" charset="-122"/>
              </a:rPr>
              <a:t>】</a:t>
            </a:r>
          </a:p>
          <a:p>
            <a:pPr>
              <a:lnSpc>
                <a:spcPct val="150000"/>
              </a:lnSpc>
            </a:pPr>
            <a:r>
              <a:rPr lang="zh-CN" altLang="en-US" sz="1000" dirty="0" smtClean="0">
                <a:latin typeface="黑体" pitchFamily="49" charset="-122"/>
                <a:ea typeface="黑体" pitchFamily="49" charset="-122"/>
              </a:rPr>
              <a:t>故宫犀角图典、故宫雕塑图典</a:t>
            </a:r>
            <a:endParaRPr lang="en-US" altLang="zh-CN" sz="1000" dirty="0" smtClean="0">
              <a:latin typeface="黑体" pitchFamily="49" charset="-122"/>
              <a:ea typeface="黑体" pitchFamily="49" charset="-122"/>
            </a:endParaRPr>
          </a:p>
          <a:p>
            <a:pPr>
              <a:lnSpc>
                <a:spcPct val="150000"/>
              </a:lnSpc>
            </a:pPr>
            <a:r>
              <a:rPr lang="zh-CN" altLang="en-US" sz="1000" dirty="0" smtClean="0">
                <a:latin typeface="黑体" pitchFamily="49" charset="-122"/>
                <a:ea typeface="黑体" pitchFamily="49" charset="-122"/>
              </a:rPr>
              <a:t>清宫后妃首饰图、故宫观音图典</a:t>
            </a:r>
            <a:endParaRPr lang="en-US" altLang="zh-CN" sz="1000" dirty="0" smtClean="0">
              <a:latin typeface="黑体" pitchFamily="49" charset="-122"/>
              <a:ea typeface="黑体" pitchFamily="49" charset="-122"/>
            </a:endParaRPr>
          </a:p>
          <a:p>
            <a:pPr>
              <a:lnSpc>
                <a:spcPct val="150000"/>
              </a:lnSpc>
            </a:pPr>
            <a:r>
              <a:rPr lang="zh-CN" altLang="en-US" sz="1000" dirty="0" smtClean="0">
                <a:latin typeface="黑体" pitchFamily="49" charset="-122"/>
                <a:ea typeface="黑体" pitchFamily="49" charset="-122"/>
              </a:rPr>
              <a:t>明永乐宣德文物图典、清宫盛世典籍</a:t>
            </a:r>
            <a:endParaRPr lang="en-US" altLang="zh-CN" sz="1000" dirty="0" smtClean="0">
              <a:latin typeface="黑体" pitchFamily="49" charset="-122"/>
              <a:ea typeface="黑体" pitchFamily="49" charset="-122"/>
            </a:endParaRPr>
          </a:p>
          <a:p>
            <a:pPr>
              <a:lnSpc>
                <a:spcPct val="150000"/>
              </a:lnSpc>
            </a:pPr>
            <a:r>
              <a:rPr lang="zh-CN" altLang="en-US" sz="1000" dirty="0" smtClean="0">
                <a:latin typeface="黑体" pitchFamily="49" charset="-122"/>
                <a:ea typeface="黑体" pitchFamily="49" charset="-122"/>
              </a:rPr>
              <a:t>故宫漆器图典、故宫珐琅图典</a:t>
            </a:r>
            <a:endParaRPr lang="en-US" altLang="zh-CN" sz="1000" dirty="0" smtClean="0">
              <a:latin typeface="黑体" pitchFamily="49" charset="-122"/>
              <a:ea typeface="黑体" pitchFamily="49" charset="-122"/>
            </a:endParaRPr>
          </a:p>
          <a:p>
            <a:pPr>
              <a:lnSpc>
                <a:spcPct val="150000"/>
              </a:lnSpc>
            </a:pPr>
            <a:r>
              <a:rPr lang="zh-CN" altLang="en-US" sz="1000" dirty="0" smtClean="0">
                <a:latin typeface="黑体" pitchFamily="49" charset="-122"/>
                <a:ea typeface="黑体" pitchFamily="49" charset="-122"/>
              </a:rPr>
              <a:t>故宫明式家具图典、故宫唐卡图典</a:t>
            </a:r>
            <a:endParaRPr lang="en-US" altLang="zh-CN" sz="1000" dirty="0" smtClean="0">
              <a:latin typeface="黑体" pitchFamily="49" charset="-122"/>
              <a:ea typeface="黑体" pitchFamily="49" charset="-122"/>
            </a:endParaRPr>
          </a:p>
          <a:p>
            <a:pPr>
              <a:lnSpc>
                <a:spcPct val="150000"/>
              </a:lnSpc>
            </a:pPr>
            <a:r>
              <a:rPr lang="zh-CN" altLang="en-US" sz="1000" dirty="0" smtClean="0">
                <a:latin typeface="黑体" pitchFamily="49" charset="-122"/>
                <a:ea typeface="黑体" pitchFamily="49" charset="-122"/>
              </a:rPr>
              <a:t>故宫竹木牙角图典、故宫古琴图典</a:t>
            </a:r>
            <a:endParaRPr lang="en-US" altLang="zh-CN" sz="1000" dirty="0" smtClean="0">
              <a:latin typeface="黑体" pitchFamily="49" charset="-122"/>
              <a:ea typeface="黑体" pitchFamily="49" charset="-122"/>
            </a:endParaRPr>
          </a:p>
          <a:p>
            <a:pPr>
              <a:lnSpc>
                <a:spcPct val="150000"/>
              </a:lnSpc>
            </a:pPr>
            <a:r>
              <a:rPr lang="zh-CN" altLang="en-US" sz="1000" dirty="0" smtClean="0">
                <a:latin typeface="黑体" pitchFamily="49" charset="-122"/>
                <a:ea typeface="黑体" pitchFamily="49" charset="-122"/>
              </a:rPr>
              <a:t>故宫藏毯图典、故宮青铜器图典</a:t>
            </a:r>
            <a:endParaRPr lang="en-US" altLang="zh-CN" sz="1000" dirty="0" smtClean="0">
              <a:latin typeface="黑体" pitchFamily="49" charset="-122"/>
              <a:ea typeface="黑体" pitchFamily="49" charset="-122"/>
            </a:endParaRPr>
          </a:p>
          <a:p>
            <a:pPr>
              <a:lnSpc>
                <a:spcPct val="150000"/>
              </a:lnSpc>
            </a:pPr>
            <a:r>
              <a:rPr lang="zh-CN" altLang="en-US" sz="1000" dirty="0" smtClean="0">
                <a:latin typeface="黑体" pitchFamily="49" charset="-122"/>
                <a:ea typeface="黑体" pitchFamily="49" charset="-122"/>
              </a:rPr>
              <a:t>故宫陶瓷图典 、明清宮廷家具</a:t>
            </a:r>
            <a:endParaRPr lang="en-US" altLang="zh-CN" sz="1000" dirty="0" smtClean="0">
              <a:latin typeface="黑体" pitchFamily="49" charset="-122"/>
              <a:ea typeface="黑体" pitchFamily="49" charset="-122"/>
            </a:endParaRPr>
          </a:p>
          <a:p>
            <a:pPr>
              <a:lnSpc>
                <a:spcPct val="150000"/>
              </a:lnSpc>
            </a:pPr>
            <a:r>
              <a:rPr lang="zh-CN" altLang="en-US" sz="1000" dirty="0" smtClean="0">
                <a:latin typeface="黑体" pitchFamily="49" charset="-122"/>
                <a:ea typeface="黑体" pitchFamily="49" charset="-122"/>
              </a:rPr>
              <a:t>藏传佛教造像、清宫服饰图典</a:t>
            </a:r>
            <a:endParaRPr lang="en-US" altLang="zh-CN" sz="1000" dirty="0" smtClean="0">
              <a:latin typeface="黑体" pitchFamily="49" charset="-122"/>
              <a:ea typeface="黑体" pitchFamily="49" charset="-122"/>
            </a:endParaRPr>
          </a:p>
          <a:p>
            <a:pPr>
              <a:lnSpc>
                <a:spcPct val="150000"/>
              </a:lnSpc>
            </a:pPr>
            <a:r>
              <a:rPr lang="zh-CN" altLang="en-US" sz="1000" dirty="0" smtClean="0">
                <a:latin typeface="黑体" pitchFamily="49" charset="-122"/>
                <a:ea typeface="黑体" pitchFamily="49" charset="-122"/>
              </a:rPr>
              <a:t>明清帝后宝玺 、清宫生活图典</a:t>
            </a:r>
            <a:endParaRPr lang="en-US" altLang="zh-CN" sz="1000" dirty="0" smtClean="0">
              <a:latin typeface="黑体" pitchFamily="49" charset="-122"/>
              <a:ea typeface="黑体" pitchFamily="49" charset="-122"/>
            </a:endParaRPr>
          </a:p>
          <a:p>
            <a:pPr>
              <a:lnSpc>
                <a:spcPct val="150000"/>
              </a:lnSpc>
            </a:pPr>
            <a:r>
              <a:rPr lang="zh-CN" altLang="en-US" sz="1000" dirty="0" smtClean="0">
                <a:latin typeface="黑体" pitchFamily="49" charset="-122"/>
                <a:ea typeface="黑体" pitchFamily="49" charset="-122"/>
              </a:rPr>
              <a:t>故宫珍宝、故宫建筑内檐装修</a:t>
            </a:r>
            <a:endParaRPr lang="en-US" altLang="zh-CN" sz="1000" dirty="0" smtClean="0">
              <a:latin typeface="黑体" pitchFamily="49" charset="-122"/>
              <a:ea typeface="黑体" pitchFamily="49" charset="-122"/>
            </a:endParaRPr>
          </a:p>
          <a:p>
            <a:pPr>
              <a:lnSpc>
                <a:spcPct val="150000"/>
              </a:lnSpc>
            </a:pPr>
            <a:r>
              <a:rPr lang="zh-CN" altLang="en-US" sz="1000" dirty="0" smtClean="0">
                <a:latin typeface="黑体" pitchFamily="49" charset="-122"/>
                <a:ea typeface="黑体" pitchFamily="49" charset="-122"/>
              </a:rPr>
              <a:t>故宫建筑图典、清宫包装图典</a:t>
            </a:r>
            <a:endParaRPr lang="en-US" altLang="zh-CN" sz="1000" dirty="0" smtClean="0">
              <a:latin typeface="黑体" pitchFamily="49" charset="-122"/>
              <a:ea typeface="黑体" pitchFamily="49" charset="-122"/>
            </a:endParaRPr>
          </a:p>
        </p:txBody>
      </p:sp>
      <p:pic>
        <p:nvPicPr>
          <p:cNvPr id="2050" name="Picture 2" descr="D:\backup\desktop\新建文件夹 (3)\20150910_132744.jpg"/>
          <p:cNvPicPr>
            <a:picLocks noChangeAspect="1" noChangeArrowheads="1"/>
          </p:cNvPicPr>
          <p:nvPr/>
        </p:nvPicPr>
        <p:blipFill>
          <a:blip r:embed="rId2" cstate="email"/>
          <a:srcRect/>
          <a:stretch>
            <a:fillRect/>
          </a:stretch>
        </p:blipFill>
        <p:spPr bwMode="auto">
          <a:xfrm>
            <a:off x="755576" y="476672"/>
            <a:ext cx="3312368" cy="2016224"/>
          </a:xfrm>
          <a:prstGeom prst="rect">
            <a:avLst/>
          </a:prstGeom>
          <a:noFill/>
        </p:spPr>
      </p:pic>
      <p:pic>
        <p:nvPicPr>
          <p:cNvPr id="1026" name="Picture 2" descr="D:\backup\desktop\2015-09-28\故宫图典\未标题-3.jpg"/>
          <p:cNvPicPr>
            <a:picLocks noChangeAspect="1" noChangeArrowheads="1"/>
          </p:cNvPicPr>
          <p:nvPr/>
        </p:nvPicPr>
        <p:blipFill>
          <a:blip r:embed="rId3" cstate="email"/>
          <a:srcRect/>
          <a:stretch>
            <a:fillRect/>
          </a:stretch>
        </p:blipFill>
        <p:spPr bwMode="auto">
          <a:xfrm>
            <a:off x="4932040" y="836712"/>
            <a:ext cx="3522076" cy="4896544"/>
          </a:xfrm>
          <a:prstGeom prst="rect">
            <a:avLst/>
          </a:prstGeom>
          <a:ln>
            <a:noFill/>
          </a:ln>
          <a:effectLst>
            <a:outerShdw blurRad="292100" dist="139700" dir="2700000" algn="tl" rotWithShape="0">
              <a:srgbClr val="333333">
                <a:alpha val="65000"/>
              </a:srgbClr>
            </a:outerShdw>
          </a:effectLst>
        </p:spPr>
      </p:pic>
      <p:pic>
        <p:nvPicPr>
          <p:cNvPr id="1027" name="Picture 3" descr="D:\backup\desktop\2015-09-28\故宫图典\未标题-4.jpg"/>
          <p:cNvPicPr>
            <a:picLocks noChangeAspect="1" noChangeArrowheads="1"/>
          </p:cNvPicPr>
          <p:nvPr/>
        </p:nvPicPr>
        <p:blipFill>
          <a:blip r:embed="rId4" cstate="email"/>
          <a:srcRect/>
          <a:stretch>
            <a:fillRect/>
          </a:stretch>
        </p:blipFill>
        <p:spPr bwMode="auto">
          <a:xfrm>
            <a:off x="755576" y="2798653"/>
            <a:ext cx="3312368" cy="3366651"/>
          </a:xfrm>
          <a:prstGeom prst="rect">
            <a:avLst/>
          </a:prstGeom>
          <a:noFill/>
        </p:spPr>
      </p:pic>
      <p:pic>
        <p:nvPicPr>
          <p:cNvPr id="1028" name="Picture 4" descr="D:\backup\desktop\2015-09-28\故宫图典\未标题-2.jpg"/>
          <p:cNvPicPr>
            <a:picLocks noChangeAspect="1" noChangeArrowheads="1"/>
          </p:cNvPicPr>
          <p:nvPr/>
        </p:nvPicPr>
        <p:blipFill>
          <a:blip r:embed="rId5" cstate="email"/>
          <a:srcRect/>
          <a:stretch>
            <a:fillRect/>
          </a:stretch>
        </p:blipFill>
        <p:spPr bwMode="auto">
          <a:xfrm>
            <a:off x="4716016" y="548680"/>
            <a:ext cx="4187542" cy="2016224"/>
          </a:xfrm>
          <a:prstGeom prst="rect">
            <a:avLst/>
          </a:prstGeom>
          <a:noFill/>
        </p:spPr>
      </p:pic>
      <p:pic>
        <p:nvPicPr>
          <p:cNvPr id="1029" name="Picture 5" descr="D:\backup\desktop\2015-09-28\故宫图典\未标题-1.jpg"/>
          <p:cNvPicPr>
            <a:picLocks noChangeAspect="1" noChangeArrowheads="1"/>
          </p:cNvPicPr>
          <p:nvPr/>
        </p:nvPicPr>
        <p:blipFill>
          <a:blip r:embed="rId6" cstate="email"/>
          <a:srcRect/>
          <a:stretch>
            <a:fillRect/>
          </a:stretch>
        </p:blipFill>
        <p:spPr bwMode="auto">
          <a:xfrm>
            <a:off x="4715000" y="2636913"/>
            <a:ext cx="4249488" cy="3687056"/>
          </a:xfrm>
          <a:prstGeom prst="rect">
            <a:avLst/>
          </a:prstGeom>
          <a:noFill/>
        </p:spPr>
      </p:pic>
      <p:pic>
        <p:nvPicPr>
          <p:cNvPr id="1030" name="Picture 6" descr="D:\backup\desktop\2015-09-28\故宫图典\未标题-6.jpg"/>
          <p:cNvPicPr>
            <a:picLocks noChangeAspect="1" noChangeArrowheads="1"/>
          </p:cNvPicPr>
          <p:nvPr/>
        </p:nvPicPr>
        <p:blipFill>
          <a:blip r:embed="rId7" cstate="email"/>
          <a:srcRect/>
          <a:stretch>
            <a:fillRect/>
          </a:stretch>
        </p:blipFill>
        <p:spPr bwMode="auto">
          <a:xfrm>
            <a:off x="683568" y="2636912"/>
            <a:ext cx="3528392" cy="3689908"/>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3"/>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027"/>
                                        </p:tgtEl>
                                        <p:attrNameLst>
                                          <p:attrName>style.visibility</p:attrName>
                                        </p:attrNameLst>
                                      </p:cBhvr>
                                      <p:to>
                                        <p:strVal val="visible"/>
                                      </p:to>
                                    </p:set>
                                    <p:animEffect transition="in" filter="dissolve">
                                      <p:cBhvr>
                                        <p:cTn id="14" dur="500"/>
                                        <p:tgtEl>
                                          <p:spTgt spid="1027"/>
                                        </p:tgtEl>
                                      </p:cBhvr>
                                    </p:animEffect>
                                  </p:childTnLst>
                                </p:cTn>
                              </p:par>
                              <p:par>
                                <p:cTn id="15" presetID="9"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dissolv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xit" presetSubtype="16" fill="hold" nodeType="clickEffect">
                                  <p:stCondLst>
                                    <p:cond delay="0"/>
                                  </p:stCondLst>
                                  <p:childTnLst>
                                    <p:animEffect transition="out" filter="box(in)">
                                      <p:cBhvr>
                                        <p:cTn id="21" dur="500"/>
                                        <p:tgtEl>
                                          <p:spTgt spid="1027"/>
                                        </p:tgtEl>
                                      </p:cBhvr>
                                    </p:animEffect>
                                    <p:set>
                                      <p:cBhvr>
                                        <p:cTn id="22" dur="1" fill="hold">
                                          <p:stCondLst>
                                            <p:cond delay="499"/>
                                          </p:stCondLst>
                                        </p:cTn>
                                        <p:tgtEl>
                                          <p:spTgt spid="1027"/>
                                        </p:tgtEl>
                                        <p:attrNameLst>
                                          <p:attrName>style.visibility</p:attrName>
                                        </p:attrNameLst>
                                      </p:cBhvr>
                                      <p:to>
                                        <p:strVal val="hidden"/>
                                      </p:to>
                                    </p:set>
                                  </p:childTnLst>
                                </p:cTn>
                              </p:par>
                              <p:par>
                                <p:cTn id="23" presetID="4" presetClass="exit" presetSubtype="16" fill="hold" nodeType="withEffect">
                                  <p:stCondLst>
                                    <p:cond delay="0"/>
                                  </p:stCondLst>
                                  <p:childTnLst>
                                    <p:animEffect transition="out" filter="box(in)">
                                      <p:cBhvr>
                                        <p:cTn id="24" dur="500"/>
                                        <p:tgtEl>
                                          <p:spTgt spid="1026"/>
                                        </p:tgtEl>
                                      </p:cBhvr>
                                    </p:animEffect>
                                    <p:set>
                                      <p:cBhvr>
                                        <p:cTn id="25" dur="1" fill="hold">
                                          <p:stCondLst>
                                            <p:cond delay="499"/>
                                          </p:stCondLst>
                                        </p:cTn>
                                        <p:tgtEl>
                                          <p:spTgt spid="102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nodeType="clickEffect">
                                  <p:stCondLst>
                                    <p:cond delay="0"/>
                                  </p:stCondLst>
                                  <p:childTnLst>
                                    <p:set>
                                      <p:cBhvr>
                                        <p:cTn id="29" dur="1" fill="hold">
                                          <p:stCondLst>
                                            <p:cond delay="0"/>
                                          </p:stCondLst>
                                        </p:cTn>
                                        <p:tgtEl>
                                          <p:spTgt spid="1028"/>
                                        </p:tgtEl>
                                        <p:attrNameLst>
                                          <p:attrName>style.visibility</p:attrName>
                                        </p:attrNameLst>
                                      </p:cBhvr>
                                      <p:to>
                                        <p:strVal val="visible"/>
                                      </p:to>
                                    </p:set>
                                    <p:animEffect transition="in" filter="wedge">
                                      <p:cBhvr>
                                        <p:cTn id="30" dur="1000"/>
                                        <p:tgtEl>
                                          <p:spTgt spid="1028"/>
                                        </p:tgtEl>
                                      </p:cBhvr>
                                    </p:animEffect>
                                  </p:childTnLst>
                                </p:cTn>
                              </p:par>
                              <p:par>
                                <p:cTn id="31" presetID="20" presetClass="entr" presetSubtype="0" fill="hold" nodeType="withEffect">
                                  <p:stCondLst>
                                    <p:cond delay="0"/>
                                  </p:stCondLst>
                                  <p:childTnLst>
                                    <p:set>
                                      <p:cBhvr>
                                        <p:cTn id="32" dur="1" fill="hold">
                                          <p:stCondLst>
                                            <p:cond delay="0"/>
                                          </p:stCondLst>
                                        </p:cTn>
                                        <p:tgtEl>
                                          <p:spTgt spid="1029"/>
                                        </p:tgtEl>
                                        <p:attrNameLst>
                                          <p:attrName>style.visibility</p:attrName>
                                        </p:attrNameLst>
                                      </p:cBhvr>
                                      <p:to>
                                        <p:strVal val="visible"/>
                                      </p:to>
                                    </p:set>
                                    <p:animEffect transition="in" filter="wedge">
                                      <p:cBhvr>
                                        <p:cTn id="33" dur="1000"/>
                                        <p:tgtEl>
                                          <p:spTgt spid="1029"/>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1030"/>
                                        </p:tgtEl>
                                        <p:attrNameLst>
                                          <p:attrName>style.visibility</p:attrName>
                                        </p:attrNameLst>
                                      </p:cBhvr>
                                      <p:to>
                                        <p:strVal val="visible"/>
                                      </p:to>
                                    </p:set>
                                    <p:animEffect transition="in" filter="blinds(horizontal)">
                                      <p:cBhvr>
                                        <p:cTn id="38"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3203848" y="3501008"/>
            <a:ext cx="4896544" cy="1657698"/>
          </a:xfrm>
          <a:prstGeom prst="rect">
            <a:avLst/>
          </a:prstGeom>
        </p:spPr>
        <p:txBody>
          <a:bodyPr wrap="square">
            <a:spAutoFit/>
          </a:bodyPr>
          <a:lstStyle/>
          <a:p>
            <a:pPr>
              <a:lnSpc>
                <a:spcPct val="150000"/>
              </a:lnSpc>
            </a:pPr>
            <a:r>
              <a:rPr lang="en-US" altLang="zh-CN" sz="1400" baseline="30000" dirty="0" smtClean="0">
                <a:latin typeface="黑体" pitchFamily="49" charset="-122"/>
                <a:ea typeface="黑体" pitchFamily="49" charset="-122"/>
              </a:rPr>
              <a:t>【</a:t>
            </a:r>
            <a:r>
              <a:rPr lang="zh-CN" altLang="en-US" sz="1400" baseline="30000" dirty="0" smtClean="0">
                <a:latin typeface="黑体" pitchFamily="49" charset="-122"/>
                <a:ea typeface="黑体" pitchFamily="49" charset="-122"/>
              </a:rPr>
              <a:t>书名</a:t>
            </a:r>
            <a:r>
              <a:rPr lang="en-US" altLang="zh-CN" sz="1400" baseline="30000" dirty="0" smtClean="0">
                <a:latin typeface="黑体" pitchFamily="49" charset="-122"/>
                <a:ea typeface="黑体" pitchFamily="49" charset="-122"/>
              </a:rPr>
              <a:t>】Vitamin 3-D</a:t>
            </a:r>
            <a:r>
              <a:rPr lang="zh-CN" altLang="en-US" sz="1400" baseline="30000" dirty="0" smtClean="0">
                <a:latin typeface="黑体" pitchFamily="49" charset="-122"/>
                <a:ea typeface="黑体" pitchFamily="49" charset="-122"/>
              </a:rPr>
              <a:t>：</a:t>
            </a:r>
            <a:r>
              <a:rPr lang="en-US" altLang="zh-CN" sz="1400" baseline="30000" dirty="0" smtClean="0">
                <a:latin typeface="黑体" pitchFamily="49" charset="-122"/>
                <a:ea typeface="黑体" pitchFamily="49" charset="-122"/>
              </a:rPr>
              <a:t>new perspectives in sculpture and installation</a:t>
            </a:r>
            <a:endParaRPr lang="zh-CN" altLang="en-US" sz="1400" baseline="30000" dirty="0" smtClean="0">
              <a:latin typeface="黑体" pitchFamily="49" charset="-122"/>
              <a:ea typeface="黑体" pitchFamily="49" charset="-122"/>
            </a:endParaRPr>
          </a:p>
          <a:p>
            <a:pPr>
              <a:lnSpc>
                <a:spcPct val="150000"/>
              </a:lnSpc>
            </a:pPr>
            <a:r>
              <a:rPr lang="en-US" altLang="zh-CN" sz="1400" baseline="30000" dirty="0" smtClean="0">
                <a:latin typeface="黑体" pitchFamily="49" charset="-122"/>
                <a:ea typeface="黑体" pitchFamily="49" charset="-122"/>
              </a:rPr>
              <a:t>【</a:t>
            </a:r>
            <a:r>
              <a:rPr lang="zh-CN" altLang="en-US" sz="1400" baseline="30000" dirty="0" smtClean="0">
                <a:latin typeface="黑体" pitchFamily="49" charset="-122"/>
                <a:ea typeface="黑体" pitchFamily="49" charset="-122"/>
              </a:rPr>
              <a:t>中译名</a:t>
            </a:r>
            <a:r>
              <a:rPr lang="en-US" altLang="zh-CN" sz="1400" baseline="30000" dirty="0" smtClean="0">
                <a:latin typeface="黑体" pitchFamily="49" charset="-122"/>
                <a:ea typeface="黑体" pitchFamily="49" charset="-122"/>
              </a:rPr>
              <a:t>】《</a:t>
            </a:r>
            <a:r>
              <a:rPr lang="zh-CN" altLang="en-US" sz="1400" baseline="30000" dirty="0" smtClean="0">
                <a:latin typeface="黑体" pitchFamily="49" charset="-122"/>
                <a:ea typeface="黑体" pitchFamily="49" charset="-122"/>
              </a:rPr>
              <a:t>维他命</a:t>
            </a:r>
            <a:r>
              <a:rPr lang="en-US" altLang="zh-CN" sz="1400" baseline="30000" dirty="0" smtClean="0">
                <a:latin typeface="黑体" pitchFamily="49" charset="-122"/>
                <a:ea typeface="黑体" pitchFamily="49" charset="-122"/>
              </a:rPr>
              <a:t>3-D</a:t>
            </a:r>
            <a:r>
              <a:rPr lang="zh-CN" altLang="en-US" sz="1400" baseline="30000" dirty="0" smtClean="0">
                <a:latin typeface="黑体" pitchFamily="49" charset="-122"/>
                <a:ea typeface="黑体" pitchFamily="49" charset="-122"/>
              </a:rPr>
              <a:t>：雕塑与装置中的新观念</a:t>
            </a:r>
            <a:r>
              <a:rPr lang="en-US" altLang="zh-CN" sz="1400" baseline="30000" dirty="0" smtClean="0">
                <a:latin typeface="黑体" pitchFamily="49" charset="-122"/>
                <a:ea typeface="黑体" pitchFamily="49" charset="-122"/>
              </a:rPr>
              <a:t>》</a:t>
            </a:r>
            <a:endParaRPr lang="zh-CN" altLang="en-US" sz="1400" baseline="30000" dirty="0" smtClean="0">
              <a:latin typeface="黑体" pitchFamily="49" charset="-122"/>
              <a:ea typeface="黑体" pitchFamily="49" charset="-122"/>
            </a:endParaRPr>
          </a:p>
          <a:p>
            <a:pPr>
              <a:lnSpc>
                <a:spcPct val="150000"/>
              </a:lnSpc>
            </a:pPr>
            <a:r>
              <a:rPr lang="en-US" altLang="zh-CN" sz="1400" baseline="30000" dirty="0" smtClean="0">
                <a:latin typeface="黑体" pitchFamily="49" charset="-122"/>
                <a:ea typeface="黑体" pitchFamily="49" charset="-122"/>
              </a:rPr>
              <a:t>【</a:t>
            </a:r>
            <a:r>
              <a:rPr lang="zh-CN" altLang="en-US" sz="1400" baseline="30000" dirty="0" smtClean="0">
                <a:latin typeface="黑体" pitchFamily="49" charset="-122"/>
                <a:ea typeface="黑体" pitchFamily="49" charset="-122"/>
              </a:rPr>
              <a:t>内容简介</a:t>
            </a:r>
            <a:r>
              <a:rPr lang="en-US" altLang="zh-CN" sz="1400" baseline="30000" dirty="0" smtClean="0">
                <a:latin typeface="黑体" pitchFamily="49" charset="-122"/>
                <a:ea typeface="黑体" pitchFamily="49" charset="-122"/>
              </a:rPr>
              <a:t>】</a:t>
            </a:r>
            <a:r>
              <a:rPr lang="zh-CN" altLang="en-US" sz="1400" baseline="30000" dirty="0" smtClean="0">
                <a:latin typeface="黑体" pitchFamily="49" charset="-122"/>
                <a:ea typeface="黑体" pitchFamily="49" charset="-122"/>
              </a:rPr>
              <a:t>该书介绍了当今全球雕塑作品及与之相关的装置艺术的最新发展。雕塑媒介的多样</a:t>
            </a:r>
            <a:r>
              <a:rPr lang="en-US" altLang="zh-CN" sz="1400" baseline="30000" dirty="0" smtClean="0">
                <a:latin typeface="黑体" pitchFamily="49" charset="-122"/>
                <a:ea typeface="黑体" pitchFamily="49" charset="-122"/>
              </a:rPr>
              <a:t>,</a:t>
            </a:r>
            <a:r>
              <a:rPr lang="zh-CN" altLang="en-US" sz="1400" baseline="30000" dirty="0" smtClean="0">
                <a:latin typeface="黑体" pitchFamily="49" charset="-122"/>
                <a:ea typeface="黑体" pitchFamily="49" charset="-122"/>
              </a:rPr>
              <a:t>仍然是雕塑艺术实践的重要支柱。本书介绍了</a:t>
            </a:r>
            <a:r>
              <a:rPr lang="en-US" altLang="zh-CN" sz="1400" baseline="30000" dirty="0" smtClean="0">
                <a:latin typeface="黑体" pitchFamily="49" charset="-122"/>
                <a:ea typeface="黑体" pitchFamily="49" charset="-122"/>
              </a:rPr>
              <a:t>27</a:t>
            </a:r>
            <a:r>
              <a:rPr lang="zh-CN" altLang="en-US" sz="1400" baseline="30000" dirty="0" smtClean="0">
                <a:latin typeface="黑体" pitchFamily="49" charset="-122"/>
                <a:ea typeface="黑体" pitchFamily="49" charset="-122"/>
              </a:rPr>
              <a:t>位当代艺术家的作品，通过展示作品媒介的细节，让读者看到雕塑自身独特性质与自身的关系，与当代艺术的关系，与世界的关系。</a:t>
            </a:r>
          </a:p>
          <a:p>
            <a:pPr>
              <a:lnSpc>
                <a:spcPct val="150000"/>
              </a:lnSpc>
            </a:pPr>
            <a:r>
              <a:rPr lang="en-US" altLang="zh-CN" sz="1400" baseline="30000" dirty="0" smtClean="0">
                <a:latin typeface="黑体" pitchFamily="49" charset="-122"/>
                <a:ea typeface="黑体" pitchFamily="49" charset="-122"/>
              </a:rPr>
              <a:t>【</a:t>
            </a:r>
            <a:r>
              <a:rPr lang="zh-CN" altLang="en-US" sz="1400" baseline="30000" dirty="0" smtClean="0">
                <a:latin typeface="黑体" pitchFamily="49" charset="-122"/>
                <a:ea typeface="黑体" pitchFamily="49" charset="-122"/>
              </a:rPr>
              <a:t>索取号</a:t>
            </a:r>
            <a:r>
              <a:rPr lang="en-US" altLang="zh-CN" sz="1400" baseline="30000" dirty="0" smtClean="0">
                <a:latin typeface="黑体" pitchFamily="49" charset="-122"/>
                <a:ea typeface="黑体" pitchFamily="49" charset="-122"/>
              </a:rPr>
              <a:t>】J111.5/5658   【</a:t>
            </a:r>
            <a:r>
              <a:rPr lang="zh-CN" altLang="en-US" sz="1400" baseline="30000" dirty="0" smtClean="0">
                <a:latin typeface="黑体" pitchFamily="49" charset="-122"/>
                <a:ea typeface="黑体" pitchFamily="49" charset="-122"/>
              </a:rPr>
              <a:t>馆藏地点</a:t>
            </a:r>
            <a:r>
              <a:rPr lang="en-US" altLang="zh-CN" sz="1400" baseline="30000" dirty="0" smtClean="0">
                <a:latin typeface="黑体" pitchFamily="49" charset="-122"/>
                <a:ea typeface="黑体" pitchFamily="49" charset="-122"/>
              </a:rPr>
              <a:t>】</a:t>
            </a:r>
            <a:r>
              <a:rPr lang="zh-CN" altLang="en-US" sz="1400" baseline="30000" dirty="0" smtClean="0">
                <a:latin typeface="黑体" pitchFamily="49" charset="-122"/>
                <a:ea typeface="黑体" pitchFamily="49" charset="-122"/>
              </a:rPr>
              <a:t>大学城图书阅览室</a:t>
            </a:r>
            <a:endParaRPr lang="zh-CN" altLang="en-US" sz="1400" dirty="0">
              <a:latin typeface="黑体" pitchFamily="49" charset="-122"/>
              <a:ea typeface="黑体" pitchFamily="49" charset="-122"/>
            </a:endParaRPr>
          </a:p>
        </p:txBody>
      </p:sp>
      <p:pic>
        <p:nvPicPr>
          <p:cNvPr id="2052" name="Picture 4"/>
          <p:cNvPicPr>
            <a:picLocks noChangeAspect="1" noChangeArrowheads="1"/>
          </p:cNvPicPr>
          <p:nvPr/>
        </p:nvPicPr>
        <p:blipFill>
          <a:blip r:embed="rId2" cstate="email"/>
          <a:srcRect/>
          <a:stretch>
            <a:fillRect/>
          </a:stretch>
        </p:blipFill>
        <p:spPr bwMode="auto">
          <a:xfrm>
            <a:off x="1134938" y="620688"/>
            <a:ext cx="7649022" cy="2479176"/>
          </a:xfrm>
          <a:prstGeom prst="rect">
            <a:avLst/>
          </a:prstGeom>
          <a:noFill/>
          <a:ln w="9525">
            <a:noFill/>
            <a:miter lim="800000"/>
            <a:headEnd/>
            <a:tailEnd/>
          </a:ln>
        </p:spPr>
      </p:pic>
      <p:pic>
        <p:nvPicPr>
          <p:cNvPr id="2053" name="Picture 5"/>
          <p:cNvPicPr>
            <a:picLocks noChangeAspect="1" noChangeArrowheads="1"/>
          </p:cNvPicPr>
          <p:nvPr/>
        </p:nvPicPr>
        <p:blipFill>
          <a:blip r:embed="rId3" cstate="email"/>
          <a:srcRect/>
          <a:stretch>
            <a:fillRect/>
          </a:stretch>
        </p:blipFill>
        <p:spPr bwMode="auto">
          <a:xfrm>
            <a:off x="675526" y="2276872"/>
            <a:ext cx="2218913" cy="2880320"/>
          </a:xfrm>
          <a:prstGeom prst="rect">
            <a:avLst/>
          </a:prstGeom>
          <a:noFill/>
          <a:ln w="9525">
            <a:noFill/>
            <a:miter lim="800000"/>
            <a:headEnd/>
            <a:tailEnd/>
          </a:ln>
        </p:spPr>
      </p:pic>
      <p:sp>
        <p:nvSpPr>
          <p:cNvPr id="6" name="矩形 5"/>
          <p:cNvSpPr/>
          <p:nvPr/>
        </p:nvSpPr>
        <p:spPr>
          <a:xfrm>
            <a:off x="0" y="6237312"/>
            <a:ext cx="9144000" cy="332656"/>
          </a:xfrm>
          <a:prstGeom prst="rect">
            <a:avLst/>
          </a:prstGeom>
          <a:solidFill>
            <a:srgbClr val="BDD5D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Effect transition="in" filter="dissolve">
                                      <p:cBhvr>
                                        <p:cTn id="7"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email"/>
          <a:srcRect/>
          <a:stretch>
            <a:fillRect/>
          </a:stretch>
        </p:blipFill>
        <p:spPr bwMode="auto">
          <a:xfrm>
            <a:off x="378920" y="908720"/>
            <a:ext cx="3079998" cy="2952588"/>
          </a:xfrm>
          <a:prstGeom prst="rect">
            <a:avLst/>
          </a:prstGeom>
          <a:noFill/>
          <a:ln w="9525">
            <a:noFill/>
            <a:miter lim="800000"/>
            <a:headEnd/>
            <a:tailEnd/>
          </a:ln>
        </p:spPr>
      </p:pic>
      <p:sp>
        <p:nvSpPr>
          <p:cNvPr id="5" name="矩形 4"/>
          <p:cNvSpPr/>
          <p:nvPr/>
        </p:nvSpPr>
        <p:spPr>
          <a:xfrm>
            <a:off x="3763296" y="1340768"/>
            <a:ext cx="4680520" cy="1923604"/>
          </a:xfrm>
          <a:prstGeom prst="rect">
            <a:avLst/>
          </a:prstGeom>
        </p:spPr>
        <p:txBody>
          <a:bodyPr wrap="square">
            <a:spAutoFit/>
          </a:bodyPr>
          <a:lstStyle/>
          <a:p>
            <a:pPr algn="just">
              <a:lnSpc>
                <a:spcPct val="150000"/>
              </a:lnSpc>
            </a:pPr>
            <a:r>
              <a:rPr lang="en-US" altLang="zh-CN" sz="1400" baseline="30000" dirty="0" smtClean="0">
                <a:latin typeface="黑体" pitchFamily="49" charset="-122"/>
                <a:ea typeface="黑体" pitchFamily="49" charset="-122"/>
              </a:rPr>
              <a:t>【</a:t>
            </a:r>
            <a:r>
              <a:rPr lang="zh-CN" altLang="en-US" sz="1400" baseline="30000" dirty="0" smtClean="0">
                <a:latin typeface="黑体" pitchFamily="49" charset="-122"/>
                <a:ea typeface="黑体" pitchFamily="49" charset="-122"/>
              </a:rPr>
              <a:t>书名</a:t>
            </a:r>
            <a:r>
              <a:rPr lang="en-US" altLang="zh-CN" sz="1400" baseline="30000" dirty="0" smtClean="0">
                <a:latin typeface="黑体" pitchFamily="49" charset="-122"/>
                <a:ea typeface="黑体" pitchFamily="49" charset="-122"/>
              </a:rPr>
              <a:t>】Design Revolution</a:t>
            </a:r>
            <a:r>
              <a:rPr lang="zh-CN" altLang="en-US" sz="1400" baseline="30000" dirty="0" smtClean="0">
                <a:latin typeface="黑体" pitchFamily="49" charset="-122"/>
                <a:ea typeface="黑体" pitchFamily="49" charset="-122"/>
              </a:rPr>
              <a:t>：</a:t>
            </a:r>
            <a:r>
              <a:rPr lang="en-US" altLang="zh-CN" sz="1400" baseline="30000" dirty="0" smtClean="0">
                <a:latin typeface="黑体" pitchFamily="49" charset="-122"/>
                <a:ea typeface="黑体" pitchFamily="49" charset="-122"/>
              </a:rPr>
              <a:t>100 products that are changing people's lives</a:t>
            </a:r>
            <a:endParaRPr lang="zh-CN" altLang="en-US" sz="1400" baseline="30000" dirty="0" smtClean="0">
              <a:latin typeface="黑体" pitchFamily="49" charset="-122"/>
              <a:ea typeface="黑体" pitchFamily="49" charset="-122"/>
            </a:endParaRPr>
          </a:p>
          <a:p>
            <a:pPr algn="just">
              <a:lnSpc>
                <a:spcPct val="150000"/>
              </a:lnSpc>
            </a:pPr>
            <a:r>
              <a:rPr lang="en-US" altLang="zh-CN" sz="1400" baseline="30000" dirty="0" smtClean="0">
                <a:latin typeface="黑体" pitchFamily="49" charset="-122"/>
                <a:ea typeface="黑体" pitchFamily="49" charset="-122"/>
              </a:rPr>
              <a:t>【</a:t>
            </a:r>
            <a:r>
              <a:rPr lang="zh-CN" altLang="en-US" sz="1400" baseline="30000" dirty="0" smtClean="0">
                <a:latin typeface="黑体" pitchFamily="49" charset="-122"/>
                <a:ea typeface="黑体" pitchFamily="49" charset="-122"/>
              </a:rPr>
              <a:t>中译名</a:t>
            </a:r>
            <a:r>
              <a:rPr lang="en-US" altLang="zh-CN" sz="1400" baseline="30000" dirty="0" smtClean="0">
                <a:latin typeface="黑体" pitchFamily="49" charset="-122"/>
                <a:ea typeface="黑体" pitchFamily="49" charset="-122"/>
              </a:rPr>
              <a:t>】《</a:t>
            </a:r>
            <a:r>
              <a:rPr lang="zh-CN" altLang="en-US" sz="1400" baseline="30000" dirty="0" smtClean="0">
                <a:latin typeface="黑体" pitchFamily="49" charset="-122"/>
                <a:ea typeface="黑体" pitchFamily="49" charset="-122"/>
              </a:rPr>
              <a:t>设计革命：改变人们生活的</a:t>
            </a:r>
            <a:r>
              <a:rPr lang="en-US" altLang="zh-CN" sz="1400" baseline="30000" dirty="0" smtClean="0">
                <a:latin typeface="黑体" pitchFamily="49" charset="-122"/>
                <a:ea typeface="黑体" pitchFamily="49" charset="-122"/>
              </a:rPr>
              <a:t>100</a:t>
            </a:r>
            <a:r>
              <a:rPr lang="zh-CN" altLang="en-US" sz="1400" baseline="30000" dirty="0" smtClean="0">
                <a:latin typeface="黑体" pitchFamily="49" charset="-122"/>
                <a:ea typeface="黑体" pitchFamily="49" charset="-122"/>
              </a:rPr>
              <a:t>种产品</a:t>
            </a:r>
            <a:r>
              <a:rPr lang="en-US" altLang="zh-CN" sz="1400" baseline="30000" dirty="0" smtClean="0">
                <a:latin typeface="黑体" pitchFamily="49" charset="-122"/>
                <a:ea typeface="黑体" pitchFamily="49" charset="-122"/>
              </a:rPr>
              <a:t>》</a:t>
            </a:r>
            <a:endParaRPr lang="zh-CN" altLang="en-US" sz="1400" baseline="30000" dirty="0" smtClean="0">
              <a:latin typeface="黑体" pitchFamily="49" charset="-122"/>
              <a:ea typeface="黑体" pitchFamily="49" charset="-122"/>
            </a:endParaRPr>
          </a:p>
          <a:p>
            <a:pPr algn="just">
              <a:lnSpc>
                <a:spcPct val="150000"/>
              </a:lnSpc>
            </a:pPr>
            <a:r>
              <a:rPr lang="en-US" altLang="zh-CN" sz="1400" baseline="30000" dirty="0" smtClean="0">
                <a:latin typeface="黑体" pitchFamily="49" charset="-122"/>
                <a:ea typeface="黑体" pitchFamily="49" charset="-122"/>
              </a:rPr>
              <a:t>【</a:t>
            </a:r>
            <a:r>
              <a:rPr lang="zh-CN" altLang="en-US" sz="1400" baseline="30000" dirty="0" smtClean="0">
                <a:latin typeface="黑体" pitchFamily="49" charset="-122"/>
                <a:ea typeface="黑体" pitchFamily="49" charset="-122"/>
              </a:rPr>
              <a:t>内容简介</a:t>
            </a:r>
            <a:r>
              <a:rPr lang="en-US" altLang="zh-CN" sz="1400" baseline="30000" dirty="0" smtClean="0">
                <a:latin typeface="黑体" pitchFamily="49" charset="-122"/>
                <a:ea typeface="黑体" pitchFamily="49" charset="-122"/>
              </a:rPr>
              <a:t>】</a:t>
            </a:r>
            <a:r>
              <a:rPr lang="zh-CN" altLang="en-US" sz="1400" baseline="30000" dirty="0" smtClean="0">
                <a:latin typeface="黑体" pitchFamily="49" charset="-122"/>
                <a:ea typeface="黑体" pitchFamily="49" charset="-122"/>
              </a:rPr>
              <a:t>该书向读者介绍了</a:t>
            </a:r>
            <a:r>
              <a:rPr lang="en-US" altLang="zh-CN" sz="1400" baseline="30000" dirty="0" smtClean="0">
                <a:latin typeface="黑体" pitchFamily="49" charset="-122"/>
                <a:ea typeface="黑体" pitchFamily="49" charset="-122"/>
              </a:rPr>
              <a:t>100</a:t>
            </a:r>
            <a:r>
              <a:rPr lang="zh-CN" altLang="en-US" sz="1400" baseline="30000" dirty="0" smtClean="0">
                <a:latin typeface="黑体" pitchFamily="49" charset="-122"/>
                <a:ea typeface="黑体" pitchFamily="49" charset="-122"/>
              </a:rPr>
              <a:t>多种当代产品及系统设计，如更安全的婴儿瓶，耗水更少的高技术盥洗机器，为地雷受害者设计的费用更低廉的假肢，为盲童设计的布莱叶文式的乐高积木，用于崎岖不平环境的轮椅，用甘蔗造的炭笔，</a:t>
            </a:r>
            <a:r>
              <a:rPr lang="en-US" altLang="zh-CN" sz="1400" baseline="30000" dirty="0" smtClean="0">
                <a:latin typeface="黑体" pitchFamily="49" charset="-122"/>
                <a:ea typeface="黑体" pitchFamily="49" charset="-122"/>
              </a:rPr>
              <a:t>DIY</a:t>
            </a:r>
            <a:r>
              <a:rPr lang="zh-CN" altLang="en-US" sz="1400" baseline="30000" dirty="0" smtClean="0">
                <a:latin typeface="黑体" pitchFamily="49" charset="-122"/>
                <a:ea typeface="黑体" pitchFamily="49" charset="-122"/>
              </a:rPr>
              <a:t>足球</a:t>
            </a:r>
            <a:r>
              <a:rPr lang="en-US" altLang="zh-CN" sz="1400" baseline="30000" dirty="0" smtClean="0">
                <a:latin typeface="黑体" pitchFamily="49" charset="-122"/>
                <a:ea typeface="黑体" pitchFamily="49" charset="-122"/>
              </a:rPr>
              <a:t>……</a:t>
            </a:r>
            <a:r>
              <a:rPr lang="zh-CN" altLang="en-US" sz="1400" baseline="30000" dirty="0" smtClean="0">
                <a:latin typeface="黑体" pitchFamily="49" charset="-122"/>
                <a:ea typeface="黑体" pitchFamily="49" charset="-122"/>
              </a:rPr>
              <a:t>通过这些设计作品，您将发现设计是如何如工具般，以可持续、完美、经济的方式，为发展中国家解决了一些最大的社会问题。</a:t>
            </a:r>
            <a:endParaRPr lang="en-US" altLang="zh-CN" sz="1400" baseline="30000" dirty="0" smtClean="0">
              <a:latin typeface="黑体" pitchFamily="49" charset="-122"/>
              <a:ea typeface="黑体" pitchFamily="49" charset="-122"/>
            </a:endParaRPr>
          </a:p>
          <a:p>
            <a:pPr algn="just">
              <a:lnSpc>
                <a:spcPct val="150000"/>
              </a:lnSpc>
            </a:pPr>
            <a:r>
              <a:rPr lang="en-US" altLang="zh-CN" sz="1400" baseline="30000" dirty="0" smtClean="0">
                <a:latin typeface="黑体" pitchFamily="49" charset="-122"/>
                <a:ea typeface="黑体" pitchFamily="49" charset="-122"/>
              </a:rPr>
              <a:t>【</a:t>
            </a:r>
            <a:r>
              <a:rPr lang="zh-CN" altLang="en-US" sz="1400" baseline="30000" dirty="0" smtClean="0">
                <a:latin typeface="黑体" pitchFamily="49" charset="-122"/>
                <a:ea typeface="黑体" pitchFamily="49" charset="-122"/>
              </a:rPr>
              <a:t>索取号</a:t>
            </a:r>
            <a:r>
              <a:rPr lang="en-US" altLang="zh-CN" sz="1400" baseline="30000" dirty="0" smtClean="0">
                <a:latin typeface="黑体" pitchFamily="49" charset="-122"/>
                <a:ea typeface="黑体" pitchFamily="49" charset="-122"/>
              </a:rPr>
              <a:t>】J539/5488   </a:t>
            </a:r>
            <a:r>
              <a:rPr lang="en-US" altLang="zh-CN" sz="1400" dirty="0" smtClean="0">
                <a:latin typeface="黑体" pitchFamily="49" charset="-122"/>
                <a:ea typeface="黑体" pitchFamily="49" charset="-122"/>
              </a:rPr>
              <a:t>  </a:t>
            </a:r>
            <a:r>
              <a:rPr lang="en-US" altLang="zh-CN" sz="1400" baseline="30000" dirty="0" smtClean="0">
                <a:latin typeface="黑体" pitchFamily="49" charset="-122"/>
                <a:ea typeface="黑体" pitchFamily="49" charset="-122"/>
              </a:rPr>
              <a:t>【</a:t>
            </a:r>
            <a:r>
              <a:rPr lang="zh-CN" altLang="en-US" sz="1400" baseline="30000" dirty="0" smtClean="0">
                <a:latin typeface="黑体" pitchFamily="49" charset="-122"/>
                <a:ea typeface="黑体" pitchFamily="49" charset="-122"/>
              </a:rPr>
              <a:t>馆藏地点</a:t>
            </a:r>
            <a:r>
              <a:rPr lang="en-US" altLang="zh-CN" sz="1400" baseline="30000" dirty="0" smtClean="0">
                <a:latin typeface="黑体" pitchFamily="49" charset="-122"/>
                <a:ea typeface="黑体" pitchFamily="49" charset="-122"/>
              </a:rPr>
              <a:t>】</a:t>
            </a:r>
            <a:r>
              <a:rPr lang="zh-CN" altLang="en-US" sz="1400" baseline="30000" dirty="0" smtClean="0">
                <a:latin typeface="黑体" pitchFamily="49" charset="-122"/>
                <a:ea typeface="黑体" pitchFamily="49" charset="-122"/>
              </a:rPr>
              <a:t>大学城图书阅览室</a:t>
            </a:r>
            <a:endParaRPr lang="zh-CN" altLang="en-US" sz="1400" dirty="0">
              <a:latin typeface="黑体" pitchFamily="49" charset="-122"/>
              <a:ea typeface="黑体" pitchFamily="49" charset="-122"/>
            </a:endParaRPr>
          </a:p>
        </p:txBody>
      </p:sp>
      <p:pic>
        <p:nvPicPr>
          <p:cNvPr id="2" name="Picture 2" descr="D:\backup\desktop\杨帆老师扫描\Design Revolution\未标题-2.jpg"/>
          <p:cNvPicPr>
            <a:picLocks noChangeAspect="1" noChangeArrowheads="1"/>
          </p:cNvPicPr>
          <p:nvPr/>
        </p:nvPicPr>
        <p:blipFill>
          <a:blip r:embed="rId3" cstate="email">
            <a:lum contrast="10000"/>
          </a:blip>
          <a:srcRect/>
          <a:stretch>
            <a:fillRect/>
          </a:stretch>
        </p:blipFill>
        <p:spPr bwMode="auto">
          <a:xfrm>
            <a:off x="2827192" y="4005064"/>
            <a:ext cx="2304256" cy="2304256"/>
          </a:xfrm>
          <a:prstGeom prst="rect">
            <a:avLst/>
          </a:prstGeom>
          <a:noFill/>
        </p:spPr>
      </p:pic>
      <p:pic>
        <p:nvPicPr>
          <p:cNvPr id="1027" name="Picture 3" descr="D:\backup\desktop\杨帆老师扫描\Design Revolution\未标题-2.jpg"/>
          <p:cNvPicPr>
            <a:picLocks noChangeAspect="1" noChangeArrowheads="1"/>
          </p:cNvPicPr>
          <p:nvPr/>
        </p:nvPicPr>
        <p:blipFill>
          <a:blip r:embed="rId4" cstate="email">
            <a:lum contrast="10000"/>
          </a:blip>
          <a:srcRect/>
          <a:stretch>
            <a:fillRect/>
          </a:stretch>
        </p:blipFill>
        <p:spPr bwMode="auto">
          <a:xfrm>
            <a:off x="5275464" y="4005064"/>
            <a:ext cx="3545008" cy="2304256"/>
          </a:xfrm>
          <a:prstGeom prst="rect">
            <a:avLst/>
          </a:prstGeom>
          <a:noFill/>
        </p:spPr>
      </p:pic>
      <p:pic>
        <p:nvPicPr>
          <p:cNvPr id="1028" name="Picture 4" descr="D:\backup\desktop\杨帆老师扫描\Design Revolution\未标题-1.jpg"/>
          <p:cNvPicPr>
            <a:picLocks noChangeAspect="1" noChangeArrowheads="1"/>
          </p:cNvPicPr>
          <p:nvPr/>
        </p:nvPicPr>
        <p:blipFill>
          <a:blip r:embed="rId5" cstate="email"/>
          <a:srcRect/>
          <a:stretch>
            <a:fillRect/>
          </a:stretch>
        </p:blipFill>
        <p:spPr bwMode="auto">
          <a:xfrm>
            <a:off x="378920" y="4005064"/>
            <a:ext cx="2336837" cy="2304256"/>
          </a:xfrm>
          <a:prstGeom prst="rect">
            <a:avLst/>
          </a:prstGeom>
          <a:noFill/>
        </p:spPr>
      </p:pic>
      <p:sp>
        <p:nvSpPr>
          <p:cNvPr id="7" name="矩形 6"/>
          <p:cNvSpPr/>
          <p:nvPr/>
        </p:nvSpPr>
        <p:spPr>
          <a:xfrm>
            <a:off x="0" y="404664"/>
            <a:ext cx="9144000" cy="216024"/>
          </a:xfrm>
          <a:prstGeom prst="rect">
            <a:avLst/>
          </a:prstGeom>
          <a:solidFill>
            <a:srgbClr val="BDD5D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backup\desktop\新建文件夹 (2)\杨帆老师扫描20151020\未标题-3.jpg"/>
          <p:cNvPicPr>
            <a:picLocks noChangeAspect="1" noChangeArrowheads="1"/>
          </p:cNvPicPr>
          <p:nvPr/>
        </p:nvPicPr>
        <p:blipFill>
          <a:blip r:embed="rId2" cstate="email">
            <a:lum contrast="10000"/>
          </a:blip>
          <a:srcRect/>
          <a:stretch>
            <a:fillRect/>
          </a:stretch>
        </p:blipFill>
        <p:spPr bwMode="auto">
          <a:xfrm>
            <a:off x="179512" y="476672"/>
            <a:ext cx="4055936" cy="5400600"/>
          </a:xfrm>
          <a:prstGeom prst="rect">
            <a:avLst/>
          </a:prstGeom>
          <a:noFill/>
        </p:spPr>
      </p:pic>
      <p:pic>
        <p:nvPicPr>
          <p:cNvPr id="5" name="Picture 5" descr="D:\重要文件\工作备份\2012外文书籍推介\2012年外文推介61.jpg"/>
          <p:cNvPicPr>
            <a:picLocks noChangeAspect="1" noChangeArrowheads="1"/>
          </p:cNvPicPr>
          <p:nvPr/>
        </p:nvPicPr>
        <p:blipFill>
          <a:blip r:embed="rId3" cstate="email"/>
          <a:srcRect/>
          <a:stretch>
            <a:fillRect/>
          </a:stretch>
        </p:blipFill>
        <p:spPr bwMode="auto">
          <a:xfrm>
            <a:off x="5076056" y="404664"/>
            <a:ext cx="3240360" cy="3240360"/>
          </a:xfrm>
          <a:prstGeom prst="rect">
            <a:avLst/>
          </a:prstGeom>
          <a:noFill/>
        </p:spPr>
      </p:pic>
      <p:pic>
        <p:nvPicPr>
          <p:cNvPr id="4" name="Picture 4" descr="D:\backup\desktop\新建文件夹 (2)\杨帆老师扫描20151020\未标题-2.jpg"/>
          <p:cNvPicPr>
            <a:picLocks noChangeAspect="1" noChangeArrowheads="1"/>
          </p:cNvPicPr>
          <p:nvPr/>
        </p:nvPicPr>
        <p:blipFill>
          <a:blip r:embed="rId4" cstate="email">
            <a:lum contrast="10000"/>
          </a:blip>
          <a:srcRect/>
          <a:stretch>
            <a:fillRect/>
          </a:stretch>
        </p:blipFill>
        <p:spPr bwMode="auto">
          <a:xfrm>
            <a:off x="323528" y="2033464"/>
            <a:ext cx="4317504" cy="4824536"/>
          </a:xfrm>
          <a:prstGeom prst="rect">
            <a:avLst/>
          </a:prstGeom>
          <a:noFill/>
        </p:spPr>
      </p:pic>
      <p:pic>
        <p:nvPicPr>
          <p:cNvPr id="17" name="Picture 3" descr="D:\backup\desktop\新建文件夹 (2)\杨帆老师扫描20151020\未标题-1.jpg"/>
          <p:cNvPicPr>
            <a:picLocks noChangeAspect="1" noChangeArrowheads="1"/>
          </p:cNvPicPr>
          <p:nvPr/>
        </p:nvPicPr>
        <p:blipFill>
          <a:blip r:embed="rId5" cstate="email">
            <a:lum bright="10000" contrast="10000"/>
          </a:blip>
          <a:srcRect/>
          <a:stretch>
            <a:fillRect/>
          </a:stretch>
        </p:blipFill>
        <p:spPr bwMode="auto">
          <a:xfrm>
            <a:off x="3511374" y="116632"/>
            <a:ext cx="5632626" cy="4464496"/>
          </a:xfrm>
          <a:prstGeom prst="rect">
            <a:avLst/>
          </a:prstGeom>
          <a:noFill/>
        </p:spPr>
      </p:pic>
      <p:sp>
        <p:nvSpPr>
          <p:cNvPr id="7" name="矩形 6"/>
          <p:cNvSpPr/>
          <p:nvPr/>
        </p:nvSpPr>
        <p:spPr>
          <a:xfrm>
            <a:off x="4860032" y="4437112"/>
            <a:ext cx="3816424" cy="2215991"/>
          </a:xfrm>
          <a:prstGeom prst="rect">
            <a:avLst/>
          </a:prstGeom>
        </p:spPr>
        <p:txBody>
          <a:bodyPr wrap="square">
            <a:spAutoFit/>
          </a:bodyPr>
          <a:lstStyle/>
          <a:p>
            <a:pPr algn="just">
              <a:lnSpc>
                <a:spcPct val="150000"/>
              </a:lnSpc>
            </a:pPr>
            <a:r>
              <a:rPr lang="en-US" altLang="zh-CN" sz="1200" baseline="30000" dirty="0" smtClean="0"/>
              <a:t>【</a:t>
            </a:r>
            <a:r>
              <a:rPr lang="zh-CN" altLang="en-US" sz="1200" baseline="30000" dirty="0" smtClean="0"/>
              <a:t>书名</a:t>
            </a:r>
            <a:r>
              <a:rPr lang="en-US" altLang="zh-CN" sz="1200" baseline="30000" dirty="0" smtClean="0"/>
              <a:t>】The package design book</a:t>
            </a:r>
            <a:endParaRPr lang="zh-CN" altLang="en-US" sz="1200" baseline="30000" dirty="0" smtClean="0"/>
          </a:p>
          <a:p>
            <a:pPr algn="just">
              <a:lnSpc>
                <a:spcPct val="150000"/>
              </a:lnSpc>
            </a:pPr>
            <a:r>
              <a:rPr lang="en-US" altLang="zh-CN" sz="1200" baseline="30000" dirty="0" smtClean="0"/>
              <a:t>【</a:t>
            </a:r>
            <a:r>
              <a:rPr lang="zh-CN" altLang="en-US" sz="1200" baseline="30000" dirty="0" smtClean="0"/>
              <a:t>中译名</a:t>
            </a:r>
            <a:r>
              <a:rPr lang="en-US" altLang="zh-CN" sz="1200" baseline="30000" dirty="0" smtClean="0"/>
              <a:t>】《</a:t>
            </a:r>
            <a:r>
              <a:rPr lang="zh-CN" altLang="en-US" sz="1200" baseline="30000" dirty="0" smtClean="0"/>
              <a:t>包装设计之书</a:t>
            </a:r>
            <a:r>
              <a:rPr lang="en-US" altLang="zh-CN" sz="1200" baseline="30000" dirty="0" smtClean="0"/>
              <a:t>》</a:t>
            </a:r>
            <a:endParaRPr lang="zh-CN" altLang="en-US" sz="1200" baseline="30000" dirty="0" smtClean="0"/>
          </a:p>
          <a:p>
            <a:pPr algn="just">
              <a:lnSpc>
                <a:spcPct val="150000"/>
              </a:lnSpc>
            </a:pPr>
            <a:r>
              <a:rPr lang="en-US" altLang="zh-CN" sz="1200" baseline="30000" dirty="0" smtClean="0"/>
              <a:t>【</a:t>
            </a:r>
            <a:r>
              <a:rPr lang="zh-CN" altLang="en-US" sz="1200" baseline="30000" dirty="0" smtClean="0"/>
              <a:t>内容简介</a:t>
            </a:r>
            <a:r>
              <a:rPr lang="en-US" altLang="zh-CN" sz="1200" baseline="30000" dirty="0" smtClean="0"/>
              <a:t>】</a:t>
            </a:r>
            <a:r>
              <a:rPr lang="zh-CN" altLang="en-US" sz="1200" baseline="30000" dirty="0" smtClean="0"/>
              <a:t>该书以</a:t>
            </a:r>
            <a:r>
              <a:rPr lang="en-US" altLang="zh-CN" sz="1200" baseline="30000" dirty="0" smtClean="0"/>
              <a:t>39</a:t>
            </a:r>
            <a:r>
              <a:rPr lang="zh-CN" altLang="en-US" sz="1200" baseline="30000" dirty="0" smtClean="0"/>
              <a:t>个国家</a:t>
            </a:r>
            <a:r>
              <a:rPr lang="en-US" altLang="zh-CN" sz="1200" baseline="30000" dirty="0" smtClean="0"/>
              <a:t>400</a:t>
            </a:r>
            <a:r>
              <a:rPr lang="zh-CN" altLang="en-US" sz="1200" baseline="30000" dirty="0" smtClean="0"/>
              <a:t>多个包装作品，向读者介绍了</a:t>
            </a:r>
            <a:r>
              <a:rPr lang="en-US" altLang="zh-CN" sz="1200" baseline="30000" dirty="0" smtClean="0"/>
              <a:t>Pentawards2009-2010</a:t>
            </a:r>
            <a:r>
              <a:rPr lang="zh-CN" altLang="en-US" sz="1200" baseline="30000" dirty="0" smtClean="0"/>
              <a:t>年的所有得奖者及</a:t>
            </a:r>
            <a:r>
              <a:rPr lang="en-US" altLang="zh-CN" sz="1200" baseline="30000" dirty="0" smtClean="0"/>
              <a:t>2008</a:t>
            </a:r>
            <a:r>
              <a:rPr lang="zh-CN" altLang="en-US" sz="1200" baseline="30000" dirty="0" smtClean="0"/>
              <a:t>年主要得奖者作品，生动地展示了各类包装的创意形式。读者将发现在我们的日常生活当中，是什么激发着设计行业领军人物的创意。</a:t>
            </a:r>
          </a:p>
          <a:p>
            <a:pPr algn="just">
              <a:lnSpc>
                <a:spcPct val="150000"/>
              </a:lnSpc>
            </a:pPr>
            <a:r>
              <a:rPr lang="en-US" altLang="zh-CN" sz="1200" baseline="30000" dirty="0" smtClean="0"/>
              <a:t>【</a:t>
            </a:r>
            <a:r>
              <a:rPr lang="zh-CN" altLang="en-US" sz="1200" baseline="30000" dirty="0" smtClean="0"/>
              <a:t>相关延伸</a:t>
            </a:r>
            <a:r>
              <a:rPr lang="en-US" altLang="zh-CN" sz="1200" baseline="30000" dirty="0" smtClean="0"/>
              <a:t>】</a:t>
            </a:r>
            <a:r>
              <a:rPr lang="en-US" altLang="zh-CN" sz="1200" baseline="30000" dirty="0" err="1" smtClean="0"/>
              <a:t>Pentawards</a:t>
            </a:r>
            <a:r>
              <a:rPr lang="zh-CN" altLang="en-US" sz="1200" baseline="30000" dirty="0" smtClean="0"/>
              <a:t>是全球首个也是唯一专注于各种包装设计的竞赛。它面向所有国家包装创作和与市场相联系的每一位人员。根据作品的创作质量，优胜者将分别获得</a:t>
            </a:r>
            <a:r>
              <a:rPr lang="en-US" altLang="zh-CN" sz="1200" baseline="30000" dirty="0" err="1" smtClean="0"/>
              <a:t>Pentawards</a:t>
            </a:r>
            <a:r>
              <a:rPr lang="zh-CN" altLang="en-US" sz="1200" baseline="30000" dirty="0" smtClean="0"/>
              <a:t>铜质、银质、金质、铂金或钻石奖。除了颁奖以外，</a:t>
            </a:r>
            <a:r>
              <a:rPr lang="en-US" altLang="zh-CN" sz="1200" baseline="30000" dirty="0" err="1" smtClean="0"/>
              <a:t>Pentawards</a:t>
            </a:r>
            <a:r>
              <a:rPr lang="zh-CN" altLang="en-US" sz="1200" baseline="30000" dirty="0" smtClean="0"/>
              <a:t>的使命是联络全世界的公司、新闻界、经济政治团体，以促进包装设计的发展。</a:t>
            </a:r>
          </a:p>
          <a:p>
            <a:pPr algn="just">
              <a:lnSpc>
                <a:spcPct val="150000"/>
              </a:lnSpc>
            </a:pPr>
            <a:r>
              <a:rPr lang="en-US" altLang="zh-CN" sz="1200" baseline="30000" dirty="0" smtClean="0"/>
              <a:t>【</a:t>
            </a:r>
            <a:r>
              <a:rPr lang="zh-CN" altLang="en-US" sz="1200" baseline="30000" dirty="0" smtClean="0"/>
              <a:t>索取号</a:t>
            </a:r>
            <a:r>
              <a:rPr lang="en-US" altLang="zh-CN" sz="1200" baseline="30000" dirty="0" smtClean="0"/>
              <a:t>】J534.1/5448   【</a:t>
            </a:r>
            <a:r>
              <a:rPr lang="zh-CN" altLang="en-US" sz="1200" baseline="30000" dirty="0" smtClean="0"/>
              <a:t>馆藏地点</a:t>
            </a:r>
            <a:r>
              <a:rPr lang="en-US" altLang="zh-CN" sz="1200" baseline="30000" dirty="0" smtClean="0"/>
              <a:t>】</a:t>
            </a:r>
            <a:r>
              <a:rPr lang="zh-CN" altLang="en-US" sz="1200" baseline="30000" dirty="0" smtClean="0"/>
              <a:t>大学城</a:t>
            </a:r>
            <a:r>
              <a:rPr lang="en-US" altLang="zh-CN" sz="1200" baseline="30000" dirty="0" smtClean="0"/>
              <a:t>·</a:t>
            </a:r>
            <a:r>
              <a:rPr lang="zh-CN" altLang="en-US" sz="1200" baseline="30000" dirty="0" smtClean="0"/>
              <a:t>图书阅览室</a:t>
            </a:r>
            <a:endParaRPr lang="zh-CN" altLang="en-US" sz="1200" dirty="0"/>
          </a:p>
        </p:txBody>
      </p:sp>
      <p:sp>
        <p:nvSpPr>
          <p:cNvPr id="8" name="矩形 7"/>
          <p:cNvSpPr/>
          <p:nvPr/>
        </p:nvSpPr>
        <p:spPr>
          <a:xfrm>
            <a:off x="0" y="0"/>
            <a:ext cx="9144000" cy="188640"/>
          </a:xfrm>
          <a:prstGeom prst="rect">
            <a:avLst/>
          </a:prstGeom>
          <a:solidFill>
            <a:srgbClr val="BDD5D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7" presetClass="entr" presetSubtype="1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1000" fill="hold"/>
                                        <p:tgtEl>
                                          <p:spTgt spid="17"/>
                                        </p:tgtEl>
                                        <p:attrNameLst>
                                          <p:attrName>ppt_w</p:attrName>
                                        </p:attrNameLst>
                                      </p:cBhvr>
                                      <p:tavLst>
                                        <p:tav tm="0">
                                          <p:val>
                                            <p:fltVal val="0"/>
                                          </p:val>
                                        </p:tav>
                                        <p:tav tm="100000">
                                          <p:val>
                                            <p:strVal val="#ppt_w"/>
                                          </p:val>
                                        </p:tav>
                                      </p:tavLst>
                                    </p:anim>
                                    <p:anim calcmode="lin" valueType="num">
                                      <p:cBhvr>
                                        <p:cTn id="16" dur="1000" fill="hold"/>
                                        <p:tgtEl>
                                          <p:spTgt spid="17"/>
                                        </p:tgtEl>
                                        <p:attrNameLst>
                                          <p:attrName>ppt_h</p:attrName>
                                        </p:attrNameLst>
                                      </p:cBhvr>
                                      <p:tavLst>
                                        <p:tav tm="0">
                                          <p:val>
                                            <p:strVal val="#ppt_h"/>
                                          </p:val>
                                        </p:tav>
                                        <p:tav tm="100000">
                                          <p:val>
                                            <p:strVal val="#ppt_h"/>
                                          </p:val>
                                        </p:tav>
                                      </p:tavLst>
                                    </p:anim>
                                  </p:childTnLst>
                                </p:cTn>
                              </p:par>
                              <p:par>
                                <p:cTn id="17" presetID="17"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0" y="2060848"/>
            <a:ext cx="9144000" cy="2088232"/>
          </a:xfrm>
          <a:prstGeom prst="rect">
            <a:avLst/>
          </a:prstGeom>
          <a:solidFill>
            <a:srgbClr val="BDD5D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32"/>
          <p:cNvSpPr>
            <a:spLocks noChangeArrowheads="1"/>
          </p:cNvSpPr>
          <p:nvPr/>
        </p:nvSpPr>
        <p:spPr bwMode="auto">
          <a:xfrm>
            <a:off x="1" y="0"/>
            <a:ext cx="4427983" cy="6858000"/>
          </a:xfrm>
          <a:prstGeom prst="rect">
            <a:avLst/>
          </a:prstGeom>
          <a:solidFill>
            <a:srgbClr val="BDD5D9">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7" name="矩形 6"/>
          <p:cNvSpPr/>
          <p:nvPr/>
        </p:nvSpPr>
        <p:spPr>
          <a:xfrm>
            <a:off x="3203848" y="0"/>
            <a:ext cx="5940152"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aphicFrame>
        <p:nvGraphicFramePr>
          <p:cNvPr id="4" name="图示 3"/>
          <p:cNvGraphicFramePr/>
          <p:nvPr/>
        </p:nvGraphicFramePr>
        <p:xfrm>
          <a:off x="0" y="980728"/>
          <a:ext cx="3960440"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p:cNvSpPr txBox="1"/>
          <p:nvPr/>
        </p:nvSpPr>
        <p:spPr>
          <a:xfrm>
            <a:off x="4211960" y="548680"/>
            <a:ext cx="4536504" cy="1754326"/>
          </a:xfrm>
          <a:prstGeom prst="rect">
            <a:avLst/>
          </a:prstGeom>
          <a:noFill/>
        </p:spPr>
        <p:txBody>
          <a:bodyPr wrap="square" rtlCol="0">
            <a:spAutoFit/>
          </a:bodyPr>
          <a:lstStyle/>
          <a:p>
            <a:pPr>
              <a:lnSpc>
                <a:spcPct val="150000"/>
              </a:lnSpc>
              <a:buFont typeface="Wingdings" pitchFamily="2" charset="2"/>
              <a:buChar char="Ø"/>
              <a:defRPr/>
            </a:pPr>
            <a:r>
              <a:rPr lang="en-US" altLang="zh-CN" sz="1200" dirty="0" smtClean="0">
                <a:latin typeface="Adobe 楷体 Std R" pitchFamily="18" charset="-122"/>
                <a:ea typeface="Adobe 楷体 Std R" pitchFamily="18" charset="-122"/>
              </a:rPr>
              <a:t>  </a:t>
            </a:r>
            <a:r>
              <a:rPr lang="zh-CN" altLang="zh-CN" sz="1200" dirty="0" smtClean="0">
                <a:latin typeface="Adobe 楷体 Std R" pitchFamily="18" charset="-122"/>
                <a:ea typeface="Adobe 楷体 Std R" pitchFamily="18" charset="-122"/>
              </a:rPr>
              <a:t>广州美术学院图书馆的前身是中南美专图书馆，</a:t>
            </a:r>
            <a:r>
              <a:rPr lang="en-US" altLang="zh-CN" sz="1200" dirty="0" smtClean="0">
                <a:latin typeface="Adobe 楷体 Std R" pitchFamily="18" charset="-122"/>
                <a:ea typeface="Adobe 楷体 Std R" pitchFamily="18" charset="-122"/>
              </a:rPr>
              <a:t>1953</a:t>
            </a:r>
            <a:r>
              <a:rPr lang="zh-CN" altLang="zh-CN" sz="1200" dirty="0" smtClean="0">
                <a:latin typeface="Adobe 楷体 Std R" pitchFamily="18" charset="-122"/>
                <a:ea typeface="Adobe 楷体 Std R" pitchFamily="18" charset="-122"/>
              </a:rPr>
              <a:t>年由华南文艺学院、广西艺专、中南文艺学院三校图书室合并成立。</a:t>
            </a:r>
            <a:endParaRPr lang="en-US" altLang="zh-CN" sz="1200" dirty="0" smtClean="0">
              <a:latin typeface="Adobe 楷体 Std R" pitchFamily="18" charset="-122"/>
              <a:ea typeface="Adobe 楷体 Std R" pitchFamily="18" charset="-122"/>
            </a:endParaRPr>
          </a:p>
          <a:p>
            <a:pPr>
              <a:lnSpc>
                <a:spcPct val="150000"/>
              </a:lnSpc>
              <a:buFont typeface="Wingdings" pitchFamily="2" charset="2"/>
              <a:buChar char="Ø"/>
              <a:defRPr/>
            </a:pPr>
            <a:endParaRPr lang="en-US" altLang="zh-CN" sz="1200" dirty="0" smtClean="0">
              <a:latin typeface="Adobe 楷体 Std R" pitchFamily="18" charset="-122"/>
              <a:ea typeface="Adobe 楷体 Std R" pitchFamily="18" charset="-122"/>
            </a:endParaRPr>
          </a:p>
          <a:p>
            <a:pPr>
              <a:lnSpc>
                <a:spcPct val="150000"/>
              </a:lnSpc>
              <a:buFont typeface="Wingdings" pitchFamily="2" charset="2"/>
              <a:buChar char="Ø"/>
              <a:defRPr/>
            </a:pPr>
            <a:r>
              <a:rPr lang="en-US" altLang="zh-CN" sz="1200" dirty="0" smtClean="0">
                <a:latin typeface="Adobe 楷体 Std R" pitchFamily="18" charset="-122"/>
                <a:ea typeface="Adobe 楷体 Std R" pitchFamily="18" charset="-122"/>
              </a:rPr>
              <a:t>  2004</a:t>
            </a:r>
            <a:r>
              <a:rPr lang="zh-CN" altLang="en-US" sz="1200" dirty="0" smtClean="0">
                <a:latin typeface="Adobe 楷体 Std R" pitchFamily="18" charset="-122"/>
                <a:ea typeface="Adobe 楷体 Std R" pitchFamily="18" charset="-122"/>
              </a:rPr>
              <a:t>年，随着广州大学城的建成，我院图书馆主体迁往大学城，开始形成</a:t>
            </a:r>
            <a:r>
              <a:rPr lang="zh-CN" altLang="en-US" sz="1200" dirty="0" smtClean="0">
                <a:solidFill>
                  <a:srgbClr val="0070C0"/>
                </a:solidFill>
                <a:latin typeface="Adobe 楷体 Std R" pitchFamily="18" charset="-122"/>
                <a:ea typeface="Adobe 楷体 Std R" pitchFamily="18" charset="-122"/>
              </a:rPr>
              <a:t>一校两馆</a:t>
            </a:r>
            <a:r>
              <a:rPr lang="zh-CN" altLang="en-US" sz="1200" dirty="0" smtClean="0">
                <a:latin typeface="Adobe 楷体 Std R" pitchFamily="18" charset="-122"/>
                <a:ea typeface="Adobe 楷体 Std R" pitchFamily="18" charset="-122"/>
              </a:rPr>
              <a:t>的跨校区管理模式</a:t>
            </a:r>
            <a:r>
              <a:rPr lang="zh-CN" altLang="en-US" sz="1200" dirty="0" smtClean="0"/>
              <a:t/>
            </a:r>
            <a:br>
              <a:rPr lang="zh-CN" altLang="en-US" sz="1200" dirty="0" smtClean="0"/>
            </a:br>
            <a:endParaRPr lang="zh-CN" altLang="en-US" sz="1200" dirty="0" smtClean="0">
              <a:latin typeface="Adobe 楷体 Std R" pitchFamily="18" charset="-122"/>
              <a:ea typeface="Adobe 楷体 Std R" pitchFamily="18" charset="-122"/>
            </a:endParaRPr>
          </a:p>
        </p:txBody>
      </p:sp>
      <p:sp>
        <p:nvSpPr>
          <p:cNvPr id="11" name="矩形 10"/>
          <p:cNvSpPr/>
          <p:nvPr/>
        </p:nvSpPr>
        <p:spPr>
          <a:xfrm>
            <a:off x="4139952" y="4437112"/>
            <a:ext cx="4572000" cy="923330"/>
          </a:xfrm>
          <a:prstGeom prst="rect">
            <a:avLst/>
          </a:prstGeom>
        </p:spPr>
        <p:txBody>
          <a:bodyPr>
            <a:spAutoFit/>
          </a:bodyPr>
          <a:lstStyle/>
          <a:p>
            <a:pPr>
              <a:lnSpc>
                <a:spcPct val="150000"/>
              </a:lnSpc>
              <a:buFont typeface="Wingdings" pitchFamily="2" charset="2"/>
              <a:buChar char="Ø"/>
            </a:pPr>
            <a:r>
              <a:rPr lang="zh-CN" altLang="en-US" sz="1200" dirty="0" smtClean="0">
                <a:latin typeface="Adobe 楷体 Std R" pitchFamily="18" charset="-122"/>
                <a:ea typeface="Adobe 楷体 Std R" pitchFamily="18" charset="-122"/>
              </a:rPr>
              <a:t>   经过</a:t>
            </a:r>
            <a:r>
              <a:rPr lang="en-US" altLang="zh-CN" sz="1200" dirty="0" smtClean="0">
                <a:latin typeface="Adobe 楷体 Std R" pitchFamily="18" charset="-122"/>
                <a:ea typeface="Adobe 楷体 Std R" pitchFamily="18" charset="-122"/>
              </a:rPr>
              <a:t>60</a:t>
            </a:r>
            <a:r>
              <a:rPr lang="zh-CN" altLang="en-US" sz="1200" dirty="0" smtClean="0">
                <a:latin typeface="Adobe 楷体 Std R" pitchFamily="18" charset="-122"/>
                <a:ea typeface="Adobe 楷体 Std R" pitchFamily="18" charset="-122"/>
              </a:rPr>
              <a:t>年的发展变化，</a:t>
            </a:r>
            <a:r>
              <a:rPr lang="zh-CN" altLang="zh-CN" sz="1200" dirty="0" smtClean="0">
                <a:latin typeface="Adobe 楷体 Std R" pitchFamily="18" charset="-122"/>
                <a:ea typeface="Adobe 楷体 Std R" pitchFamily="18" charset="-122"/>
              </a:rPr>
              <a:t>我馆</a:t>
            </a:r>
            <a:r>
              <a:rPr lang="zh-CN" altLang="en-US" sz="1200" dirty="0" smtClean="0">
                <a:latin typeface="Adobe 楷体 Std R" pitchFamily="18" charset="-122"/>
                <a:ea typeface="Adobe 楷体 Std R" pitchFamily="18" charset="-122"/>
              </a:rPr>
              <a:t>现有</a:t>
            </a:r>
            <a:r>
              <a:rPr lang="zh-CN" altLang="zh-CN" sz="1200" dirty="0" smtClean="0">
                <a:latin typeface="Adobe 楷体 Std R" pitchFamily="18" charset="-122"/>
                <a:ea typeface="Adobe 楷体 Std R" pitchFamily="18" charset="-122"/>
              </a:rPr>
              <a:t>馆舍面积达</a:t>
            </a:r>
            <a:r>
              <a:rPr lang="en-US" altLang="zh-CN" sz="1200" dirty="0" smtClean="0">
                <a:latin typeface="Adobe 楷体 Std R" pitchFamily="18" charset="-122"/>
                <a:ea typeface="Adobe 楷体 Std R" pitchFamily="18" charset="-122"/>
              </a:rPr>
              <a:t>14200</a:t>
            </a:r>
            <a:r>
              <a:rPr lang="zh-CN" altLang="zh-CN" sz="1200" dirty="0" smtClean="0">
                <a:latin typeface="Adobe 楷体 Std R" pitchFamily="18" charset="-122"/>
                <a:ea typeface="Adobe 楷体 Std R" pitchFamily="18" charset="-122"/>
              </a:rPr>
              <a:t>平方米，其中昌岗校区馆约</a:t>
            </a:r>
            <a:r>
              <a:rPr lang="en-US" altLang="zh-CN" sz="1200" dirty="0" smtClean="0">
                <a:latin typeface="Adobe 楷体 Std R" pitchFamily="18" charset="-122"/>
                <a:ea typeface="Adobe 楷体 Std R" pitchFamily="18" charset="-122"/>
              </a:rPr>
              <a:t>4000</a:t>
            </a:r>
            <a:r>
              <a:rPr lang="zh-CN" altLang="zh-CN" sz="1200" dirty="0" smtClean="0">
                <a:latin typeface="Adobe 楷体 Std R" pitchFamily="18" charset="-122"/>
                <a:ea typeface="Adobe 楷体 Std R" pitchFamily="18" charset="-122"/>
              </a:rPr>
              <a:t>平方米，大学城校区馆</a:t>
            </a:r>
            <a:r>
              <a:rPr lang="en-US" altLang="zh-CN" sz="1200" dirty="0" smtClean="0">
                <a:latin typeface="Adobe 楷体 Std R" pitchFamily="18" charset="-122"/>
                <a:ea typeface="Adobe 楷体 Std R" pitchFamily="18" charset="-122"/>
              </a:rPr>
              <a:t>10200</a:t>
            </a:r>
            <a:r>
              <a:rPr lang="zh-CN" altLang="zh-CN" sz="1200" dirty="0" smtClean="0">
                <a:latin typeface="Adobe 楷体 Std R" pitchFamily="18" charset="-122"/>
                <a:ea typeface="Adobe 楷体 Std R" pitchFamily="18" charset="-122"/>
              </a:rPr>
              <a:t>平方米；阅览座位达</a:t>
            </a:r>
            <a:r>
              <a:rPr lang="en-US" altLang="zh-CN" sz="1200" dirty="0" smtClean="0">
                <a:latin typeface="Adobe 楷体 Std R" pitchFamily="18" charset="-122"/>
                <a:ea typeface="Adobe 楷体 Std R" pitchFamily="18" charset="-122"/>
              </a:rPr>
              <a:t>1440</a:t>
            </a:r>
            <a:r>
              <a:rPr lang="zh-CN" altLang="zh-CN" sz="1200" dirty="0" smtClean="0">
                <a:latin typeface="Adobe 楷体 Std R" pitchFamily="18" charset="-122"/>
                <a:ea typeface="Adobe 楷体 Std R" pitchFamily="18" charset="-122"/>
              </a:rPr>
              <a:t>个。</a:t>
            </a:r>
            <a:endParaRPr lang="zh-CN" altLang="en-US" sz="1200" dirty="0"/>
          </a:p>
        </p:txBody>
      </p:sp>
      <p:pic>
        <p:nvPicPr>
          <p:cNvPr id="1028" name="Picture 4" descr="D:\backup\desktop\新建文件夹 (2)\学城馆门口 副本.jpg"/>
          <p:cNvPicPr>
            <a:picLocks noChangeAspect="1" noChangeArrowheads="1"/>
          </p:cNvPicPr>
          <p:nvPr/>
        </p:nvPicPr>
        <p:blipFill>
          <a:blip r:embed="rId7" cstate="email"/>
          <a:srcRect/>
          <a:stretch>
            <a:fillRect/>
          </a:stretch>
        </p:blipFill>
        <p:spPr bwMode="auto">
          <a:xfrm>
            <a:off x="4067944" y="2276872"/>
            <a:ext cx="2160241" cy="1406028"/>
          </a:xfrm>
          <a:prstGeom prst="rect">
            <a:avLst/>
          </a:prstGeom>
          <a:noFill/>
        </p:spPr>
      </p:pic>
      <p:pic>
        <p:nvPicPr>
          <p:cNvPr id="13" name="Picture 9" descr="D:\backup\desktop\P1050810.JPG"/>
          <p:cNvPicPr>
            <a:picLocks noChangeAspect="1" noChangeArrowheads="1"/>
          </p:cNvPicPr>
          <p:nvPr/>
        </p:nvPicPr>
        <p:blipFill>
          <a:blip r:embed="rId8" cstate="email"/>
          <a:srcRect/>
          <a:stretch>
            <a:fillRect/>
          </a:stretch>
        </p:blipFill>
        <p:spPr bwMode="auto">
          <a:xfrm>
            <a:off x="6372200" y="2276872"/>
            <a:ext cx="2304256" cy="1391965"/>
          </a:xfrm>
          <a:prstGeom prst="rect">
            <a:avLst/>
          </a:prstGeom>
          <a:noFill/>
        </p:spPr>
      </p:pic>
      <p:sp>
        <p:nvSpPr>
          <p:cNvPr id="15" name="TextBox 14"/>
          <p:cNvSpPr txBox="1"/>
          <p:nvPr/>
        </p:nvSpPr>
        <p:spPr>
          <a:xfrm>
            <a:off x="4067944" y="3789040"/>
            <a:ext cx="4608512" cy="246221"/>
          </a:xfrm>
          <a:prstGeom prst="rect">
            <a:avLst/>
          </a:prstGeom>
          <a:noFill/>
        </p:spPr>
        <p:txBody>
          <a:bodyPr wrap="square" rtlCol="0">
            <a:spAutoFit/>
          </a:bodyPr>
          <a:lstStyle/>
          <a:p>
            <a:r>
              <a:rPr lang="zh-CN" altLang="en-US" sz="1000" dirty="0" smtClean="0">
                <a:latin typeface="黑体" pitchFamily="49" charset="-122"/>
                <a:ea typeface="黑体" pitchFamily="49" charset="-122"/>
              </a:rPr>
              <a:t>          大学城校区图书馆                      昌岗校区图书馆</a:t>
            </a:r>
            <a:endParaRPr lang="zh-CN" altLang="en-US" sz="1000" dirty="0">
              <a:latin typeface="黑体" pitchFamily="49" charset="-122"/>
              <a:ea typeface="黑体" pitchFamily="49" charset="-122"/>
            </a:endParaRPr>
          </a:p>
        </p:txBody>
      </p:sp>
      <p:sp>
        <p:nvSpPr>
          <p:cNvPr id="12" name="矩形 29"/>
          <p:cNvSpPr>
            <a:spLocks noChangeArrowheads="1"/>
          </p:cNvSpPr>
          <p:nvPr/>
        </p:nvSpPr>
        <p:spPr bwMode="auto">
          <a:xfrm>
            <a:off x="4427984" y="1196752"/>
            <a:ext cx="3312368" cy="4759765"/>
          </a:xfrm>
          <a:prstGeom prst="rect">
            <a:avLst/>
          </a:prstGeom>
          <a:noFill/>
          <a:ln w="9525">
            <a:noFill/>
            <a:miter lim="800000"/>
            <a:headEnd/>
            <a:tailEnd/>
          </a:ln>
        </p:spPr>
        <p:txBody>
          <a:bodyPr wrap="square">
            <a:spAutoFit/>
          </a:bodyPr>
          <a:lstStyle/>
          <a:p>
            <a:pPr>
              <a:lnSpc>
                <a:spcPct val="90000"/>
              </a:lnSpc>
              <a:defRPr/>
            </a:pPr>
            <a:endParaRPr lang="en-US" altLang="zh-CN" sz="300" dirty="0">
              <a:latin typeface="黑体" pitchFamily="49" charset="-122"/>
              <a:ea typeface="黑体" pitchFamily="49" charset="-122"/>
            </a:endParaRPr>
          </a:p>
          <a:p>
            <a:pPr>
              <a:lnSpc>
                <a:spcPct val="90000"/>
              </a:lnSpc>
              <a:defRPr/>
            </a:pPr>
            <a:r>
              <a:rPr lang="zh-CN" altLang="en-US" dirty="0" smtClean="0">
                <a:latin typeface="黑体" pitchFamily="49" charset="-122"/>
                <a:ea typeface="黑体" pitchFamily="49" charset="-122"/>
              </a:rPr>
              <a:t>馆藏情况</a:t>
            </a:r>
            <a:endParaRPr lang="en-US" altLang="zh-CN" dirty="0" smtClean="0">
              <a:latin typeface="黑体" pitchFamily="49" charset="-122"/>
              <a:ea typeface="黑体" pitchFamily="49" charset="-122"/>
            </a:endParaRPr>
          </a:p>
          <a:p>
            <a:pPr>
              <a:lnSpc>
                <a:spcPct val="90000"/>
              </a:lnSpc>
              <a:defRPr/>
            </a:pPr>
            <a:endParaRPr lang="en-US" altLang="zh-CN" dirty="0" smtClean="0">
              <a:latin typeface="黑体" pitchFamily="49" charset="-122"/>
              <a:ea typeface="黑体" pitchFamily="49" charset="-122"/>
            </a:endParaRPr>
          </a:p>
          <a:p>
            <a:pPr>
              <a:lnSpc>
                <a:spcPct val="90000"/>
              </a:lnSpc>
              <a:defRPr/>
            </a:pPr>
            <a:endParaRPr lang="en-US" altLang="zh-CN" dirty="0" smtClean="0">
              <a:latin typeface="黑体" pitchFamily="49" charset="-122"/>
              <a:ea typeface="黑体" pitchFamily="49" charset="-122"/>
            </a:endParaRPr>
          </a:p>
          <a:p>
            <a:pPr>
              <a:lnSpc>
                <a:spcPct val="90000"/>
              </a:lnSpc>
              <a:defRPr/>
            </a:pPr>
            <a:endParaRPr lang="zh-CN" altLang="en-US" sz="1400" dirty="0" smtClean="0">
              <a:latin typeface="黑体" pitchFamily="49" charset="-122"/>
              <a:ea typeface="黑体" pitchFamily="49" charset="-122"/>
            </a:endParaRPr>
          </a:p>
          <a:p>
            <a:pPr>
              <a:lnSpc>
                <a:spcPct val="90000"/>
              </a:lnSpc>
              <a:defRPr/>
            </a:pPr>
            <a:r>
              <a:rPr lang="en-US" altLang="zh-CN" sz="1400" dirty="0" smtClean="0">
                <a:latin typeface="+mn-ea"/>
                <a:ea typeface="+mn-ea"/>
              </a:rPr>
              <a:t> </a:t>
            </a:r>
            <a:r>
              <a:rPr lang="zh-CN" altLang="zh-CN" sz="1400" dirty="0" smtClean="0">
                <a:latin typeface="+mn-ea"/>
                <a:ea typeface="+mn-ea"/>
              </a:rPr>
              <a:t>馆藏</a:t>
            </a:r>
            <a:r>
              <a:rPr lang="zh-CN" altLang="zh-CN" sz="1400" dirty="0">
                <a:latin typeface="+mn-ea"/>
                <a:ea typeface="+mn-ea"/>
              </a:rPr>
              <a:t>文献</a:t>
            </a:r>
            <a:r>
              <a:rPr lang="zh-CN" altLang="zh-CN" sz="1400" dirty="0" smtClean="0">
                <a:latin typeface="+mn-ea"/>
                <a:ea typeface="+mn-ea"/>
              </a:rPr>
              <a:t>总量</a:t>
            </a:r>
            <a:r>
              <a:rPr lang="zh-CN" altLang="en-US" sz="1400" dirty="0" smtClean="0">
                <a:latin typeface="+mn-ea"/>
                <a:ea typeface="+mn-ea"/>
              </a:rPr>
              <a:t>约</a:t>
            </a:r>
            <a:r>
              <a:rPr lang="en-US" altLang="zh-CN" sz="1400" dirty="0" smtClean="0">
                <a:latin typeface="+mn-ea"/>
                <a:ea typeface="+mn-ea"/>
              </a:rPr>
              <a:t>41.7</a:t>
            </a:r>
            <a:r>
              <a:rPr lang="zh-CN" altLang="zh-CN" sz="1400" dirty="0" smtClean="0">
                <a:latin typeface="+mn-ea"/>
                <a:ea typeface="+mn-ea"/>
              </a:rPr>
              <a:t>万</a:t>
            </a:r>
            <a:r>
              <a:rPr lang="zh-CN" altLang="zh-CN" sz="1400" dirty="0">
                <a:latin typeface="+mn-ea"/>
                <a:ea typeface="+mn-ea"/>
              </a:rPr>
              <a:t>册</a:t>
            </a:r>
            <a:endParaRPr lang="en-US" altLang="zh-CN" sz="1400" dirty="0">
              <a:latin typeface="+mn-ea"/>
              <a:ea typeface="+mn-ea"/>
            </a:endParaRPr>
          </a:p>
          <a:p>
            <a:pPr>
              <a:lnSpc>
                <a:spcPct val="90000"/>
              </a:lnSpc>
              <a:defRPr/>
            </a:pPr>
            <a:endParaRPr lang="en-US" altLang="zh-CN" sz="1400" dirty="0">
              <a:latin typeface="+mn-ea"/>
              <a:ea typeface="+mn-ea"/>
            </a:endParaRPr>
          </a:p>
          <a:p>
            <a:pPr>
              <a:lnSpc>
                <a:spcPct val="90000"/>
              </a:lnSpc>
              <a:defRPr/>
            </a:pPr>
            <a:r>
              <a:rPr lang="en-US" altLang="zh-CN" sz="1400" dirty="0">
                <a:latin typeface="+mn-ea"/>
                <a:ea typeface="+mn-ea"/>
              </a:rPr>
              <a:t> </a:t>
            </a:r>
            <a:r>
              <a:rPr lang="zh-CN" altLang="zh-CN" sz="1400" dirty="0" smtClean="0">
                <a:latin typeface="+mn-ea"/>
                <a:ea typeface="+mn-ea"/>
              </a:rPr>
              <a:t>线装书</a:t>
            </a:r>
            <a:r>
              <a:rPr lang="zh-CN" altLang="en-US" sz="1400" dirty="0" smtClean="0">
                <a:latin typeface="+mn-ea"/>
              </a:rPr>
              <a:t>与老旧资料约</a:t>
            </a:r>
            <a:r>
              <a:rPr lang="en-US" altLang="zh-CN" sz="1400" dirty="0" smtClean="0">
                <a:latin typeface="+mn-ea"/>
              </a:rPr>
              <a:t>7000</a:t>
            </a:r>
            <a:r>
              <a:rPr lang="zh-CN" altLang="zh-CN" sz="1400" dirty="0" smtClean="0">
                <a:latin typeface="+mn-ea"/>
                <a:ea typeface="+mn-ea"/>
              </a:rPr>
              <a:t>册</a:t>
            </a:r>
            <a:endParaRPr lang="en-US" altLang="zh-CN" sz="1400" dirty="0">
              <a:latin typeface="+mn-ea"/>
              <a:ea typeface="+mn-ea"/>
            </a:endParaRPr>
          </a:p>
          <a:p>
            <a:pPr>
              <a:lnSpc>
                <a:spcPct val="90000"/>
              </a:lnSpc>
              <a:defRPr/>
            </a:pPr>
            <a:endParaRPr lang="en-US" altLang="zh-CN" sz="1400" dirty="0">
              <a:latin typeface="+mn-ea"/>
              <a:ea typeface="+mn-ea"/>
            </a:endParaRPr>
          </a:p>
          <a:p>
            <a:pPr>
              <a:lnSpc>
                <a:spcPct val="90000"/>
              </a:lnSpc>
              <a:defRPr/>
            </a:pPr>
            <a:r>
              <a:rPr lang="en-US" altLang="zh-CN" sz="1400" dirty="0">
                <a:latin typeface="+mn-ea"/>
                <a:ea typeface="+mn-ea"/>
              </a:rPr>
              <a:t> </a:t>
            </a:r>
            <a:r>
              <a:rPr lang="zh-CN" altLang="zh-CN" sz="1400" dirty="0">
                <a:latin typeface="+mn-ea"/>
                <a:ea typeface="+mn-ea"/>
              </a:rPr>
              <a:t>书画复制品及拓片</a:t>
            </a:r>
            <a:r>
              <a:rPr lang="en-US" altLang="zh-CN" sz="1400" dirty="0">
                <a:latin typeface="+mn-ea"/>
                <a:ea typeface="+mn-ea"/>
              </a:rPr>
              <a:t>700</a:t>
            </a:r>
            <a:r>
              <a:rPr lang="zh-CN" altLang="zh-CN" sz="1400" dirty="0">
                <a:latin typeface="+mn-ea"/>
                <a:ea typeface="+mn-ea"/>
              </a:rPr>
              <a:t>多件</a:t>
            </a:r>
            <a:endParaRPr lang="en-US" altLang="zh-CN" sz="1400" dirty="0">
              <a:latin typeface="+mn-ea"/>
              <a:ea typeface="+mn-ea"/>
            </a:endParaRPr>
          </a:p>
          <a:p>
            <a:pPr>
              <a:lnSpc>
                <a:spcPct val="90000"/>
              </a:lnSpc>
              <a:defRPr/>
            </a:pPr>
            <a:endParaRPr lang="en-US" altLang="zh-CN" sz="1400" dirty="0">
              <a:latin typeface="+mn-ea"/>
              <a:ea typeface="+mn-ea"/>
            </a:endParaRPr>
          </a:p>
          <a:p>
            <a:pPr>
              <a:lnSpc>
                <a:spcPct val="90000"/>
              </a:lnSpc>
              <a:defRPr/>
            </a:pPr>
            <a:r>
              <a:rPr lang="en-US" altLang="zh-CN" sz="1400" dirty="0">
                <a:latin typeface="+mn-ea"/>
              </a:rPr>
              <a:t> </a:t>
            </a:r>
            <a:r>
              <a:rPr lang="zh-CN" altLang="zh-CN" sz="1400" dirty="0">
                <a:latin typeface="+mn-ea"/>
              </a:rPr>
              <a:t>中外文期刊</a:t>
            </a:r>
            <a:r>
              <a:rPr lang="zh-CN" altLang="en-US" sz="1400" dirty="0">
                <a:latin typeface="+mn-ea"/>
              </a:rPr>
              <a:t>约</a:t>
            </a:r>
            <a:r>
              <a:rPr lang="en-US" altLang="zh-CN" sz="1400" dirty="0" smtClean="0">
                <a:latin typeface="+mn-ea"/>
              </a:rPr>
              <a:t>4.2</a:t>
            </a:r>
            <a:r>
              <a:rPr lang="zh-CN" altLang="zh-CN" sz="1400" dirty="0" smtClean="0">
                <a:latin typeface="+mn-ea"/>
              </a:rPr>
              <a:t>万</a:t>
            </a:r>
            <a:r>
              <a:rPr lang="zh-CN" altLang="zh-CN" sz="1400" dirty="0">
                <a:latin typeface="+mn-ea"/>
              </a:rPr>
              <a:t>册</a:t>
            </a:r>
            <a:endParaRPr lang="en-US" altLang="zh-CN" sz="1400" dirty="0">
              <a:latin typeface="+mn-ea"/>
            </a:endParaRPr>
          </a:p>
          <a:p>
            <a:pPr>
              <a:lnSpc>
                <a:spcPct val="90000"/>
              </a:lnSpc>
              <a:defRPr/>
            </a:pPr>
            <a:endParaRPr lang="en-US" altLang="zh-CN" sz="1400" dirty="0">
              <a:latin typeface="+mn-ea"/>
            </a:endParaRPr>
          </a:p>
          <a:p>
            <a:pPr>
              <a:lnSpc>
                <a:spcPct val="90000"/>
              </a:lnSpc>
              <a:defRPr/>
            </a:pPr>
            <a:r>
              <a:rPr lang="en-US" altLang="zh-CN" sz="1400" dirty="0">
                <a:latin typeface="+mn-ea"/>
                <a:ea typeface="+mn-ea"/>
              </a:rPr>
              <a:t> </a:t>
            </a:r>
            <a:r>
              <a:rPr lang="zh-CN" altLang="zh-CN" sz="1400" dirty="0">
                <a:latin typeface="+mn-ea"/>
                <a:ea typeface="+mn-ea"/>
              </a:rPr>
              <a:t>电子图书</a:t>
            </a:r>
            <a:r>
              <a:rPr lang="en-US" altLang="zh-CN" sz="1400" dirty="0" smtClean="0">
                <a:latin typeface="+mn-ea"/>
                <a:ea typeface="+mn-ea"/>
              </a:rPr>
              <a:t>24.6</a:t>
            </a:r>
            <a:r>
              <a:rPr lang="zh-CN" altLang="zh-CN" sz="1400" dirty="0">
                <a:latin typeface="+mn-ea"/>
                <a:ea typeface="+mn-ea"/>
              </a:rPr>
              <a:t>万册</a:t>
            </a:r>
            <a:endParaRPr lang="en-US" altLang="zh-CN" sz="1400" dirty="0">
              <a:latin typeface="+mn-ea"/>
              <a:ea typeface="+mn-ea"/>
            </a:endParaRPr>
          </a:p>
          <a:p>
            <a:pPr>
              <a:lnSpc>
                <a:spcPct val="90000"/>
              </a:lnSpc>
              <a:defRPr/>
            </a:pPr>
            <a:endParaRPr lang="en-US" altLang="zh-CN" sz="1400" dirty="0">
              <a:latin typeface="+mn-ea"/>
              <a:ea typeface="+mn-ea"/>
            </a:endParaRPr>
          </a:p>
          <a:p>
            <a:pPr>
              <a:lnSpc>
                <a:spcPct val="90000"/>
              </a:lnSpc>
              <a:defRPr/>
            </a:pPr>
            <a:r>
              <a:rPr lang="en-US" altLang="zh-CN" sz="1400" dirty="0"/>
              <a:t>  </a:t>
            </a:r>
            <a:r>
              <a:rPr lang="zh-CN" altLang="zh-CN" sz="1400" dirty="0"/>
              <a:t>超星学术视频</a:t>
            </a:r>
            <a:r>
              <a:rPr lang="en-US" altLang="zh-CN" sz="1400" dirty="0">
                <a:latin typeface="+mn-ea"/>
                <a:ea typeface="+mn-ea"/>
              </a:rPr>
              <a:t>1610</a:t>
            </a:r>
            <a:r>
              <a:rPr lang="zh-CN" altLang="zh-CN" sz="1400" dirty="0"/>
              <a:t>集</a:t>
            </a:r>
            <a:endParaRPr lang="en-US" altLang="zh-CN" sz="1400" dirty="0">
              <a:latin typeface="+mn-ea"/>
              <a:ea typeface="+mn-ea"/>
            </a:endParaRPr>
          </a:p>
          <a:p>
            <a:pPr>
              <a:lnSpc>
                <a:spcPct val="90000"/>
              </a:lnSpc>
              <a:defRPr/>
            </a:pPr>
            <a:endParaRPr lang="en-US" altLang="zh-CN" sz="1400" dirty="0">
              <a:latin typeface="+mn-ea"/>
              <a:ea typeface="+mn-ea"/>
            </a:endParaRPr>
          </a:p>
          <a:p>
            <a:pPr>
              <a:lnSpc>
                <a:spcPct val="90000"/>
              </a:lnSpc>
              <a:defRPr/>
            </a:pPr>
            <a:r>
              <a:rPr lang="en-US" altLang="zh-CN" sz="1400" dirty="0">
                <a:latin typeface="+mn-ea"/>
                <a:ea typeface="+mn-ea"/>
              </a:rPr>
              <a:t> </a:t>
            </a:r>
            <a:r>
              <a:rPr lang="zh-CN" altLang="zh-CN" sz="1400" dirty="0">
                <a:latin typeface="+mn-ea"/>
                <a:ea typeface="+mn-ea"/>
              </a:rPr>
              <a:t>中外文数据库</a:t>
            </a:r>
            <a:r>
              <a:rPr lang="en-US" altLang="zh-CN" sz="1400" dirty="0">
                <a:latin typeface="+mn-ea"/>
                <a:ea typeface="+mn-ea"/>
              </a:rPr>
              <a:t>17</a:t>
            </a:r>
            <a:r>
              <a:rPr lang="zh-CN" altLang="zh-CN" sz="1400" dirty="0">
                <a:latin typeface="+mn-ea"/>
                <a:ea typeface="+mn-ea"/>
              </a:rPr>
              <a:t>个</a:t>
            </a:r>
            <a:endParaRPr lang="en-US" altLang="zh-CN" sz="1400" dirty="0">
              <a:latin typeface="+mn-ea"/>
              <a:ea typeface="+mn-ea"/>
            </a:endParaRPr>
          </a:p>
          <a:p>
            <a:pPr>
              <a:lnSpc>
                <a:spcPct val="90000"/>
              </a:lnSpc>
              <a:defRPr/>
            </a:pPr>
            <a:endParaRPr lang="en-US" altLang="zh-CN" sz="1400" dirty="0">
              <a:latin typeface="+mn-ea"/>
              <a:ea typeface="+mn-ea"/>
            </a:endParaRPr>
          </a:p>
          <a:p>
            <a:pPr>
              <a:lnSpc>
                <a:spcPct val="90000"/>
              </a:lnSpc>
              <a:defRPr/>
            </a:pPr>
            <a:r>
              <a:rPr lang="en-US" altLang="zh-CN" sz="1400" dirty="0">
                <a:latin typeface="+mn-ea"/>
                <a:ea typeface="+mn-ea"/>
              </a:rPr>
              <a:t> </a:t>
            </a:r>
            <a:r>
              <a:rPr lang="zh-CN" altLang="zh-CN" sz="1400" dirty="0">
                <a:latin typeface="+mn-ea"/>
                <a:ea typeface="+mn-ea"/>
              </a:rPr>
              <a:t>自建数据库</a:t>
            </a:r>
            <a:r>
              <a:rPr lang="en-US" altLang="zh-CN" sz="1400" dirty="0">
                <a:latin typeface="+mn-ea"/>
                <a:ea typeface="+mn-ea"/>
              </a:rPr>
              <a:t>10</a:t>
            </a:r>
            <a:r>
              <a:rPr lang="zh-CN" altLang="zh-CN" sz="1400" dirty="0" smtClean="0">
                <a:latin typeface="+mn-ea"/>
                <a:ea typeface="+mn-ea"/>
              </a:rPr>
              <a:t>个</a:t>
            </a:r>
            <a:endParaRPr lang="en-US" altLang="zh-CN" sz="1400" dirty="0" smtClean="0">
              <a:latin typeface="+mn-ea"/>
              <a:ea typeface="+mn-ea"/>
            </a:endParaRPr>
          </a:p>
          <a:p>
            <a:pPr>
              <a:lnSpc>
                <a:spcPct val="90000"/>
              </a:lnSpc>
              <a:defRPr/>
            </a:pPr>
            <a:r>
              <a:rPr lang="zh-CN" altLang="en-US" sz="1400" dirty="0" smtClean="0">
                <a:latin typeface="+mn-ea"/>
              </a:rPr>
              <a:t> </a:t>
            </a:r>
            <a:endParaRPr lang="en-US" altLang="zh-CN" sz="1400" dirty="0" smtClean="0">
              <a:latin typeface="+mn-ea"/>
            </a:endParaRPr>
          </a:p>
          <a:p>
            <a:pPr>
              <a:lnSpc>
                <a:spcPct val="90000"/>
              </a:lnSpc>
              <a:defRPr/>
            </a:pPr>
            <a:r>
              <a:rPr lang="en-US" altLang="zh-CN" sz="1400" dirty="0" smtClean="0">
                <a:latin typeface="+mn-ea"/>
              </a:rPr>
              <a:t> </a:t>
            </a:r>
            <a:r>
              <a:rPr lang="zh-CN" altLang="en-US" sz="1400" dirty="0" smtClean="0">
                <a:latin typeface="+mn-ea"/>
              </a:rPr>
              <a:t>我院教师著述一批</a:t>
            </a:r>
            <a:endParaRPr lang="en-US" altLang="zh-CN" sz="1400" dirty="0" smtClean="0">
              <a:latin typeface="+mn-ea"/>
            </a:endParaRPr>
          </a:p>
          <a:p>
            <a:pPr>
              <a:lnSpc>
                <a:spcPct val="90000"/>
              </a:lnSpc>
              <a:defRPr/>
            </a:pPr>
            <a:r>
              <a:rPr lang="en-US" altLang="zh-CN" sz="1400" dirty="0" smtClean="0">
                <a:latin typeface="+mn-ea"/>
                <a:ea typeface="+mn-ea"/>
              </a:rPr>
              <a:t> </a:t>
            </a:r>
            <a:endParaRPr lang="en-US" altLang="zh-CN" sz="1400" dirty="0">
              <a:latin typeface="+mn-ea"/>
              <a:ea typeface="+mn-ea"/>
            </a:endParaRPr>
          </a:p>
          <a:p>
            <a:pPr>
              <a:lnSpc>
                <a:spcPct val="90000"/>
              </a:lnSpc>
              <a:defRPr/>
            </a:pPr>
            <a:endParaRPr lang="en-US" altLang="zh-CN" sz="1400" dirty="0">
              <a:latin typeface="+mn-ea"/>
              <a:ea typeface="+mn-ea"/>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childTnLst>
                          </p:cTn>
                        </p:par>
                        <p:par>
                          <p:cTn id="10" fill="hold">
                            <p:stCondLst>
                              <p:cond delay="1000"/>
                            </p:stCondLst>
                            <p:childTnLst>
                              <p:par>
                                <p:cTn id="11" presetID="29"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ppt_x</p:attrName>
                                        </p:attrNameLst>
                                      </p:cBhvr>
                                      <p:tavLst>
                                        <p:tav tm="0">
                                          <p:val>
                                            <p:strVal val="#ppt_x-.2"/>
                                          </p:val>
                                        </p:tav>
                                        <p:tav tm="100000">
                                          <p:val>
                                            <p:strVal val="#ppt_x"/>
                                          </p:val>
                                        </p:tav>
                                      </p:tavLst>
                                    </p:anim>
                                    <p:anim calcmode="lin" valueType="num">
                                      <p:cBhvr>
                                        <p:cTn id="14" dur="5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5" dur="500"/>
                                        <p:tgtEl>
                                          <p:spTgt spid="16"/>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animEffect transition="in" filter="dissolve">
                                      <p:cBhvr>
                                        <p:cTn id="19" dur="500"/>
                                        <p:tgtEl>
                                          <p:spTgt spid="10">
                                            <p:txEl>
                                              <p:pRg st="0" end="0"/>
                                            </p:txEl>
                                          </p:spTgt>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dissolve">
                                      <p:cBhvr>
                                        <p:cTn id="22" dur="500"/>
                                        <p:tgtEl>
                                          <p:spTgt spid="10">
                                            <p:txEl>
                                              <p:pRg st="2" end="2"/>
                                            </p:txEl>
                                          </p:spTgt>
                                        </p:tgtEl>
                                      </p:cBhvr>
                                    </p:animEffect>
                                  </p:childTnLst>
                                </p:cTn>
                              </p:par>
                            </p:childTnLst>
                          </p:cTn>
                        </p:par>
                        <p:par>
                          <p:cTn id="23" fill="hold">
                            <p:stCondLst>
                              <p:cond delay="2000"/>
                            </p:stCondLst>
                            <p:childTnLst>
                              <p:par>
                                <p:cTn id="24" presetID="9" presetClass="entr" presetSubtype="0" fill="hold" nodeType="after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dissolve">
                                      <p:cBhvr>
                                        <p:cTn id="26" dur="500"/>
                                        <p:tgtEl>
                                          <p:spTgt spid="1028"/>
                                        </p:tgtEl>
                                      </p:cBhvr>
                                    </p:animEffect>
                                  </p:childTnLst>
                                </p:cTn>
                              </p:par>
                              <p:par>
                                <p:cTn id="27" presetID="9"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dissolve">
                                      <p:cBhvr>
                                        <p:cTn id="29" dur="500"/>
                                        <p:tgtEl>
                                          <p:spTgt spid="13"/>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ssolve">
                                      <p:cBhvr>
                                        <p:cTn id="32" dur="500"/>
                                        <p:tgtEl>
                                          <p:spTgt spid="15"/>
                                        </p:tgtEl>
                                      </p:cBhvr>
                                    </p:animEffect>
                                  </p:childTnLst>
                                </p:cTn>
                              </p:par>
                              <p:par>
                                <p:cTn id="33" presetID="50" presetClass="entr" presetSubtype="0" decel="10000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 calcmode="lin" valueType="num">
                                      <p:cBhvr>
                                        <p:cTn id="35" dur="1000" fill="hold"/>
                                        <p:tgtEl>
                                          <p:spTgt spid="17"/>
                                        </p:tgtEl>
                                        <p:attrNameLst>
                                          <p:attrName>ppt_w</p:attrName>
                                        </p:attrNameLst>
                                      </p:cBhvr>
                                      <p:tavLst>
                                        <p:tav tm="0">
                                          <p:val>
                                            <p:strVal val="#ppt_w+.3"/>
                                          </p:val>
                                        </p:tav>
                                        <p:tav tm="100000">
                                          <p:val>
                                            <p:strVal val="#ppt_w"/>
                                          </p:val>
                                        </p:tav>
                                      </p:tavLst>
                                    </p:anim>
                                    <p:anim calcmode="lin" valueType="num">
                                      <p:cBhvr>
                                        <p:cTn id="36" dur="1000" fill="hold"/>
                                        <p:tgtEl>
                                          <p:spTgt spid="17"/>
                                        </p:tgtEl>
                                        <p:attrNameLst>
                                          <p:attrName>ppt_h</p:attrName>
                                        </p:attrNameLst>
                                      </p:cBhvr>
                                      <p:tavLst>
                                        <p:tav tm="0">
                                          <p:val>
                                            <p:strVal val="#ppt_h"/>
                                          </p:val>
                                        </p:tav>
                                        <p:tav tm="100000">
                                          <p:val>
                                            <p:strVal val="#ppt_h"/>
                                          </p:val>
                                        </p:tav>
                                      </p:tavLst>
                                    </p:anim>
                                    <p:animEffect transition="in" filter="fade">
                                      <p:cBhvr>
                                        <p:cTn id="37" dur="1000"/>
                                        <p:tgtEl>
                                          <p:spTgt spid="17"/>
                                        </p:tgtEl>
                                      </p:cBhvr>
                                    </p:animEffect>
                                  </p:childTnLst>
                                </p:cTn>
                              </p:par>
                            </p:childTnLst>
                          </p:cTn>
                        </p:par>
                        <p:par>
                          <p:cTn id="38" fill="hold">
                            <p:stCondLst>
                              <p:cond delay="3000"/>
                            </p:stCondLst>
                            <p:childTnLst>
                              <p:par>
                                <p:cTn id="39" presetID="3" presetClass="entr" presetSubtype="1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linds(horizontal)">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xit" presetSubtype="2" fill="hold" grpId="1" nodeType="clickEffect">
                                  <p:stCondLst>
                                    <p:cond delay="0"/>
                                  </p:stCondLst>
                                  <p:childTnLst>
                                    <p:anim calcmode="lin" valueType="num">
                                      <p:cBhvr additive="base">
                                        <p:cTn id="45" dur="500"/>
                                        <p:tgtEl>
                                          <p:spTgt spid="10">
                                            <p:txEl>
                                              <p:pRg st="0" end="0"/>
                                            </p:txEl>
                                          </p:spTgt>
                                        </p:tgtEl>
                                        <p:attrNameLst>
                                          <p:attrName>ppt_x</p:attrName>
                                        </p:attrNameLst>
                                      </p:cBhvr>
                                      <p:tavLst>
                                        <p:tav tm="0">
                                          <p:val>
                                            <p:strVal val="ppt_x"/>
                                          </p:val>
                                        </p:tav>
                                        <p:tav tm="100000">
                                          <p:val>
                                            <p:strVal val="1+ppt_w/2"/>
                                          </p:val>
                                        </p:tav>
                                      </p:tavLst>
                                    </p:anim>
                                    <p:anim calcmode="lin" valueType="num">
                                      <p:cBhvr additive="base">
                                        <p:cTn id="46" dur="500"/>
                                        <p:tgtEl>
                                          <p:spTgt spid="10">
                                            <p:txEl>
                                              <p:pRg st="0" end="0"/>
                                            </p:txEl>
                                          </p:spTgt>
                                        </p:tgtEl>
                                        <p:attrNameLst>
                                          <p:attrName>ppt_y</p:attrName>
                                        </p:attrNameLst>
                                      </p:cBhvr>
                                      <p:tavLst>
                                        <p:tav tm="0">
                                          <p:val>
                                            <p:strVal val="ppt_y"/>
                                          </p:val>
                                        </p:tav>
                                        <p:tav tm="100000">
                                          <p:val>
                                            <p:strVal val="ppt_y"/>
                                          </p:val>
                                        </p:tav>
                                      </p:tavLst>
                                    </p:anim>
                                    <p:set>
                                      <p:cBhvr>
                                        <p:cTn id="47" dur="1" fill="hold">
                                          <p:stCondLst>
                                            <p:cond delay="499"/>
                                          </p:stCondLst>
                                        </p:cTn>
                                        <p:tgtEl>
                                          <p:spTgt spid="10">
                                            <p:txEl>
                                              <p:pRg st="0" end="0"/>
                                            </p:txEl>
                                          </p:spTgt>
                                        </p:tgtEl>
                                        <p:attrNameLst>
                                          <p:attrName>style.visibility</p:attrName>
                                        </p:attrNameLst>
                                      </p:cBhvr>
                                      <p:to>
                                        <p:strVal val="hidden"/>
                                      </p:to>
                                    </p:set>
                                  </p:childTnLst>
                                </p:cTn>
                              </p:par>
                              <p:par>
                                <p:cTn id="48" presetID="2" presetClass="exit" presetSubtype="2" fill="hold" grpId="1" nodeType="withEffect">
                                  <p:stCondLst>
                                    <p:cond delay="0"/>
                                  </p:stCondLst>
                                  <p:childTnLst>
                                    <p:anim calcmode="lin" valueType="num">
                                      <p:cBhvr additive="base">
                                        <p:cTn id="49" dur="500"/>
                                        <p:tgtEl>
                                          <p:spTgt spid="10">
                                            <p:txEl>
                                              <p:pRg st="2" end="2"/>
                                            </p:txEl>
                                          </p:spTgt>
                                        </p:tgtEl>
                                        <p:attrNameLst>
                                          <p:attrName>ppt_x</p:attrName>
                                        </p:attrNameLst>
                                      </p:cBhvr>
                                      <p:tavLst>
                                        <p:tav tm="0">
                                          <p:val>
                                            <p:strVal val="ppt_x"/>
                                          </p:val>
                                        </p:tav>
                                        <p:tav tm="100000">
                                          <p:val>
                                            <p:strVal val="1+ppt_w/2"/>
                                          </p:val>
                                        </p:tav>
                                      </p:tavLst>
                                    </p:anim>
                                    <p:anim calcmode="lin" valueType="num">
                                      <p:cBhvr additive="base">
                                        <p:cTn id="50" dur="500"/>
                                        <p:tgtEl>
                                          <p:spTgt spid="10">
                                            <p:txEl>
                                              <p:pRg st="2" end="2"/>
                                            </p:txEl>
                                          </p:spTgt>
                                        </p:tgtEl>
                                        <p:attrNameLst>
                                          <p:attrName>ppt_y</p:attrName>
                                        </p:attrNameLst>
                                      </p:cBhvr>
                                      <p:tavLst>
                                        <p:tav tm="0">
                                          <p:val>
                                            <p:strVal val="ppt_y"/>
                                          </p:val>
                                        </p:tav>
                                        <p:tav tm="100000">
                                          <p:val>
                                            <p:strVal val="ppt_y"/>
                                          </p:val>
                                        </p:tav>
                                      </p:tavLst>
                                    </p:anim>
                                    <p:set>
                                      <p:cBhvr>
                                        <p:cTn id="51" dur="1" fill="hold">
                                          <p:stCondLst>
                                            <p:cond delay="499"/>
                                          </p:stCondLst>
                                        </p:cTn>
                                        <p:tgtEl>
                                          <p:spTgt spid="10">
                                            <p:txEl>
                                              <p:pRg st="2" end="2"/>
                                            </p:txEl>
                                          </p:spTgt>
                                        </p:tgtEl>
                                        <p:attrNameLst>
                                          <p:attrName>style.visibility</p:attrName>
                                        </p:attrNameLst>
                                      </p:cBhvr>
                                      <p:to>
                                        <p:strVal val="hidden"/>
                                      </p:to>
                                    </p:set>
                                  </p:childTnLst>
                                </p:cTn>
                              </p:par>
                              <p:par>
                                <p:cTn id="52" presetID="2" presetClass="exit" presetSubtype="2" fill="hold" nodeType="withEffect">
                                  <p:stCondLst>
                                    <p:cond delay="0"/>
                                  </p:stCondLst>
                                  <p:childTnLst>
                                    <p:anim calcmode="lin" valueType="num">
                                      <p:cBhvr additive="base">
                                        <p:cTn id="53" dur="500"/>
                                        <p:tgtEl>
                                          <p:spTgt spid="1028"/>
                                        </p:tgtEl>
                                        <p:attrNameLst>
                                          <p:attrName>ppt_x</p:attrName>
                                        </p:attrNameLst>
                                      </p:cBhvr>
                                      <p:tavLst>
                                        <p:tav tm="0">
                                          <p:val>
                                            <p:strVal val="ppt_x"/>
                                          </p:val>
                                        </p:tav>
                                        <p:tav tm="100000">
                                          <p:val>
                                            <p:strVal val="1+ppt_w/2"/>
                                          </p:val>
                                        </p:tav>
                                      </p:tavLst>
                                    </p:anim>
                                    <p:anim calcmode="lin" valueType="num">
                                      <p:cBhvr additive="base">
                                        <p:cTn id="54" dur="500"/>
                                        <p:tgtEl>
                                          <p:spTgt spid="1028"/>
                                        </p:tgtEl>
                                        <p:attrNameLst>
                                          <p:attrName>ppt_y</p:attrName>
                                        </p:attrNameLst>
                                      </p:cBhvr>
                                      <p:tavLst>
                                        <p:tav tm="0">
                                          <p:val>
                                            <p:strVal val="ppt_y"/>
                                          </p:val>
                                        </p:tav>
                                        <p:tav tm="100000">
                                          <p:val>
                                            <p:strVal val="ppt_y"/>
                                          </p:val>
                                        </p:tav>
                                      </p:tavLst>
                                    </p:anim>
                                    <p:set>
                                      <p:cBhvr>
                                        <p:cTn id="55" dur="1" fill="hold">
                                          <p:stCondLst>
                                            <p:cond delay="499"/>
                                          </p:stCondLst>
                                        </p:cTn>
                                        <p:tgtEl>
                                          <p:spTgt spid="1028"/>
                                        </p:tgtEl>
                                        <p:attrNameLst>
                                          <p:attrName>style.visibility</p:attrName>
                                        </p:attrNameLst>
                                      </p:cBhvr>
                                      <p:to>
                                        <p:strVal val="hidden"/>
                                      </p:to>
                                    </p:set>
                                  </p:childTnLst>
                                </p:cTn>
                              </p:par>
                              <p:par>
                                <p:cTn id="56" presetID="2" presetClass="exit" presetSubtype="2" fill="hold" nodeType="withEffect">
                                  <p:stCondLst>
                                    <p:cond delay="0"/>
                                  </p:stCondLst>
                                  <p:childTnLst>
                                    <p:anim calcmode="lin" valueType="num">
                                      <p:cBhvr additive="base">
                                        <p:cTn id="57" dur="500"/>
                                        <p:tgtEl>
                                          <p:spTgt spid="13"/>
                                        </p:tgtEl>
                                        <p:attrNameLst>
                                          <p:attrName>ppt_x</p:attrName>
                                        </p:attrNameLst>
                                      </p:cBhvr>
                                      <p:tavLst>
                                        <p:tav tm="0">
                                          <p:val>
                                            <p:strVal val="ppt_x"/>
                                          </p:val>
                                        </p:tav>
                                        <p:tav tm="100000">
                                          <p:val>
                                            <p:strVal val="1+ppt_w/2"/>
                                          </p:val>
                                        </p:tav>
                                      </p:tavLst>
                                    </p:anim>
                                    <p:anim calcmode="lin" valueType="num">
                                      <p:cBhvr additive="base">
                                        <p:cTn id="58" dur="500"/>
                                        <p:tgtEl>
                                          <p:spTgt spid="13"/>
                                        </p:tgtEl>
                                        <p:attrNameLst>
                                          <p:attrName>ppt_y</p:attrName>
                                        </p:attrNameLst>
                                      </p:cBhvr>
                                      <p:tavLst>
                                        <p:tav tm="0">
                                          <p:val>
                                            <p:strVal val="ppt_y"/>
                                          </p:val>
                                        </p:tav>
                                        <p:tav tm="100000">
                                          <p:val>
                                            <p:strVal val="ppt_y"/>
                                          </p:val>
                                        </p:tav>
                                      </p:tavLst>
                                    </p:anim>
                                    <p:set>
                                      <p:cBhvr>
                                        <p:cTn id="59" dur="1" fill="hold">
                                          <p:stCondLst>
                                            <p:cond delay="499"/>
                                          </p:stCondLst>
                                        </p:cTn>
                                        <p:tgtEl>
                                          <p:spTgt spid="13"/>
                                        </p:tgtEl>
                                        <p:attrNameLst>
                                          <p:attrName>style.visibility</p:attrName>
                                        </p:attrNameLst>
                                      </p:cBhvr>
                                      <p:to>
                                        <p:strVal val="hidden"/>
                                      </p:to>
                                    </p:set>
                                  </p:childTnLst>
                                </p:cTn>
                              </p:par>
                              <p:par>
                                <p:cTn id="60" presetID="2" presetClass="exit" presetSubtype="2" fill="hold" grpId="1" nodeType="withEffect">
                                  <p:stCondLst>
                                    <p:cond delay="0"/>
                                  </p:stCondLst>
                                  <p:childTnLst>
                                    <p:anim calcmode="lin" valueType="num">
                                      <p:cBhvr additive="base">
                                        <p:cTn id="61" dur="500"/>
                                        <p:tgtEl>
                                          <p:spTgt spid="15"/>
                                        </p:tgtEl>
                                        <p:attrNameLst>
                                          <p:attrName>ppt_x</p:attrName>
                                        </p:attrNameLst>
                                      </p:cBhvr>
                                      <p:tavLst>
                                        <p:tav tm="0">
                                          <p:val>
                                            <p:strVal val="ppt_x"/>
                                          </p:val>
                                        </p:tav>
                                        <p:tav tm="100000">
                                          <p:val>
                                            <p:strVal val="1+ppt_w/2"/>
                                          </p:val>
                                        </p:tav>
                                      </p:tavLst>
                                    </p:anim>
                                    <p:anim calcmode="lin" valueType="num">
                                      <p:cBhvr additive="base">
                                        <p:cTn id="62" dur="500"/>
                                        <p:tgtEl>
                                          <p:spTgt spid="15"/>
                                        </p:tgtEl>
                                        <p:attrNameLst>
                                          <p:attrName>ppt_y</p:attrName>
                                        </p:attrNameLst>
                                      </p:cBhvr>
                                      <p:tavLst>
                                        <p:tav tm="0">
                                          <p:val>
                                            <p:strVal val="ppt_y"/>
                                          </p:val>
                                        </p:tav>
                                        <p:tav tm="100000">
                                          <p:val>
                                            <p:strVal val="ppt_y"/>
                                          </p:val>
                                        </p:tav>
                                      </p:tavLst>
                                    </p:anim>
                                    <p:set>
                                      <p:cBhvr>
                                        <p:cTn id="63" dur="1" fill="hold">
                                          <p:stCondLst>
                                            <p:cond delay="499"/>
                                          </p:stCondLst>
                                        </p:cTn>
                                        <p:tgtEl>
                                          <p:spTgt spid="15"/>
                                        </p:tgtEl>
                                        <p:attrNameLst>
                                          <p:attrName>style.visibility</p:attrName>
                                        </p:attrNameLst>
                                      </p:cBhvr>
                                      <p:to>
                                        <p:strVal val="hidden"/>
                                      </p:to>
                                    </p:set>
                                  </p:childTnLst>
                                </p:cTn>
                              </p:par>
                              <p:par>
                                <p:cTn id="64" presetID="2" presetClass="exit" presetSubtype="2" fill="hold" grpId="1" nodeType="withEffect">
                                  <p:stCondLst>
                                    <p:cond delay="0"/>
                                  </p:stCondLst>
                                  <p:childTnLst>
                                    <p:anim calcmode="lin" valueType="num">
                                      <p:cBhvr additive="base">
                                        <p:cTn id="65" dur="500"/>
                                        <p:tgtEl>
                                          <p:spTgt spid="11"/>
                                        </p:tgtEl>
                                        <p:attrNameLst>
                                          <p:attrName>ppt_x</p:attrName>
                                        </p:attrNameLst>
                                      </p:cBhvr>
                                      <p:tavLst>
                                        <p:tav tm="0">
                                          <p:val>
                                            <p:strVal val="ppt_x"/>
                                          </p:val>
                                        </p:tav>
                                        <p:tav tm="100000">
                                          <p:val>
                                            <p:strVal val="1+ppt_w/2"/>
                                          </p:val>
                                        </p:tav>
                                      </p:tavLst>
                                    </p:anim>
                                    <p:anim calcmode="lin" valueType="num">
                                      <p:cBhvr additive="base">
                                        <p:cTn id="66" dur="500"/>
                                        <p:tgtEl>
                                          <p:spTgt spid="11"/>
                                        </p:tgtEl>
                                        <p:attrNameLst>
                                          <p:attrName>ppt_y</p:attrName>
                                        </p:attrNameLst>
                                      </p:cBhvr>
                                      <p:tavLst>
                                        <p:tav tm="0">
                                          <p:val>
                                            <p:strVal val="ppt_y"/>
                                          </p:val>
                                        </p:tav>
                                        <p:tav tm="100000">
                                          <p:val>
                                            <p:strVal val="ppt_y"/>
                                          </p:val>
                                        </p:tav>
                                      </p:tavLst>
                                    </p:anim>
                                    <p:set>
                                      <p:cBhvr>
                                        <p:cTn id="67" dur="1" fill="hold">
                                          <p:stCondLst>
                                            <p:cond delay="499"/>
                                          </p:stCondLst>
                                        </p:cTn>
                                        <p:tgtEl>
                                          <p:spTgt spid="11"/>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blinds(horizontal)">
                                      <p:cBhvr>
                                        <p:cTn id="7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7" grpId="0" animBg="1"/>
      <p:bldP spid="10" grpId="0" uiExpand="1" build="allAtOnce"/>
      <p:bldP spid="10" grpId="1" uiExpand="1" build="allAtOnce"/>
      <p:bldP spid="11" grpId="0"/>
      <p:bldP spid="11" grpId="1"/>
      <p:bldP spid="15" grpId="0"/>
      <p:bldP spid="15" grpId="1"/>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0"/>
            <a:ext cx="4283968" cy="6858000"/>
          </a:xfrm>
          <a:prstGeom prst="rect">
            <a:avLst/>
          </a:prstGeom>
          <a:solidFill>
            <a:srgbClr val="BDD5D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4994" name="Picture 2" descr="http://ecx.images-amazon.com/images/I/91qstc8ZiaL.jpg"/>
          <p:cNvPicPr>
            <a:picLocks noChangeAspect="1" noChangeArrowheads="1"/>
          </p:cNvPicPr>
          <p:nvPr/>
        </p:nvPicPr>
        <p:blipFill>
          <a:blip r:embed="rId2" cstate="email"/>
          <a:srcRect/>
          <a:stretch>
            <a:fillRect/>
          </a:stretch>
        </p:blipFill>
        <p:spPr bwMode="auto">
          <a:xfrm>
            <a:off x="323528" y="3789040"/>
            <a:ext cx="1745212" cy="2232248"/>
          </a:xfrm>
          <a:prstGeom prst="rect">
            <a:avLst/>
          </a:prstGeom>
          <a:ln>
            <a:noFill/>
          </a:ln>
          <a:effectLst>
            <a:outerShdw blurRad="292100" dist="139700" dir="2700000" algn="tl" rotWithShape="0">
              <a:srgbClr val="333333">
                <a:alpha val="65000"/>
              </a:srgbClr>
            </a:outerShdw>
          </a:effectLst>
        </p:spPr>
      </p:pic>
      <p:sp>
        <p:nvSpPr>
          <p:cNvPr id="5" name="矩形 4"/>
          <p:cNvSpPr/>
          <p:nvPr/>
        </p:nvSpPr>
        <p:spPr>
          <a:xfrm>
            <a:off x="4427984" y="0"/>
            <a:ext cx="4716016"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4995" name="Picture 3" descr="D:\backup\desktop\杨帆老师扫描\Fashion\未标题-7.jpg"/>
          <p:cNvPicPr>
            <a:picLocks noChangeAspect="1" noChangeArrowheads="1"/>
          </p:cNvPicPr>
          <p:nvPr/>
        </p:nvPicPr>
        <p:blipFill>
          <a:blip r:embed="rId3" cstate="email">
            <a:lum bright="10000"/>
          </a:blip>
          <a:srcRect/>
          <a:stretch>
            <a:fillRect/>
          </a:stretch>
        </p:blipFill>
        <p:spPr bwMode="auto">
          <a:xfrm>
            <a:off x="4644009" y="404664"/>
            <a:ext cx="2171917" cy="2592288"/>
          </a:xfrm>
          <a:prstGeom prst="rect">
            <a:avLst/>
          </a:prstGeom>
          <a:noFill/>
        </p:spPr>
      </p:pic>
      <p:pic>
        <p:nvPicPr>
          <p:cNvPr id="84996" name="Picture 4" descr="D:\backup\desktop\杨帆老师扫描\Fashion\未标题-2.jpg"/>
          <p:cNvPicPr>
            <a:picLocks noChangeAspect="1" noChangeArrowheads="1"/>
          </p:cNvPicPr>
          <p:nvPr/>
        </p:nvPicPr>
        <p:blipFill>
          <a:blip r:embed="rId4" cstate="email"/>
          <a:srcRect/>
          <a:stretch>
            <a:fillRect/>
          </a:stretch>
        </p:blipFill>
        <p:spPr bwMode="auto">
          <a:xfrm>
            <a:off x="6876257" y="3068959"/>
            <a:ext cx="2006812" cy="2952329"/>
          </a:xfrm>
          <a:prstGeom prst="rect">
            <a:avLst/>
          </a:prstGeom>
          <a:noFill/>
        </p:spPr>
      </p:pic>
      <p:pic>
        <p:nvPicPr>
          <p:cNvPr id="84997" name="Picture 5" descr="D:\backup\desktop\杨帆老师扫描\Fashion\未标题-3.jpg"/>
          <p:cNvPicPr>
            <a:picLocks noChangeAspect="1" noChangeArrowheads="1"/>
          </p:cNvPicPr>
          <p:nvPr/>
        </p:nvPicPr>
        <p:blipFill>
          <a:blip r:embed="rId5" cstate="email"/>
          <a:srcRect/>
          <a:stretch>
            <a:fillRect/>
          </a:stretch>
        </p:blipFill>
        <p:spPr bwMode="auto">
          <a:xfrm>
            <a:off x="4644008" y="3068960"/>
            <a:ext cx="2144653" cy="2952328"/>
          </a:xfrm>
          <a:prstGeom prst="rect">
            <a:avLst/>
          </a:prstGeom>
          <a:noFill/>
        </p:spPr>
      </p:pic>
      <p:pic>
        <p:nvPicPr>
          <p:cNvPr id="84998" name="Picture 6" descr="D:\backup\desktop\杨帆老师扫描\Fashion\未标题-8.jpg"/>
          <p:cNvPicPr>
            <a:picLocks noChangeAspect="1" noChangeArrowheads="1"/>
          </p:cNvPicPr>
          <p:nvPr/>
        </p:nvPicPr>
        <p:blipFill>
          <a:blip r:embed="rId6" cstate="email"/>
          <a:srcRect/>
          <a:stretch>
            <a:fillRect/>
          </a:stretch>
        </p:blipFill>
        <p:spPr bwMode="auto">
          <a:xfrm>
            <a:off x="6876257" y="404664"/>
            <a:ext cx="1975077" cy="2592288"/>
          </a:xfrm>
          <a:prstGeom prst="rect">
            <a:avLst/>
          </a:prstGeom>
          <a:noFill/>
        </p:spPr>
      </p:pic>
      <p:sp>
        <p:nvSpPr>
          <p:cNvPr id="8" name="矩形 7"/>
          <p:cNvSpPr/>
          <p:nvPr/>
        </p:nvSpPr>
        <p:spPr>
          <a:xfrm>
            <a:off x="683568" y="1196752"/>
            <a:ext cx="3452902" cy="1200329"/>
          </a:xfrm>
          <a:prstGeom prst="rect">
            <a:avLst/>
          </a:prstGeom>
        </p:spPr>
        <p:txBody>
          <a:bodyPr vert="horz" wrap="square">
            <a:spAutoFit/>
          </a:bodyPr>
          <a:lstStyle/>
          <a:p>
            <a:pPr>
              <a:lnSpc>
                <a:spcPct val="150000"/>
              </a:lnSpc>
            </a:pPr>
            <a:r>
              <a:rPr lang="en-US" altLang="zh-CN" sz="1200" dirty="0" smtClean="0">
                <a:latin typeface="黑体" pitchFamily="49" charset="-122"/>
                <a:ea typeface="黑体" pitchFamily="49" charset="-122"/>
              </a:rPr>
              <a:t>【</a:t>
            </a:r>
            <a:r>
              <a:rPr lang="zh-CN" altLang="en-US" sz="1200" dirty="0" smtClean="0">
                <a:latin typeface="黑体" pitchFamily="49" charset="-122"/>
                <a:ea typeface="黑体" pitchFamily="49" charset="-122"/>
              </a:rPr>
              <a:t>书名</a:t>
            </a:r>
            <a:r>
              <a:rPr lang="en-US" altLang="zh-CN" sz="1200" dirty="0" smtClean="0">
                <a:latin typeface="黑体" pitchFamily="49" charset="-122"/>
                <a:ea typeface="黑体" pitchFamily="49" charset="-122"/>
              </a:rPr>
              <a:t>】100 contemporary fashion designers</a:t>
            </a:r>
            <a:endParaRPr lang="zh-CN" altLang="en-US" sz="1200" dirty="0" smtClean="0">
              <a:latin typeface="黑体" pitchFamily="49" charset="-122"/>
              <a:ea typeface="黑体" pitchFamily="49" charset="-122"/>
            </a:endParaRPr>
          </a:p>
          <a:p>
            <a:pPr>
              <a:lnSpc>
                <a:spcPct val="150000"/>
              </a:lnSpc>
            </a:pPr>
            <a:r>
              <a:rPr lang="en-US" altLang="zh-CN" sz="1200" dirty="0" smtClean="0">
                <a:latin typeface="黑体" pitchFamily="49" charset="-122"/>
                <a:ea typeface="黑体" pitchFamily="49" charset="-122"/>
              </a:rPr>
              <a:t>【</a:t>
            </a:r>
            <a:r>
              <a:rPr lang="zh-CN" altLang="en-US" sz="1200" dirty="0" smtClean="0">
                <a:latin typeface="黑体" pitchFamily="49" charset="-122"/>
                <a:ea typeface="黑体" pitchFamily="49" charset="-122"/>
              </a:rPr>
              <a:t>中译名</a:t>
            </a:r>
            <a:r>
              <a:rPr lang="en-US" altLang="zh-CN" sz="1200" dirty="0" smtClean="0">
                <a:latin typeface="黑体" pitchFamily="49" charset="-122"/>
                <a:ea typeface="黑体" pitchFamily="49" charset="-122"/>
              </a:rPr>
              <a:t>】《</a:t>
            </a:r>
            <a:r>
              <a:rPr lang="zh-CN" altLang="en-US" sz="1200" dirty="0" smtClean="0">
                <a:latin typeface="黑体" pitchFamily="49" charset="-122"/>
                <a:ea typeface="黑体" pitchFamily="49" charset="-122"/>
              </a:rPr>
              <a:t>当代</a:t>
            </a:r>
            <a:r>
              <a:rPr lang="en-US" altLang="zh-CN" sz="1200" dirty="0" smtClean="0">
                <a:latin typeface="黑体" pitchFamily="49" charset="-122"/>
                <a:ea typeface="黑体" pitchFamily="49" charset="-122"/>
              </a:rPr>
              <a:t>100</a:t>
            </a:r>
            <a:r>
              <a:rPr lang="zh-CN" altLang="en-US" sz="1200" dirty="0" smtClean="0">
                <a:latin typeface="黑体" pitchFamily="49" charset="-122"/>
                <a:ea typeface="黑体" pitchFamily="49" charset="-122"/>
              </a:rPr>
              <a:t>名服装设计师</a:t>
            </a:r>
            <a:r>
              <a:rPr lang="en-US" altLang="zh-CN" sz="1200" dirty="0" smtClean="0">
                <a:latin typeface="黑体" pitchFamily="49" charset="-122"/>
                <a:ea typeface="黑体" pitchFamily="49" charset="-122"/>
              </a:rPr>
              <a:t>》</a:t>
            </a:r>
            <a:endParaRPr lang="zh-CN" altLang="en-US" sz="1200" dirty="0" smtClean="0">
              <a:latin typeface="黑体" pitchFamily="49" charset="-122"/>
              <a:ea typeface="黑体" pitchFamily="49" charset="-122"/>
            </a:endParaRPr>
          </a:p>
          <a:p>
            <a:pPr>
              <a:lnSpc>
                <a:spcPct val="150000"/>
              </a:lnSpc>
            </a:pPr>
            <a:r>
              <a:rPr lang="en-US" altLang="zh-CN" sz="1200" dirty="0" smtClean="0">
                <a:latin typeface="黑体" pitchFamily="49" charset="-122"/>
                <a:ea typeface="黑体" pitchFamily="49" charset="-122"/>
              </a:rPr>
              <a:t>【</a:t>
            </a:r>
            <a:r>
              <a:rPr lang="zh-CN" altLang="en-US" sz="1200" dirty="0" smtClean="0">
                <a:latin typeface="黑体" pitchFamily="49" charset="-122"/>
                <a:ea typeface="黑体" pitchFamily="49" charset="-122"/>
              </a:rPr>
              <a:t>索取号</a:t>
            </a:r>
            <a:r>
              <a:rPr lang="en-US" altLang="zh-CN" sz="1200" dirty="0" smtClean="0">
                <a:latin typeface="黑体" pitchFamily="49" charset="-122"/>
                <a:ea typeface="黑体" pitchFamily="49" charset="-122"/>
              </a:rPr>
              <a:t>】</a:t>
            </a:r>
            <a:r>
              <a:rPr lang="en-US" altLang="zh-CN" sz="1200" dirty="0" smtClean="0"/>
              <a:t>J533.5/7384</a:t>
            </a:r>
            <a:endParaRPr lang="en-US" altLang="zh-CN" sz="1200" dirty="0" smtClean="0">
              <a:latin typeface="黑体" pitchFamily="49" charset="-122"/>
              <a:ea typeface="黑体" pitchFamily="49" charset="-122"/>
            </a:endParaRPr>
          </a:p>
          <a:p>
            <a:pPr>
              <a:lnSpc>
                <a:spcPct val="150000"/>
              </a:lnSpc>
            </a:pPr>
            <a:r>
              <a:rPr lang="en-US" altLang="zh-CN" sz="1200" dirty="0" smtClean="0">
                <a:latin typeface="黑体" pitchFamily="49" charset="-122"/>
                <a:ea typeface="黑体" pitchFamily="49" charset="-122"/>
              </a:rPr>
              <a:t>【</a:t>
            </a:r>
            <a:r>
              <a:rPr lang="zh-CN" altLang="en-US" sz="1200" dirty="0" smtClean="0">
                <a:latin typeface="黑体" pitchFamily="49" charset="-122"/>
                <a:ea typeface="黑体" pitchFamily="49" charset="-122"/>
              </a:rPr>
              <a:t>馆藏地点</a:t>
            </a:r>
            <a:r>
              <a:rPr lang="en-US" altLang="zh-CN" sz="1200" dirty="0" smtClean="0">
                <a:latin typeface="黑体" pitchFamily="49" charset="-122"/>
                <a:ea typeface="黑体" pitchFamily="49" charset="-122"/>
              </a:rPr>
              <a:t>】</a:t>
            </a:r>
            <a:r>
              <a:rPr lang="zh-CN" altLang="en-US" sz="1200" dirty="0" smtClean="0">
                <a:latin typeface="黑体" pitchFamily="49" charset="-122"/>
                <a:ea typeface="黑体" pitchFamily="49" charset="-122"/>
              </a:rPr>
              <a:t>大学城图书阅览室</a:t>
            </a:r>
            <a:endParaRPr lang="zh-CN" altLang="en-US" sz="1200" dirty="0">
              <a:latin typeface="黑体" pitchFamily="49" charset="-122"/>
              <a:ea typeface="黑体" pitchFamily="49" charset="-122"/>
            </a:endParaRPr>
          </a:p>
        </p:txBody>
      </p:sp>
      <p:pic>
        <p:nvPicPr>
          <p:cNvPr id="60418" name="Picture 2" descr="http://ecx.images-amazon.com/images/I/81uFs9YoMgL.jpg"/>
          <p:cNvPicPr>
            <a:picLocks noChangeAspect="1" noChangeArrowheads="1"/>
          </p:cNvPicPr>
          <p:nvPr/>
        </p:nvPicPr>
        <p:blipFill>
          <a:blip r:embed="rId7" cstate="email"/>
          <a:srcRect/>
          <a:stretch>
            <a:fillRect/>
          </a:stretch>
        </p:blipFill>
        <p:spPr bwMode="auto">
          <a:xfrm>
            <a:off x="2267744" y="2708920"/>
            <a:ext cx="1728192" cy="224731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dissolve">
                                      <p:cBhvr>
                                        <p:cTn id="7" dur="500"/>
                                        <p:tgtEl>
                                          <p:spTgt spid="60418"/>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84995"/>
                                        </p:tgtEl>
                                        <p:attrNameLst>
                                          <p:attrName>style.visibility</p:attrName>
                                        </p:attrNameLst>
                                      </p:cBhvr>
                                      <p:to>
                                        <p:strVal val="visible"/>
                                      </p:to>
                                    </p:set>
                                    <p:animEffect transition="in" filter="checkerboard(across)">
                                      <p:cBhvr>
                                        <p:cTn id="11" dur="500"/>
                                        <p:tgtEl>
                                          <p:spTgt spid="84995"/>
                                        </p:tgtEl>
                                      </p:cBhvr>
                                    </p:animEffect>
                                  </p:childTnLst>
                                </p:cTn>
                              </p:par>
                            </p:childTnLst>
                          </p:cTn>
                        </p:par>
                        <p:par>
                          <p:cTn id="12" fill="hold">
                            <p:stCondLst>
                              <p:cond delay="1000"/>
                            </p:stCondLst>
                            <p:childTnLst>
                              <p:par>
                                <p:cTn id="13" presetID="20" presetClass="entr" presetSubtype="0" fill="hold" nodeType="afterEffect">
                                  <p:stCondLst>
                                    <p:cond delay="0"/>
                                  </p:stCondLst>
                                  <p:childTnLst>
                                    <p:set>
                                      <p:cBhvr>
                                        <p:cTn id="14" dur="1" fill="hold">
                                          <p:stCondLst>
                                            <p:cond delay="0"/>
                                          </p:stCondLst>
                                        </p:cTn>
                                        <p:tgtEl>
                                          <p:spTgt spid="84996"/>
                                        </p:tgtEl>
                                        <p:attrNameLst>
                                          <p:attrName>style.visibility</p:attrName>
                                        </p:attrNameLst>
                                      </p:cBhvr>
                                      <p:to>
                                        <p:strVal val="visible"/>
                                      </p:to>
                                    </p:set>
                                    <p:animEffect transition="in" filter="wedge">
                                      <p:cBhvr>
                                        <p:cTn id="15" dur="500"/>
                                        <p:tgtEl>
                                          <p:spTgt spid="84996"/>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84998"/>
                                        </p:tgtEl>
                                        <p:attrNameLst>
                                          <p:attrName>style.visibility</p:attrName>
                                        </p:attrNameLst>
                                      </p:cBhvr>
                                      <p:to>
                                        <p:strVal val="visible"/>
                                      </p:to>
                                    </p:set>
                                    <p:animEffect transition="in" filter="dissolve">
                                      <p:cBhvr>
                                        <p:cTn id="19" dur="500"/>
                                        <p:tgtEl>
                                          <p:spTgt spid="84998"/>
                                        </p:tgtEl>
                                      </p:cBhvr>
                                    </p:animEffect>
                                  </p:childTnLst>
                                </p:cTn>
                              </p:par>
                            </p:childTnLst>
                          </p:cTn>
                        </p:par>
                        <p:par>
                          <p:cTn id="20" fill="hold">
                            <p:stCondLst>
                              <p:cond delay="2000"/>
                            </p:stCondLst>
                            <p:childTnLst>
                              <p:par>
                                <p:cTn id="21" presetID="53" presetClass="entr" presetSubtype="0" fill="hold" nodeType="afterEffect">
                                  <p:stCondLst>
                                    <p:cond delay="0"/>
                                  </p:stCondLst>
                                  <p:childTnLst>
                                    <p:set>
                                      <p:cBhvr>
                                        <p:cTn id="22" dur="1" fill="hold">
                                          <p:stCondLst>
                                            <p:cond delay="0"/>
                                          </p:stCondLst>
                                        </p:cTn>
                                        <p:tgtEl>
                                          <p:spTgt spid="84997"/>
                                        </p:tgtEl>
                                        <p:attrNameLst>
                                          <p:attrName>style.visibility</p:attrName>
                                        </p:attrNameLst>
                                      </p:cBhvr>
                                      <p:to>
                                        <p:strVal val="visible"/>
                                      </p:to>
                                    </p:set>
                                    <p:anim calcmode="lin" valueType="num">
                                      <p:cBhvr>
                                        <p:cTn id="23" dur="500" fill="hold"/>
                                        <p:tgtEl>
                                          <p:spTgt spid="84997"/>
                                        </p:tgtEl>
                                        <p:attrNameLst>
                                          <p:attrName>ppt_w</p:attrName>
                                        </p:attrNameLst>
                                      </p:cBhvr>
                                      <p:tavLst>
                                        <p:tav tm="0">
                                          <p:val>
                                            <p:fltVal val="0"/>
                                          </p:val>
                                        </p:tav>
                                        <p:tav tm="100000">
                                          <p:val>
                                            <p:strVal val="#ppt_w"/>
                                          </p:val>
                                        </p:tav>
                                      </p:tavLst>
                                    </p:anim>
                                    <p:anim calcmode="lin" valueType="num">
                                      <p:cBhvr>
                                        <p:cTn id="24" dur="500" fill="hold"/>
                                        <p:tgtEl>
                                          <p:spTgt spid="84997"/>
                                        </p:tgtEl>
                                        <p:attrNameLst>
                                          <p:attrName>ppt_h</p:attrName>
                                        </p:attrNameLst>
                                      </p:cBhvr>
                                      <p:tavLst>
                                        <p:tav tm="0">
                                          <p:val>
                                            <p:fltVal val="0"/>
                                          </p:val>
                                        </p:tav>
                                        <p:tav tm="100000">
                                          <p:val>
                                            <p:strVal val="#ppt_h"/>
                                          </p:val>
                                        </p:tav>
                                      </p:tavLst>
                                    </p:anim>
                                    <p:animEffect transition="in" filter="fade">
                                      <p:cBhvr>
                                        <p:cTn id="25" dur="500"/>
                                        <p:tgtEl>
                                          <p:spTgt spid="84997"/>
                                        </p:tgtEl>
                                      </p:cBhvr>
                                    </p:animEffect>
                                  </p:childTnLst>
                                </p:cTn>
                              </p:par>
                            </p:childTnLst>
                          </p:cTn>
                        </p:par>
                        <p:par>
                          <p:cTn id="26" fill="hold">
                            <p:stCondLst>
                              <p:cond delay="2500"/>
                            </p:stCondLst>
                            <p:childTnLst>
                              <p:par>
                                <p:cTn id="27" presetID="3" presetClass="entr" presetSubtype="1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linds(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5292080" y="0"/>
            <a:ext cx="3851920" cy="6858000"/>
          </a:xfrm>
          <a:prstGeom prst="rect">
            <a:avLst/>
          </a:prstGeom>
          <a:solidFill>
            <a:srgbClr val="BDD5D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0" y="0"/>
            <a:ext cx="5220072" cy="6858000"/>
          </a:xfrm>
          <a:prstGeom prst="rect">
            <a:avLst/>
          </a:prstGeom>
          <a:solidFill>
            <a:srgbClr val="C7C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D:\backup\desktop\杨帆老师扫描\Jewelry Art\未标题-1.jpg"/>
          <p:cNvPicPr>
            <a:picLocks noChangeAspect="1" noChangeArrowheads="1"/>
          </p:cNvPicPr>
          <p:nvPr/>
        </p:nvPicPr>
        <p:blipFill>
          <a:blip r:embed="rId2" cstate="email">
            <a:lum bright="10000"/>
          </a:blip>
          <a:srcRect/>
          <a:stretch>
            <a:fillRect/>
          </a:stretch>
        </p:blipFill>
        <p:spPr bwMode="auto">
          <a:xfrm>
            <a:off x="2627784" y="116632"/>
            <a:ext cx="2448272" cy="3169443"/>
          </a:xfrm>
          <a:prstGeom prst="rect">
            <a:avLst/>
          </a:prstGeom>
          <a:noFill/>
        </p:spPr>
      </p:pic>
      <p:sp>
        <p:nvSpPr>
          <p:cNvPr id="4" name="矩形 3"/>
          <p:cNvSpPr/>
          <p:nvPr/>
        </p:nvSpPr>
        <p:spPr>
          <a:xfrm>
            <a:off x="5580112" y="3573016"/>
            <a:ext cx="3312368" cy="1846659"/>
          </a:xfrm>
          <a:prstGeom prst="rect">
            <a:avLst/>
          </a:prstGeom>
        </p:spPr>
        <p:txBody>
          <a:bodyPr wrap="square">
            <a:spAutoFit/>
          </a:bodyPr>
          <a:lstStyle/>
          <a:p>
            <a:pPr algn="just">
              <a:lnSpc>
                <a:spcPct val="150000"/>
              </a:lnSpc>
            </a:pPr>
            <a:r>
              <a:rPr lang="en-US" altLang="zh-CN" sz="1200" baseline="30000" dirty="0" smtClean="0">
                <a:latin typeface="黑体" pitchFamily="49" charset="-122"/>
                <a:ea typeface="黑体" pitchFamily="49" charset="-122"/>
              </a:rPr>
              <a:t>【</a:t>
            </a:r>
            <a:r>
              <a:rPr lang="zh-CN" altLang="en-US" sz="1200" baseline="30000" dirty="0" smtClean="0">
                <a:latin typeface="黑体" pitchFamily="49" charset="-122"/>
                <a:ea typeface="黑体" pitchFamily="49" charset="-122"/>
              </a:rPr>
              <a:t>书名</a:t>
            </a:r>
            <a:r>
              <a:rPr lang="en-US" altLang="zh-CN" sz="1200" baseline="30000" dirty="0" smtClean="0">
                <a:latin typeface="黑体" pitchFamily="49" charset="-122"/>
                <a:ea typeface="黑体" pitchFamily="49" charset="-122"/>
              </a:rPr>
              <a:t>】Contemporary Jewelry Art: Innovative Materials</a:t>
            </a:r>
            <a:endParaRPr lang="zh-CN" altLang="en-US" sz="1200" baseline="30000" dirty="0" smtClean="0">
              <a:latin typeface="黑体" pitchFamily="49" charset="-122"/>
              <a:ea typeface="黑体" pitchFamily="49" charset="-122"/>
            </a:endParaRPr>
          </a:p>
          <a:p>
            <a:pPr algn="just">
              <a:lnSpc>
                <a:spcPct val="150000"/>
              </a:lnSpc>
            </a:pPr>
            <a:r>
              <a:rPr lang="en-US" altLang="zh-CN" sz="1200" baseline="30000" dirty="0" smtClean="0">
                <a:latin typeface="黑体" pitchFamily="49" charset="-122"/>
                <a:ea typeface="黑体" pitchFamily="49" charset="-122"/>
              </a:rPr>
              <a:t>【</a:t>
            </a:r>
            <a:r>
              <a:rPr lang="zh-CN" altLang="en-US" sz="1200" baseline="30000" dirty="0" smtClean="0">
                <a:latin typeface="黑体" pitchFamily="49" charset="-122"/>
                <a:ea typeface="黑体" pitchFamily="49" charset="-122"/>
              </a:rPr>
              <a:t>内容简介</a:t>
            </a:r>
            <a:r>
              <a:rPr lang="en-US" altLang="zh-CN" sz="1200" baseline="30000" dirty="0" smtClean="0">
                <a:latin typeface="黑体" pitchFamily="49" charset="-122"/>
                <a:ea typeface="黑体" pitchFamily="49" charset="-122"/>
              </a:rPr>
              <a:t>】</a:t>
            </a:r>
            <a:r>
              <a:rPr lang="zh-CN" altLang="en-US" sz="1200" baseline="30000" dirty="0" smtClean="0">
                <a:latin typeface="黑体" pitchFamily="49" charset="-122"/>
                <a:ea typeface="黑体" pitchFamily="49" charset="-122"/>
              </a:rPr>
              <a:t>由于年轻消费者对个性的追求，具有新颖观念的珠宝设计师逐渐成长，他们用普通材料（如塑料、纸、橡胶和木头）进行创造性设计，给珠宝设计注入新观念。这使得人们将“当代珠宝”的概念与“便宜”相联系。事实上，珠宝的品味与材料的价值无关，重要的是根植于观念当中的意义。本书展示了全球</a:t>
            </a:r>
            <a:r>
              <a:rPr lang="en-US" altLang="zh-CN" sz="1200" baseline="30000" dirty="0" smtClean="0">
                <a:latin typeface="黑体" pitchFamily="49" charset="-122"/>
                <a:ea typeface="黑体" pitchFamily="49" charset="-122"/>
              </a:rPr>
              <a:t>38</a:t>
            </a:r>
            <a:r>
              <a:rPr lang="zh-CN" altLang="en-US" sz="1200" baseline="30000" dirty="0" smtClean="0">
                <a:latin typeface="黑体" pitchFamily="49" charset="-122"/>
                <a:ea typeface="黑体" pitchFamily="49" charset="-122"/>
              </a:rPr>
              <a:t>位富有活力的年轻珠宝设计师作品，他们的作品与奢侈无关，他们致力于使用新颖的材料以及依据实验性的审美观设计珠宝，以丰富珠宝设计的观念。</a:t>
            </a:r>
          </a:p>
          <a:p>
            <a:pPr algn="just">
              <a:lnSpc>
                <a:spcPct val="150000"/>
              </a:lnSpc>
            </a:pPr>
            <a:r>
              <a:rPr lang="en-US" altLang="zh-CN" sz="1200" baseline="30000" dirty="0" smtClean="0">
                <a:latin typeface="黑体" pitchFamily="49" charset="-122"/>
                <a:ea typeface="黑体" pitchFamily="49" charset="-122"/>
              </a:rPr>
              <a:t>【</a:t>
            </a:r>
            <a:r>
              <a:rPr lang="zh-CN" altLang="en-US" sz="1200" baseline="30000" dirty="0" smtClean="0">
                <a:latin typeface="黑体" pitchFamily="49" charset="-122"/>
                <a:ea typeface="黑体" pitchFamily="49" charset="-122"/>
              </a:rPr>
              <a:t>索取号</a:t>
            </a:r>
            <a:r>
              <a:rPr lang="en-US" altLang="zh-CN" sz="1200" baseline="30000" dirty="0" smtClean="0">
                <a:latin typeface="黑体" pitchFamily="49" charset="-122"/>
                <a:ea typeface="黑体" pitchFamily="49" charset="-122"/>
              </a:rPr>
              <a:t>】J536.7/8451【</a:t>
            </a:r>
            <a:r>
              <a:rPr lang="zh-CN" altLang="en-US" sz="1200" baseline="30000" dirty="0" smtClean="0">
                <a:latin typeface="黑体" pitchFamily="49" charset="-122"/>
                <a:ea typeface="黑体" pitchFamily="49" charset="-122"/>
              </a:rPr>
              <a:t>馆藏地点</a:t>
            </a:r>
            <a:r>
              <a:rPr lang="en-US" altLang="zh-CN" sz="1200" baseline="30000" dirty="0" smtClean="0">
                <a:latin typeface="黑体" pitchFamily="49" charset="-122"/>
                <a:ea typeface="黑体" pitchFamily="49" charset="-122"/>
              </a:rPr>
              <a:t>】</a:t>
            </a:r>
            <a:r>
              <a:rPr lang="zh-CN" altLang="en-US" sz="1200" baseline="30000" dirty="0" smtClean="0">
                <a:latin typeface="黑体" pitchFamily="49" charset="-122"/>
                <a:ea typeface="黑体" pitchFamily="49" charset="-122"/>
              </a:rPr>
              <a:t>大学城图书阅览室 </a:t>
            </a:r>
            <a:endParaRPr lang="zh-CN" altLang="en-US" sz="1200" dirty="0">
              <a:latin typeface="黑体" pitchFamily="49" charset="-122"/>
              <a:ea typeface="黑体" pitchFamily="49" charset="-122"/>
            </a:endParaRPr>
          </a:p>
        </p:txBody>
      </p:sp>
      <p:pic>
        <p:nvPicPr>
          <p:cNvPr id="78850" name="Picture 2"/>
          <p:cNvPicPr>
            <a:picLocks noChangeAspect="1" noChangeArrowheads="1"/>
          </p:cNvPicPr>
          <p:nvPr/>
        </p:nvPicPr>
        <p:blipFill>
          <a:blip r:embed="rId3" cstate="email"/>
          <a:srcRect/>
          <a:stretch>
            <a:fillRect/>
          </a:stretch>
        </p:blipFill>
        <p:spPr bwMode="auto">
          <a:xfrm>
            <a:off x="6084168" y="476672"/>
            <a:ext cx="2076208" cy="2448272"/>
          </a:xfrm>
          <a:prstGeom prst="rect">
            <a:avLst/>
          </a:prstGeom>
          <a:noFill/>
          <a:ln w="9525">
            <a:noFill/>
            <a:miter lim="800000"/>
            <a:headEnd/>
            <a:tailEnd/>
          </a:ln>
        </p:spPr>
      </p:pic>
      <p:pic>
        <p:nvPicPr>
          <p:cNvPr id="2050" name="Picture 2" descr="D:\backup\desktop\杨帆老师扫描\Jewelry Art\未标题-2.jpg"/>
          <p:cNvPicPr>
            <a:picLocks noChangeAspect="1" noChangeArrowheads="1"/>
          </p:cNvPicPr>
          <p:nvPr/>
        </p:nvPicPr>
        <p:blipFill>
          <a:blip r:embed="rId4" cstate="email">
            <a:lum bright="10000"/>
          </a:blip>
          <a:srcRect/>
          <a:stretch>
            <a:fillRect/>
          </a:stretch>
        </p:blipFill>
        <p:spPr bwMode="auto">
          <a:xfrm>
            <a:off x="107504" y="116633"/>
            <a:ext cx="2363652" cy="3169442"/>
          </a:xfrm>
          <a:prstGeom prst="rect">
            <a:avLst/>
          </a:prstGeom>
          <a:noFill/>
        </p:spPr>
      </p:pic>
      <p:pic>
        <p:nvPicPr>
          <p:cNvPr id="1027" name="Picture 3" descr="D:\backup\desktop\杨帆老师扫描\Jewelry Art\未标题-4.jpg"/>
          <p:cNvPicPr>
            <a:picLocks noChangeAspect="1" noChangeArrowheads="1"/>
          </p:cNvPicPr>
          <p:nvPr/>
        </p:nvPicPr>
        <p:blipFill>
          <a:blip r:embed="rId5" cstate="email">
            <a:lum contrast="10000"/>
          </a:blip>
          <a:srcRect/>
          <a:stretch>
            <a:fillRect/>
          </a:stretch>
        </p:blipFill>
        <p:spPr bwMode="auto">
          <a:xfrm>
            <a:off x="107504" y="3432144"/>
            <a:ext cx="2626922" cy="3237216"/>
          </a:xfrm>
          <a:prstGeom prst="rect">
            <a:avLst/>
          </a:prstGeom>
          <a:noFill/>
        </p:spPr>
      </p:pic>
      <p:pic>
        <p:nvPicPr>
          <p:cNvPr id="1028" name="Picture 4" descr="D:\backup\desktop\杨帆老师扫描\Jewelry Art\未标题-3.jpg">
            <a:hlinkClick r:id="rId6" action="ppaction://hlinksldjump"/>
          </p:cNvPr>
          <p:cNvPicPr>
            <a:picLocks noChangeAspect="1" noChangeArrowheads="1"/>
          </p:cNvPicPr>
          <p:nvPr/>
        </p:nvPicPr>
        <p:blipFill>
          <a:blip r:embed="rId7" cstate="email">
            <a:lum bright="10000" contrast="10000"/>
          </a:blip>
          <a:srcRect/>
          <a:stretch>
            <a:fillRect/>
          </a:stretch>
        </p:blipFill>
        <p:spPr bwMode="auto">
          <a:xfrm>
            <a:off x="2829058" y="3433855"/>
            <a:ext cx="2232248" cy="3235505"/>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ppt_x</p:attrName>
                                        </p:attrNameLst>
                                      </p:cBhvr>
                                      <p:tavLst>
                                        <p:tav tm="0">
                                          <p:val>
                                            <p:strVal val="#ppt_x-.2"/>
                                          </p:val>
                                        </p:tav>
                                        <p:tav tm="100000">
                                          <p:val>
                                            <p:strVal val="#ppt_x"/>
                                          </p:val>
                                        </p:tav>
                                      </p:tavLst>
                                    </p:anim>
                                    <p:anim calcmode="lin" valueType="num">
                                      <p:cBhvr>
                                        <p:cTn id="8" dur="500" fill="hold"/>
                                        <p:tgtEl>
                                          <p:spTgt spid="2050"/>
                                        </p:tgtEl>
                                        <p:attrNameLst>
                                          <p:attrName>ppt_y</p:attrName>
                                        </p:attrNameLst>
                                      </p:cBhvr>
                                      <p:tavLst>
                                        <p:tav tm="0">
                                          <p:val>
                                            <p:strVal val="#ppt_y"/>
                                          </p:val>
                                        </p:tav>
                                        <p:tav tm="100000">
                                          <p:val>
                                            <p:strVal val="#ppt_y"/>
                                          </p:val>
                                        </p:tav>
                                      </p:tavLst>
                                    </p:anim>
                                    <p:animEffect transition="in" filter="wipe(right)" prLst="gradientSize: 0.1">
                                      <p:cBhvr>
                                        <p:cTn id="9" dur="500"/>
                                        <p:tgtEl>
                                          <p:spTgt spid="2050"/>
                                        </p:tgtEl>
                                      </p:cBhvr>
                                    </p:animEffect>
                                  </p:childTnLst>
                                </p:cTn>
                              </p:par>
                            </p:childTnLst>
                          </p:cTn>
                        </p:par>
                        <p:par>
                          <p:cTn id="10" fill="hold">
                            <p:stCondLst>
                              <p:cond delay="500"/>
                            </p:stCondLst>
                            <p:childTnLst>
                              <p:par>
                                <p:cTn id="11" presetID="29" presetClass="entr" presetSubtype="0" fill="hold" nodeType="after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p:cTn id="13" dur="500" fill="hold"/>
                                        <p:tgtEl>
                                          <p:spTgt spid="1026"/>
                                        </p:tgtEl>
                                        <p:attrNameLst>
                                          <p:attrName>ppt_x</p:attrName>
                                        </p:attrNameLst>
                                      </p:cBhvr>
                                      <p:tavLst>
                                        <p:tav tm="0">
                                          <p:val>
                                            <p:strVal val="#ppt_x-.2"/>
                                          </p:val>
                                        </p:tav>
                                        <p:tav tm="100000">
                                          <p:val>
                                            <p:strVal val="#ppt_x"/>
                                          </p:val>
                                        </p:tav>
                                      </p:tavLst>
                                    </p:anim>
                                    <p:anim calcmode="lin" valueType="num">
                                      <p:cBhvr>
                                        <p:cTn id="14" dur="5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15" dur="500"/>
                                        <p:tgtEl>
                                          <p:spTgt spid="1026"/>
                                        </p:tgtEl>
                                      </p:cBhvr>
                                    </p:animEffect>
                                  </p:childTnLst>
                                </p:cTn>
                              </p:par>
                            </p:childTnLst>
                          </p:cTn>
                        </p:par>
                        <p:par>
                          <p:cTn id="16" fill="hold">
                            <p:stCondLst>
                              <p:cond delay="1000"/>
                            </p:stCondLst>
                            <p:childTnLst>
                              <p:par>
                                <p:cTn id="17" presetID="29" presetClass="entr" presetSubtype="0" fill="hold" nodeType="after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p:cTn id="19" dur="500" fill="hold"/>
                                        <p:tgtEl>
                                          <p:spTgt spid="1028"/>
                                        </p:tgtEl>
                                        <p:attrNameLst>
                                          <p:attrName>ppt_x</p:attrName>
                                        </p:attrNameLst>
                                      </p:cBhvr>
                                      <p:tavLst>
                                        <p:tav tm="0">
                                          <p:val>
                                            <p:strVal val="#ppt_x-.2"/>
                                          </p:val>
                                        </p:tav>
                                        <p:tav tm="100000">
                                          <p:val>
                                            <p:strVal val="#ppt_x"/>
                                          </p:val>
                                        </p:tav>
                                      </p:tavLst>
                                    </p:anim>
                                    <p:anim calcmode="lin" valueType="num">
                                      <p:cBhvr>
                                        <p:cTn id="20" dur="500" fill="hold"/>
                                        <p:tgtEl>
                                          <p:spTgt spid="1028"/>
                                        </p:tgtEl>
                                        <p:attrNameLst>
                                          <p:attrName>ppt_y</p:attrName>
                                        </p:attrNameLst>
                                      </p:cBhvr>
                                      <p:tavLst>
                                        <p:tav tm="0">
                                          <p:val>
                                            <p:strVal val="#ppt_y"/>
                                          </p:val>
                                        </p:tav>
                                        <p:tav tm="100000">
                                          <p:val>
                                            <p:strVal val="#ppt_y"/>
                                          </p:val>
                                        </p:tav>
                                      </p:tavLst>
                                    </p:anim>
                                    <p:animEffect transition="in" filter="wipe(right)" prLst="gradientSize: 0.1">
                                      <p:cBhvr>
                                        <p:cTn id="21" dur="500"/>
                                        <p:tgtEl>
                                          <p:spTgt spid="1028"/>
                                        </p:tgtEl>
                                      </p:cBhvr>
                                    </p:animEffect>
                                  </p:childTnLst>
                                </p:cTn>
                              </p:par>
                            </p:childTnLst>
                          </p:cTn>
                        </p:par>
                        <p:par>
                          <p:cTn id="22" fill="hold">
                            <p:stCondLst>
                              <p:cond delay="1500"/>
                            </p:stCondLst>
                            <p:childTnLst>
                              <p:par>
                                <p:cTn id="23" presetID="29" presetClass="entr" presetSubtype="0" fill="hold" nodeType="afterEffect">
                                  <p:stCondLst>
                                    <p:cond delay="0"/>
                                  </p:stCondLst>
                                  <p:childTnLst>
                                    <p:set>
                                      <p:cBhvr>
                                        <p:cTn id="24" dur="1" fill="hold">
                                          <p:stCondLst>
                                            <p:cond delay="0"/>
                                          </p:stCondLst>
                                        </p:cTn>
                                        <p:tgtEl>
                                          <p:spTgt spid="1027"/>
                                        </p:tgtEl>
                                        <p:attrNameLst>
                                          <p:attrName>style.visibility</p:attrName>
                                        </p:attrNameLst>
                                      </p:cBhvr>
                                      <p:to>
                                        <p:strVal val="visible"/>
                                      </p:to>
                                    </p:set>
                                    <p:anim calcmode="lin" valueType="num">
                                      <p:cBhvr>
                                        <p:cTn id="25" dur="500" fill="hold"/>
                                        <p:tgtEl>
                                          <p:spTgt spid="1027"/>
                                        </p:tgtEl>
                                        <p:attrNameLst>
                                          <p:attrName>ppt_x</p:attrName>
                                        </p:attrNameLst>
                                      </p:cBhvr>
                                      <p:tavLst>
                                        <p:tav tm="0">
                                          <p:val>
                                            <p:strVal val="#ppt_x-.2"/>
                                          </p:val>
                                        </p:tav>
                                        <p:tav tm="100000">
                                          <p:val>
                                            <p:strVal val="#ppt_x"/>
                                          </p:val>
                                        </p:tav>
                                      </p:tavLst>
                                    </p:anim>
                                    <p:anim calcmode="lin" valueType="num">
                                      <p:cBhvr>
                                        <p:cTn id="26" dur="500" fill="hold"/>
                                        <p:tgtEl>
                                          <p:spTgt spid="1027"/>
                                        </p:tgtEl>
                                        <p:attrNameLst>
                                          <p:attrName>ppt_y</p:attrName>
                                        </p:attrNameLst>
                                      </p:cBhvr>
                                      <p:tavLst>
                                        <p:tav tm="0">
                                          <p:val>
                                            <p:strVal val="#ppt_y"/>
                                          </p:val>
                                        </p:tav>
                                        <p:tav tm="100000">
                                          <p:val>
                                            <p:strVal val="#ppt_y"/>
                                          </p:val>
                                        </p:tav>
                                      </p:tavLst>
                                    </p:anim>
                                    <p:animEffect transition="in" filter="wipe(right)" prLst="gradientSize: 0.1">
                                      <p:cBhvr>
                                        <p:cTn id="2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矩形 18"/>
          <p:cNvSpPr/>
          <p:nvPr/>
        </p:nvSpPr>
        <p:spPr>
          <a:xfrm>
            <a:off x="0" y="4509120"/>
            <a:ext cx="9144000" cy="2348880"/>
          </a:xfrm>
          <a:prstGeom prst="rect">
            <a:avLst/>
          </a:prstGeom>
          <a:solidFill>
            <a:srgbClr val="11525B">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0" y="5949280"/>
            <a:ext cx="9144000" cy="476672"/>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矩形 19"/>
          <p:cNvSpPr/>
          <p:nvPr/>
        </p:nvSpPr>
        <p:spPr>
          <a:xfrm>
            <a:off x="0" y="980728"/>
            <a:ext cx="9144000" cy="432048"/>
          </a:xfrm>
          <a:prstGeom prst="rect">
            <a:avLst/>
          </a:prstGeom>
          <a:solidFill>
            <a:srgbClr val="11525B">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1412776"/>
            <a:ext cx="9144000" cy="1772816"/>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Picture 2" descr="中国艺术百科辞典"/>
          <p:cNvPicPr>
            <a:picLocks noChangeAspect="1" noChangeArrowheads="1"/>
          </p:cNvPicPr>
          <p:nvPr/>
        </p:nvPicPr>
        <p:blipFill>
          <a:blip r:embed="rId2" cstate="email"/>
          <a:srcRect/>
          <a:stretch>
            <a:fillRect/>
          </a:stretch>
        </p:blipFill>
        <p:spPr bwMode="auto">
          <a:xfrm>
            <a:off x="251520" y="4871260"/>
            <a:ext cx="1440160" cy="1986740"/>
          </a:xfrm>
          <a:prstGeom prst="rect">
            <a:avLst/>
          </a:prstGeom>
          <a:noFill/>
          <a:ln w="9525">
            <a:noFill/>
            <a:miter lim="800000"/>
            <a:headEnd/>
            <a:tailEnd/>
          </a:ln>
        </p:spPr>
      </p:pic>
      <p:pic>
        <p:nvPicPr>
          <p:cNvPr id="6" name="Picture 4" descr="中国美术大辞典"/>
          <p:cNvPicPr>
            <a:picLocks noChangeAspect="1" noChangeArrowheads="1"/>
          </p:cNvPicPr>
          <p:nvPr/>
        </p:nvPicPr>
        <p:blipFill>
          <a:blip r:embed="rId3" cstate="email"/>
          <a:srcRect/>
          <a:stretch>
            <a:fillRect/>
          </a:stretch>
        </p:blipFill>
        <p:spPr bwMode="auto">
          <a:xfrm>
            <a:off x="7596336" y="4913784"/>
            <a:ext cx="1408884" cy="1944216"/>
          </a:xfrm>
          <a:prstGeom prst="rect">
            <a:avLst/>
          </a:prstGeom>
          <a:noFill/>
          <a:ln w="9525">
            <a:noFill/>
            <a:miter lim="800000"/>
            <a:headEnd/>
            <a:tailEnd/>
          </a:ln>
        </p:spPr>
      </p:pic>
      <p:pic>
        <p:nvPicPr>
          <p:cNvPr id="7" name="Picture 5" descr="设计大百科全书"/>
          <p:cNvPicPr>
            <a:picLocks noChangeAspect="1" noChangeArrowheads="1"/>
          </p:cNvPicPr>
          <p:nvPr/>
        </p:nvPicPr>
        <p:blipFill>
          <a:blip r:embed="rId4" cstate="email"/>
          <a:srcRect/>
          <a:stretch>
            <a:fillRect/>
          </a:stretch>
        </p:blipFill>
        <p:spPr bwMode="auto">
          <a:xfrm>
            <a:off x="5652120" y="4265712"/>
            <a:ext cx="1867029" cy="2592288"/>
          </a:xfrm>
          <a:prstGeom prst="rect">
            <a:avLst/>
          </a:prstGeom>
          <a:noFill/>
          <a:ln w="9525">
            <a:noFill/>
            <a:miter lim="800000"/>
            <a:headEnd/>
            <a:tailEnd/>
          </a:ln>
        </p:spPr>
      </p:pic>
      <p:pic>
        <p:nvPicPr>
          <p:cNvPr id="4" name="Picture 2" descr="西方美术大辞典"/>
          <p:cNvPicPr>
            <a:picLocks noChangeAspect="1" noChangeArrowheads="1"/>
          </p:cNvPicPr>
          <p:nvPr/>
        </p:nvPicPr>
        <p:blipFill>
          <a:blip r:embed="rId5" cstate="email"/>
          <a:srcRect/>
          <a:stretch>
            <a:fillRect/>
          </a:stretch>
        </p:blipFill>
        <p:spPr bwMode="auto">
          <a:xfrm>
            <a:off x="3707904" y="4293096"/>
            <a:ext cx="1871389" cy="2564904"/>
          </a:xfrm>
          <a:prstGeom prst="rect">
            <a:avLst/>
          </a:prstGeom>
          <a:ln>
            <a:noFill/>
          </a:ln>
          <a:effectLst>
            <a:outerShdw blurRad="190500" algn="tl" rotWithShape="0">
              <a:srgbClr val="000000">
                <a:alpha val="70000"/>
              </a:srgbClr>
            </a:outerShdw>
          </a:effectLst>
        </p:spPr>
      </p:pic>
      <p:pic>
        <p:nvPicPr>
          <p:cNvPr id="15" name="Picture 2" descr="D:\backup\desktop\杨帆老师扫描\工业设计辞典\未标题-1.jpg"/>
          <p:cNvPicPr>
            <a:picLocks noChangeAspect="1" noChangeArrowheads="1"/>
          </p:cNvPicPr>
          <p:nvPr/>
        </p:nvPicPr>
        <p:blipFill>
          <a:blip r:embed="rId6" cstate="email">
            <a:lum bright="10000"/>
          </a:blip>
          <a:srcRect/>
          <a:stretch>
            <a:fillRect/>
          </a:stretch>
        </p:blipFill>
        <p:spPr bwMode="auto">
          <a:xfrm>
            <a:off x="2051720" y="4797152"/>
            <a:ext cx="1385111" cy="2060848"/>
          </a:xfrm>
          <a:prstGeom prst="rect">
            <a:avLst/>
          </a:prstGeom>
          <a:ln>
            <a:noFill/>
          </a:ln>
          <a:effectLst>
            <a:outerShdw blurRad="292100" dist="139700" dir="2700000" algn="tl" rotWithShape="0">
              <a:srgbClr val="333333">
                <a:alpha val="65000"/>
              </a:srgbClr>
            </a:outerShdw>
          </a:effectLst>
        </p:spPr>
      </p:pic>
      <p:pic>
        <p:nvPicPr>
          <p:cNvPr id="16" name="Picture 3" descr="D:\backup\desktop\杨帆老师扫描\工业设计辞典\未标题-3.jpg">
            <a:hlinkClick r:id="rId7" action="ppaction://hlinksldjump"/>
          </p:cNvPr>
          <p:cNvPicPr>
            <a:picLocks noChangeAspect="1" noChangeArrowheads="1"/>
          </p:cNvPicPr>
          <p:nvPr/>
        </p:nvPicPr>
        <p:blipFill>
          <a:blip r:embed="rId8" cstate="email">
            <a:lum bright="10000" contrast="10000"/>
          </a:blip>
          <a:srcRect/>
          <a:stretch>
            <a:fillRect/>
          </a:stretch>
        </p:blipFill>
        <p:spPr bwMode="auto">
          <a:xfrm>
            <a:off x="5868144" y="764704"/>
            <a:ext cx="2736303" cy="2973081"/>
          </a:xfrm>
          <a:prstGeom prst="rect">
            <a:avLst/>
          </a:prstGeom>
          <a:ln>
            <a:noFill/>
          </a:ln>
          <a:effectLst>
            <a:outerShdw blurRad="292100" dist="139700" dir="2700000" algn="tl" rotWithShape="0">
              <a:srgbClr val="333333">
                <a:alpha val="65000"/>
              </a:srgbClr>
            </a:outerShdw>
          </a:effectLst>
        </p:spPr>
      </p:pic>
      <p:pic>
        <p:nvPicPr>
          <p:cNvPr id="17" name="Picture 3" descr="D:\backup\desktop\新建文件夹 (2)\新建文件夹 (2)\未标题-5.jpg"/>
          <p:cNvPicPr>
            <a:picLocks noChangeAspect="1" noChangeArrowheads="1"/>
          </p:cNvPicPr>
          <p:nvPr/>
        </p:nvPicPr>
        <p:blipFill>
          <a:blip r:embed="rId9" cstate="email">
            <a:lum bright="10000"/>
          </a:blip>
          <a:srcRect/>
          <a:stretch>
            <a:fillRect/>
          </a:stretch>
        </p:blipFill>
        <p:spPr bwMode="auto">
          <a:xfrm>
            <a:off x="3563888" y="476672"/>
            <a:ext cx="1900177" cy="2448272"/>
          </a:xfrm>
          <a:prstGeom prst="rect">
            <a:avLst/>
          </a:prstGeom>
          <a:ln>
            <a:noFill/>
          </a:ln>
          <a:effectLst>
            <a:outerShdw blurRad="292100" dist="139700" dir="2700000" algn="tl" rotWithShape="0">
              <a:srgbClr val="333333">
                <a:alpha val="65000"/>
              </a:srgbClr>
            </a:outerShdw>
          </a:effectLst>
        </p:spPr>
      </p:pic>
      <p:pic>
        <p:nvPicPr>
          <p:cNvPr id="18" name="Picture 4" descr="D:\backup\desktop\新建文件夹 (2)\新建文件夹 (2)\未标题-1.jpg"/>
          <p:cNvPicPr>
            <a:picLocks noChangeAspect="1" noChangeArrowheads="1"/>
          </p:cNvPicPr>
          <p:nvPr/>
        </p:nvPicPr>
        <p:blipFill>
          <a:blip r:embed="rId10" cstate="email"/>
          <a:srcRect/>
          <a:stretch>
            <a:fillRect/>
          </a:stretch>
        </p:blipFill>
        <p:spPr bwMode="auto">
          <a:xfrm>
            <a:off x="971600" y="692696"/>
            <a:ext cx="1879303" cy="338437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lide(fromBottom)">
                                      <p:cBhvr>
                                        <p:cTn id="7" dur="500"/>
                                        <p:tgtEl>
                                          <p:spTgt spid="5"/>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slide(fromBottom)">
                                      <p:cBhvr>
                                        <p:cTn id="11" dur="500"/>
                                        <p:tgtEl>
                                          <p:spTgt spid="15"/>
                                        </p:tgtEl>
                                      </p:cBhvr>
                                    </p:animEffect>
                                  </p:childTnLst>
                                </p:cTn>
                              </p:par>
                            </p:childTnLst>
                          </p:cTn>
                        </p:par>
                        <p:par>
                          <p:cTn id="12" fill="hold">
                            <p:stCondLst>
                              <p:cond delay="1000"/>
                            </p:stCondLst>
                            <p:childTnLst>
                              <p:par>
                                <p:cTn id="13" presetID="12" presetClass="entr" presetSubtype="4"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slide(fromBottom)">
                                      <p:cBhvr>
                                        <p:cTn id="15" dur="500"/>
                                        <p:tgtEl>
                                          <p:spTgt spid="4"/>
                                        </p:tgtEl>
                                      </p:cBhvr>
                                    </p:animEffect>
                                  </p:childTnLst>
                                </p:cTn>
                              </p:par>
                            </p:childTnLst>
                          </p:cTn>
                        </p:par>
                        <p:par>
                          <p:cTn id="16" fill="hold">
                            <p:stCondLst>
                              <p:cond delay="1500"/>
                            </p:stCondLst>
                            <p:childTnLst>
                              <p:par>
                                <p:cTn id="17" presetID="12" presetClass="entr" presetSubtype="4"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slide(fromBottom)">
                                      <p:cBhvr>
                                        <p:cTn id="19" dur="500"/>
                                        <p:tgtEl>
                                          <p:spTgt spid="7"/>
                                        </p:tgtEl>
                                      </p:cBhvr>
                                    </p:animEffect>
                                  </p:childTnLst>
                                </p:cTn>
                              </p:par>
                            </p:childTnLst>
                          </p:cTn>
                        </p:par>
                        <p:par>
                          <p:cTn id="20" fill="hold">
                            <p:stCondLst>
                              <p:cond delay="2000"/>
                            </p:stCondLst>
                            <p:childTnLst>
                              <p:par>
                                <p:cTn id="21" presetID="12" presetClass="entr" presetSubtype="4"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slide(fromBottom)">
                                      <p:cBhvr>
                                        <p:cTn id="23" dur="500"/>
                                        <p:tgtEl>
                                          <p:spTgt spid="6"/>
                                        </p:tgtEl>
                                      </p:cBhvr>
                                    </p:animEffect>
                                  </p:childTnLst>
                                </p:cTn>
                              </p:par>
                            </p:childTnLst>
                          </p:cTn>
                        </p:par>
                        <p:par>
                          <p:cTn id="24" fill="hold">
                            <p:stCondLst>
                              <p:cond delay="2500"/>
                            </p:stCondLst>
                            <p:childTnLst>
                              <p:par>
                                <p:cTn id="25" presetID="47" presetClass="entr" presetSubtype="0"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par>
                          <p:cTn id="30" fill="hold">
                            <p:stCondLst>
                              <p:cond delay="3500"/>
                            </p:stCondLst>
                            <p:childTnLst>
                              <p:par>
                                <p:cTn id="31" presetID="47" presetClass="entr" presetSubtype="0" fill="hold"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1000" fill="hold"/>
                                        <p:tgtEl>
                                          <p:spTgt spid="17"/>
                                        </p:tgtEl>
                                        <p:attrNameLst>
                                          <p:attrName>ppt_y</p:attrName>
                                        </p:attrNameLst>
                                      </p:cBhvr>
                                      <p:tavLst>
                                        <p:tav tm="0">
                                          <p:val>
                                            <p:strVal val="#ppt_y-.1"/>
                                          </p:val>
                                        </p:tav>
                                        <p:tav tm="100000">
                                          <p:val>
                                            <p:strVal val="#ppt_y"/>
                                          </p:val>
                                        </p:tav>
                                      </p:tavLst>
                                    </p:anim>
                                  </p:childTnLst>
                                </p:cTn>
                              </p:par>
                            </p:childTnLst>
                          </p:cTn>
                        </p:par>
                        <p:par>
                          <p:cTn id="36" fill="hold">
                            <p:stCondLst>
                              <p:cond delay="4500"/>
                            </p:stCondLst>
                            <p:childTnLst>
                              <p:par>
                                <p:cTn id="37" presetID="47" presetClass="entr" presetSubtype="0" fill="hold" nodeType="after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1000"/>
                                        <p:tgtEl>
                                          <p:spTgt spid="16"/>
                                        </p:tgtEl>
                                      </p:cBhvr>
                                    </p:animEffect>
                                    <p:anim calcmode="lin" valueType="num">
                                      <p:cBhvr>
                                        <p:cTn id="40" dur="1000" fill="hold"/>
                                        <p:tgtEl>
                                          <p:spTgt spid="16"/>
                                        </p:tgtEl>
                                        <p:attrNameLst>
                                          <p:attrName>ppt_x</p:attrName>
                                        </p:attrNameLst>
                                      </p:cBhvr>
                                      <p:tavLst>
                                        <p:tav tm="0">
                                          <p:val>
                                            <p:strVal val="#ppt_x"/>
                                          </p:val>
                                        </p:tav>
                                        <p:tav tm="100000">
                                          <p:val>
                                            <p:strVal val="#ppt_x"/>
                                          </p:val>
                                        </p:tav>
                                      </p:tavLst>
                                    </p:anim>
                                    <p:anim calcmode="lin" valueType="num">
                                      <p:cBhvr>
                                        <p:cTn id="4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1052736"/>
            <a:ext cx="9144000" cy="3672408"/>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0" y="0"/>
            <a:ext cx="2483768"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3861048"/>
            <a:ext cx="9144000" cy="2996952"/>
          </a:xfrm>
          <a:prstGeom prst="rect">
            <a:avLst/>
          </a:prstGeom>
          <a:solidFill>
            <a:srgbClr val="11525B">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32"/>
          <p:cNvSpPr>
            <a:spLocks noChangeArrowheads="1"/>
          </p:cNvSpPr>
          <p:nvPr/>
        </p:nvSpPr>
        <p:spPr bwMode="auto">
          <a:xfrm>
            <a:off x="0" y="1268760"/>
            <a:ext cx="2051719" cy="864095"/>
          </a:xfrm>
          <a:prstGeom prst="rect">
            <a:avLst/>
          </a:prstGeom>
          <a:solidFill>
            <a:srgbClr val="778C89">
              <a:alpha val="50980"/>
            </a:srgbClr>
          </a:solidFill>
          <a:ln w="9525">
            <a:noFill/>
            <a:miter lim="800000"/>
            <a:headEnd/>
            <a:tailEnd/>
          </a:ln>
        </p:spPr>
        <p:txBody>
          <a:bodyPr anchor="ctr"/>
          <a:lstStyle/>
          <a:p>
            <a:pPr>
              <a:defRPr/>
            </a:pPr>
            <a:r>
              <a:rPr lang="zh-CN" altLang="en-US" dirty="0" smtClean="0">
                <a:latin typeface="黑体" pitchFamily="49" charset="-122"/>
                <a:ea typeface="黑体" pitchFamily="49" charset="-122"/>
              </a:rPr>
              <a:t>图书流通部 </a:t>
            </a:r>
            <a:r>
              <a:rPr lang="en-US" altLang="zh-CN" dirty="0" smtClean="0">
                <a:latin typeface="黑体" pitchFamily="49" charset="-122"/>
                <a:ea typeface="黑体" pitchFamily="49" charset="-122"/>
              </a:rPr>
              <a:t>4F</a:t>
            </a:r>
            <a:endParaRPr lang="zh-CN" altLang="en-US" dirty="0">
              <a:latin typeface="黑体" pitchFamily="49" charset="-122"/>
              <a:ea typeface="黑体" pitchFamily="49" charset="-122"/>
            </a:endParaRPr>
          </a:p>
        </p:txBody>
      </p:sp>
      <p:sp>
        <p:nvSpPr>
          <p:cNvPr id="3" name="矩形 32"/>
          <p:cNvSpPr>
            <a:spLocks noChangeArrowheads="1"/>
          </p:cNvSpPr>
          <p:nvPr/>
        </p:nvSpPr>
        <p:spPr bwMode="auto">
          <a:xfrm>
            <a:off x="0" y="2204864"/>
            <a:ext cx="2051719" cy="864095"/>
          </a:xfrm>
          <a:prstGeom prst="rect">
            <a:avLst/>
          </a:prstGeom>
          <a:solidFill>
            <a:srgbClr val="87BEB0">
              <a:alpha val="58039"/>
            </a:srgbClr>
          </a:solidFill>
          <a:ln w="9525">
            <a:noFill/>
            <a:miter lim="800000"/>
            <a:headEnd/>
            <a:tailEnd/>
          </a:ln>
        </p:spPr>
        <p:txBody>
          <a:bodyPr anchor="ctr"/>
          <a:lstStyle/>
          <a:p>
            <a:pPr>
              <a:defRPr/>
            </a:pPr>
            <a:r>
              <a:rPr lang="zh-CN" altLang="en-US" sz="1600" dirty="0" smtClean="0">
                <a:latin typeface="黑体" pitchFamily="49" charset="-122"/>
                <a:ea typeface="黑体" pitchFamily="49" charset="-122"/>
              </a:rPr>
              <a:t>图书阅览室</a:t>
            </a:r>
            <a:endParaRPr lang="en-US" altLang="zh-CN" sz="1600" dirty="0" smtClean="0">
              <a:latin typeface="黑体" pitchFamily="49" charset="-122"/>
              <a:ea typeface="黑体" pitchFamily="49" charset="-122"/>
            </a:endParaRPr>
          </a:p>
          <a:p>
            <a:pPr>
              <a:defRPr/>
            </a:pPr>
            <a:r>
              <a:rPr lang="zh-CN" altLang="en-US" sz="1600" dirty="0" smtClean="0">
                <a:latin typeface="黑体" pitchFamily="49" charset="-122"/>
                <a:ea typeface="黑体" pitchFamily="49" charset="-122"/>
              </a:rPr>
              <a:t>新书阅览室  </a:t>
            </a:r>
            <a:r>
              <a:rPr lang="en-US" altLang="zh-CN" sz="1600" dirty="0" smtClean="0">
                <a:latin typeface="黑体" pitchFamily="49" charset="-122"/>
                <a:ea typeface="黑体" pitchFamily="49" charset="-122"/>
              </a:rPr>
              <a:t>3F</a:t>
            </a:r>
            <a:endParaRPr lang="zh-CN" altLang="en-US" sz="1600" dirty="0" smtClean="0">
              <a:latin typeface="黑体" pitchFamily="49" charset="-122"/>
              <a:ea typeface="黑体" pitchFamily="49" charset="-122"/>
            </a:endParaRPr>
          </a:p>
          <a:p>
            <a:pPr>
              <a:defRPr/>
            </a:pPr>
            <a:r>
              <a:rPr lang="zh-CN" altLang="en-US" sz="1600" dirty="0" smtClean="0">
                <a:latin typeface="黑体" pitchFamily="49" charset="-122"/>
                <a:ea typeface="黑体" pitchFamily="49" charset="-122"/>
              </a:rPr>
              <a:t>电子阅览室</a:t>
            </a:r>
          </a:p>
        </p:txBody>
      </p:sp>
      <p:sp>
        <p:nvSpPr>
          <p:cNvPr id="4" name="矩形 32"/>
          <p:cNvSpPr>
            <a:spLocks noChangeArrowheads="1"/>
          </p:cNvSpPr>
          <p:nvPr/>
        </p:nvSpPr>
        <p:spPr bwMode="auto">
          <a:xfrm>
            <a:off x="0" y="3140968"/>
            <a:ext cx="2051719" cy="864095"/>
          </a:xfrm>
          <a:prstGeom prst="rect">
            <a:avLst/>
          </a:prstGeom>
          <a:solidFill>
            <a:srgbClr val="A7F5B9">
              <a:alpha val="32941"/>
            </a:srgbClr>
          </a:solidFill>
          <a:ln w="9525">
            <a:noFill/>
            <a:miter lim="800000"/>
            <a:headEnd/>
            <a:tailEnd/>
          </a:ln>
        </p:spPr>
        <p:txBody>
          <a:bodyPr anchor="ctr"/>
          <a:lstStyle/>
          <a:p>
            <a:pPr>
              <a:defRPr/>
            </a:pPr>
            <a:r>
              <a:rPr lang="zh-CN" altLang="en-US" dirty="0" smtClean="0">
                <a:latin typeface="黑体" pitchFamily="49" charset="-122"/>
                <a:ea typeface="黑体" pitchFamily="49" charset="-122"/>
              </a:rPr>
              <a:t>报刊阅览室 </a:t>
            </a:r>
            <a:r>
              <a:rPr lang="en-US" altLang="zh-CN" dirty="0" smtClean="0">
                <a:latin typeface="黑体" pitchFamily="49" charset="-122"/>
                <a:ea typeface="黑体" pitchFamily="49" charset="-122"/>
              </a:rPr>
              <a:t>2F</a:t>
            </a:r>
            <a:endParaRPr lang="zh-CN" altLang="en-US" dirty="0">
              <a:latin typeface="黑体" pitchFamily="49" charset="-122"/>
              <a:ea typeface="黑体" pitchFamily="49" charset="-122"/>
            </a:endParaRPr>
          </a:p>
        </p:txBody>
      </p:sp>
      <p:sp>
        <p:nvSpPr>
          <p:cNvPr id="5" name="矩形 4"/>
          <p:cNvSpPr/>
          <p:nvPr/>
        </p:nvSpPr>
        <p:spPr>
          <a:xfrm>
            <a:off x="7596336" y="0"/>
            <a:ext cx="1547664"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2987824" y="764704"/>
            <a:ext cx="5094312" cy="307777"/>
          </a:xfrm>
          <a:prstGeom prst="rect">
            <a:avLst/>
          </a:prstGeom>
        </p:spPr>
        <p:txBody>
          <a:bodyPr wrap="square">
            <a:spAutoFit/>
          </a:bodyPr>
          <a:lstStyle/>
          <a:p>
            <a:r>
              <a:rPr lang="zh-CN" altLang="en-US" sz="1400" dirty="0" smtClean="0">
                <a:latin typeface="Adobe 楷体 Std R" pitchFamily="18" charset="-122"/>
                <a:ea typeface="Adobe 楷体 Std R" pitchFamily="18" charset="-122"/>
              </a:rPr>
              <a:t>该室主要收录最新入库的中外文艺术类专业图书。</a:t>
            </a:r>
            <a:endParaRPr lang="zh-CN" altLang="en-US" sz="1400" dirty="0"/>
          </a:p>
        </p:txBody>
      </p:sp>
      <p:pic>
        <p:nvPicPr>
          <p:cNvPr id="3074" name="Picture 2" descr="D:\backup\desktop\QQ图片20150908151204.jpg"/>
          <p:cNvPicPr>
            <a:picLocks noChangeAspect="1" noChangeArrowheads="1"/>
          </p:cNvPicPr>
          <p:nvPr/>
        </p:nvPicPr>
        <p:blipFill>
          <a:blip r:embed="rId2" cstate="email"/>
          <a:srcRect/>
          <a:stretch>
            <a:fillRect/>
          </a:stretch>
        </p:blipFill>
        <p:spPr bwMode="auto">
          <a:xfrm>
            <a:off x="3059832" y="3645024"/>
            <a:ext cx="4076051" cy="2336958"/>
          </a:xfrm>
          <a:prstGeom prst="rect">
            <a:avLst/>
          </a:prstGeom>
          <a:noFill/>
        </p:spPr>
      </p:pic>
      <p:pic>
        <p:nvPicPr>
          <p:cNvPr id="3075" name="Picture 3" descr="D:\backup\desktop\QQ图片20150908151143.jpg"/>
          <p:cNvPicPr>
            <a:picLocks noChangeAspect="1" noChangeArrowheads="1"/>
          </p:cNvPicPr>
          <p:nvPr/>
        </p:nvPicPr>
        <p:blipFill>
          <a:blip r:embed="rId3" cstate="email">
            <a:lum bright="10000"/>
          </a:blip>
          <a:srcRect/>
          <a:stretch>
            <a:fillRect/>
          </a:stretch>
        </p:blipFill>
        <p:spPr bwMode="auto">
          <a:xfrm>
            <a:off x="3059832" y="1196752"/>
            <a:ext cx="4076051" cy="2336958"/>
          </a:xfrm>
          <a:prstGeom prst="rect">
            <a:avLst/>
          </a:prstGeom>
          <a:noFill/>
        </p:spPr>
      </p:pic>
      <p:sp>
        <p:nvSpPr>
          <p:cNvPr id="11" name="矩形 10"/>
          <p:cNvSpPr/>
          <p:nvPr/>
        </p:nvSpPr>
        <p:spPr>
          <a:xfrm>
            <a:off x="8316416" y="0"/>
            <a:ext cx="288032"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heckerboard(across)">
                                      <p:cBhvr>
                                        <p:cTn id="11" dur="500"/>
                                        <p:tgtEl>
                                          <p:spTgt spid="10"/>
                                        </p:tgtEl>
                                      </p:cBhvr>
                                    </p:animEffect>
                                  </p:childTnLst>
                                </p:cTn>
                              </p:par>
                            </p:childTnLst>
                          </p:cTn>
                        </p:par>
                        <p:par>
                          <p:cTn id="12" fill="hold">
                            <p:stCondLst>
                              <p:cond delay="1000"/>
                            </p:stCondLst>
                            <p:childTnLst>
                              <p:par>
                                <p:cTn id="13" presetID="19" presetClass="emph" presetSubtype="0" fill="hold" nodeType="afterEffect">
                                  <p:stCondLst>
                                    <p:cond delay="0"/>
                                  </p:stCondLst>
                                  <p:childTnLst>
                                    <p:animClr clrSpc="rgb">
                                      <p:cBhvr override="childStyle">
                                        <p:cTn id="14" dur="500" fill="hold"/>
                                        <p:tgtEl>
                                          <p:spTgt spid="3">
                                            <p:txEl>
                                              <p:pRg st="1" end="1"/>
                                            </p:txEl>
                                          </p:spTgt>
                                        </p:tgtEl>
                                        <p:attrNameLst>
                                          <p:attrName>style.color</p:attrName>
                                        </p:attrNameLst>
                                      </p:cBhvr>
                                      <p:to>
                                        <a:schemeClr val="accent2"/>
                                      </p:to>
                                    </p:animClr>
                                    <p:animClr clrSpc="rgb">
                                      <p:cBhvr>
                                        <p:cTn id="15" dur="500" fill="hold"/>
                                        <p:tgtEl>
                                          <p:spTgt spid="3">
                                            <p:txEl>
                                              <p:pRg st="1" end="1"/>
                                            </p:txEl>
                                          </p:spTgt>
                                        </p:tgtEl>
                                        <p:attrNameLst>
                                          <p:attrName>fillcolor</p:attrName>
                                        </p:attrNameLst>
                                      </p:cBhvr>
                                      <p:to>
                                        <a:schemeClr val="accent2"/>
                                      </p:to>
                                    </p:animClr>
                                    <p:set>
                                      <p:cBhvr>
                                        <p:cTn id="16" dur="500" fill="hold"/>
                                        <p:tgtEl>
                                          <p:spTgt spid="3">
                                            <p:txEl>
                                              <p:pRg st="1" end="1"/>
                                            </p:txEl>
                                          </p:spTgt>
                                        </p:tgtEl>
                                        <p:attrNameLst>
                                          <p:attrName>fill.type</p:attrName>
                                        </p:attrNameLst>
                                      </p:cBhvr>
                                      <p:to>
                                        <p:strVal val="solid"/>
                                      </p:to>
                                    </p:set>
                                    <p:set>
                                      <p:cBhvr>
                                        <p:cTn id="17" dur="500" fill="hold"/>
                                        <p:tgtEl>
                                          <p:spTgt spid="3">
                                            <p:txEl>
                                              <p:pRg st="1" end="1"/>
                                            </p:txEl>
                                          </p:spTgt>
                                        </p:tgtEl>
                                        <p:attrNameLst>
                                          <p:attrName>fill.on</p:attrName>
                                        </p:attrNameLst>
                                      </p:cBhvr>
                                      <p:to>
                                        <p:strVal val="true"/>
                                      </p:to>
                                    </p:set>
                                  </p:childTnLst>
                                </p:cTn>
                              </p:par>
                            </p:childTnLst>
                          </p:cTn>
                        </p:par>
                        <p:par>
                          <p:cTn id="18" fill="hold">
                            <p:stCondLst>
                              <p:cond delay="1500"/>
                            </p:stCondLst>
                            <p:childTnLst>
                              <p:par>
                                <p:cTn id="19" presetID="26" presetClass="emph" presetSubtype="0" fill="hold" nodeType="afterEffect">
                                  <p:stCondLst>
                                    <p:cond delay="0"/>
                                  </p:stCondLst>
                                  <p:childTnLst>
                                    <p:animEffect transition="out" filter="fade">
                                      <p:cBhvr>
                                        <p:cTn id="20" dur="500" tmFilter="0, 0; .2, .5; .8, .5; 1, 0"/>
                                        <p:tgtEl>
                                          <p:spTgt spid="3">
                                            <p:txEl>
                                              <p:pRg st="1" end="1"/>
                                            </p:txEl>
                                          </p:spTgt>
                                        </p:tgtEl>
                                      </p:cBhvr>
                                    </p:animEffect>
                                    <p:animScale>
                                      <p:cBhvr>
                                        <p:cTn id="21" dur="250" autoRev="1" fill="hold"/>
                                        <p:tgtEl>
                                          <p:spTgt spid="3">
                                            <p:txEl>
                                              <p:pRg st="1" end="1"/>
                                            </p:txEl>
                                          </p:spTgt>
                                        </p:tgtEl>
                                      </p:cBhvr>
                                      <p:by x="105000" y="105000"/>
                                    </p:animScale>
                                  </p:childTnLst>
                                </p:cTn>
                              </p:par>
                            </p:childTnLst>
                          </p:cTn>
                        </p:par>
                        <p:par>
                          <p:cTn id="22" fill="hold">
                            <p:stCondLst>
                              <p:cond delay="2000"/>
                            </p:stCondLst>
                            <p:childTnLst>
                              <p:par>
                                <p:cTn id="23" presetID="5" presetClass="entr" presetSubtype="1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heckerboard(across)">
                                      <p:cBhvr>
                                        <p:cTn id="25" dur="500"/>
                                        <p:tgtEl>
                                          <p:spTgt spid="9"/>
                                        </p:tgtEl>
                                      </p:cBhvr>
                                    </p:animEffect>
                                  </p:childTnLst>
                                </p:cTn>
                              </p:par>
                            </p:childTnLst>
                          </p:cTn>
                        </p:par>
                        <p:par>
                          <p:cTn id="26" fill="hold">
                            <p:stCondLst>
                              <p:cond delay="2500"/>
                            </p:stCondLst>
                            <p:childTnLst>
                              <p:par>
                                <p:cTn id="27" presetID="9"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dissolve">
                                      <p:cBhvr>
                                        <p:cTn id="29" dur="500"/>
                                        <p:tgtEl>
                                          <p:spTgt spid="6"/>
                                        </p:tgtEl>
                                      </p:cBhvr>
                                    </p:animEffect>
                                  </p:childTnLst>
                                </p:cTn>
                              </p:par>
                            </p:childTnLst>
                          </p:cTn>
                        </p:par>
                        <p:par>
                          <p:cTn id="30" fill="hold">
                            <p:stCondLst>
                              <p:cond delay="3000"/>
                            </p:stCondLst>
                            <p:childTnLst>
                              <p:par>
                                <p:cTn id="31" presetID="5" presetClass="entr" presetSubtype="10"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checkerboard(across)">
                                      <p:cBhvr>
                                        <p:cTn id="33" dur="500"/>
                                        <p:tgtEl>
                                          <p:spTgt spid="11"/>
                                        </p:tgtEl>
                                      </p:cBhvr>
                                    </p:animEffect>
                                  </p:childTnLst>
                                </p:cTn>
                              </p:par>
                              <p:par>
                                <p:cTn id="34" presetID="9" presetClass="entr" presetSubtype="0" fill="hold" nodeType="withEffect">
                                  <p:stCondLst>
                                    <p:cond delay="0"/>
                                  </p:stCondLst>
                                  <p:childTnLst>
                                    <p:set>
                                      <p:cBhvr>
                                        <p:cTn id="35" dur="1" fill="hold">
                                          <p:stCondLst>
                                            <p:cond delay="0"/>
                                          </p:stCondLst>
                                        </p:cTn>
                                        <p:tgtEl>
                                          <p:spTgt spid="3075"/>
                                        </p:tgtEl>
                                        <p:attrNameLst>
                                          <p:attrName>style.visibility</p:attrName>
                                        </p:attrNameLst>
                                      </p:cBhvr>
                                      <p:to>
                                        <p:strVal val="visible"/>
                                      </p:to>
                                    </p:set>
                                    <p:animEffect transition="in" filter="dissolve">
                                      <p:cBhvr>
                                        <p:cTn id="36" dur="500"/>
                                        <p:tgtEl>
                                          <p:spTgt spid="3075"/>
                                        </p:tgtEl>
                                      </p:cBhvr>
                                    </p:animEffect>
                                  </p:childTnLst>
                                </p:cTn>
                              </p:par>
                              <p:par>
                                <p:cTn id="37" presetID="9" presetClass="entr" presetSubtype="0" fill="hold" nodeType="withEffect">
                                  <p:stCondLst>
                                    <p:cond delay="0"/>
                                  </p:stCondLst>
                                  <p:childTnLst>
                                    <p:set>
                                      <p:cBhvr>
                                        <p:cTn id="38" dur="1" fill="hold">
                                          <p:stCondLst>
                                            <p:cond delay="0"/>
                                          </p:stCondLst>
                                        </p:cTn>
                                        <p:tgtEl>
                                          <p:spTgt spid="3074"/>
                                        </p:tgtEl>
                                        <p:attrNameLst>
                                          <p:attrName>style.visibility</p:attrName>
                                        </p:attrNameLst>
                                      </p:cBhvr>
                                      <p:to>
                                        <p:strVal val="visible"/>
                                      </p:to>
                                    </p:set>
                                    <p:animEffect transition="in" filter="dissolve">
                                      <p:cBhvr>
                                        <p:cTn id="39" dur="500"/>
                                        <p:tgtEl>
                                          <p:spTgt spid="3074"/>
                                        </p:tgtEl>
                                      </p:cBhvr>
                                    </p:animEffect>
                                  </p:childTnLst>
                                </p:cTn>
                              </p:par>
                            </p:childTnLst>
                          </p:cTn>
                        </p:par>
                        <p:par>
                          <p:cTn id="40" fill="hold">
                            <p:stCondLst>
                              <p:cond delay="3500"/>
                            </p:stCondLst>
                            <p:childTnLst>
                              <p:par>
                                <p:cTn id="41" presetID="5" presetClass="entr" presetSubtype="1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checkerboard(across)">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9" grpId="0" animBg="1"/>
      <p:bldP spid="5" grpId="0" animBg="1"/>
      <p:bldP spid="6" grpId="0"/>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p:cNvSpPr/>
          <p:nvPr/>
        </p:nvSpPr>
        <p:spPr>
          <a:xfrm>
            <a:off x="0" y="1988840"/>
            <a:ext cx="9144000" cy="4869160"/>
          </a:xfrm>
          <a:prstGeom prst="rect">
            <a:avLst/>
          </a:prstGeom>
          <a:solidFill>
            <a:srgbClr val="11525B">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0"/>
            <a:ext cx="2843808" cy="6858000"/>
          </a:xfrm>
          <a:prstGeom prst="rect">
            <a:avLst/>
          </a:prstGeom>
          <a:solidFill>
            <a:srgbClr val="11525B">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2699792" y="0"/>
            <a:ext cx="6444208"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32"/>
          <p:cNvSpPr>
            <a:spLocks noChangeArrowheads="1"/>
          </p:cNvSpPr>
          <p:nvPr/>
        </p:nvSpPr>
        <p:spPr bwMode="auto">
          <a:xfrm>
            <a:off x="0" y="1268760"/>
            <a:ext cx="2051719" cy="864095"/>
          </a:xfrm>
          <a:prstGeom prst="rect">
            <a:avLst/>
          </a:prstGeom>
          <a:solidFill>
            <a:srgbClr val="778C89">
              <a:alpha val="50980"/>
            </a:srgbClr>
          </a:solidFill>
          <a:ln w="9525">
            <a:noFill/>
            <a:miter lim="800000"/>
            <a:headEnd/>
            <a:tailEnd/>
          </a:ln>
        </p:spPr>
        <p:txBody>
          <a:bodyPr anchor="ctr"/>
          <a:lstStyle/>
          <a:p>
            <a:pPr>
              <a:defRPr/>
            </a:pPr>
            <a:r>
              <a:rPr lang="zh-CN" altLang="en-US" dirty="0" smtClean="0">
                <a:latin typeface="黑体" pitchFamily="49" charset="-122"/>
                <a:ea typeface="黑体" pitchFamily="49" charset="-122"/>
              </a:rPr>
              <a:t>图书流通部 </a:t>
            </a:r>
            <a:r>
              <a:rPr lang="en-US" altLang="zh-CN" dirty="0" smtClean="0">
                <a:latin typeface="黑体" pitchFamily="49" charset="-122"/>
                <a:ea typeface="黑体" pitchFamily="49" charset="-122"/>
              </a:rPr>
              <a:t>4F</a:t>
            </a:r>
            <a:endParaRPr lang="zh-CN" altLang="en-US" dirty="0">
              <a:latin typeface="黑体" pitchFamily="49" charset="-122"/>
              <a:ea typeface="黑体" pitchFamily="49" charset="-122"/>
            </a:endParaRPr>
          </a:p>
        </p:txBody>
      </p:sp>
      <p:sp>
        <p:nvSpPr>
          <p:cNvPr id="3" name="矩形 32"/>
          <p:cNvSpPr>
            <a:spLocks noChangeArrowheads="1"/>
          </p:cNvSpPr>
          <p:nvPr/>
        </p:nvSpPr>
        <p:spPr bwMode="auto">
          <a:xfrm>
            <a:off x="0" y="2204864"/>
            <a:ext cx="2051719" cy="864095"/>
          </a:xfrm>
          <a:prstGeom prst="rect">
            <a:avLst/>
          </a:prstGeom>
          <a:solidFill>
            <a:srgbClr val="87BEB0">
              <a:alpha val="58039"/>
            </a:srgbClr>
          </a:solidFill>
          <a:ln w="9525">
            <a:noFill/>
            <a:miter lim="800000"/>
            <a:headEnd/>
            <a:tailEnd/>
          </a:ln>
        </p:spPr>
        <p:txBody>
          <a:bodyPr anchor="ctr"/>
          <a:lstStyle/>
          <a:p>
            <a:pPr>
              <a:defRPr/>
            </a:pPr>
            <a:r>
              <a:rPr lang="zh-CN" altLang="en-US" sz="1600" dirty="0" smtClean="0">
                <a:latin typeface="黑体" pitchFamily="49" charset="-122"/>
                <a:ea typeface="黑体" pitchFamily="49" charset="-122"/>
              </a:rPr>
              <a:t>图书阅览室</a:t>
            </a:r>
            <a:endParaRPr lang="en-US" altLang="zh-CN" sz="1600" dirty="0" smtClean="0">
              <a:latin typeface="黑体" pitchFamily="49" charset="-122"/>
              <a:ea typeface="黑体" pitchFamily="49" charset="-122"/>
            </a:endParaRPr>
          </a:p>
          <a:p>
            <a:pPr>
              <a:defRPr/>
            </a:pPr>
            <a:r>
              <a:rPr lang="zh-CN" altLang="en-US" sz="1600" dirty="0" smtClean="0">
                <a:latin typeface="黑体" pitchFamily="49" charset="-122"/>
                <a:ea typeface="黑体" pitchFamily="49" charset="-122"/>
              </a:rPr>
              <a:t>新书阅览室  </a:t>
            </a:r>
            <a:r>
              <a:rPr lang="en-US" altLang="zh-CN" sz="1600" dirty="0" smtClean="0">
                <a:latin typeface="黑体" pitchFamily="49" charset="-122"/>
                <a:ea typeface="黑体" pitchFamily="49" charset="-122"/>
              </a:rPr>
              <a:t>3F</a:t>
            </a:r>
            <a:endParaRPr lang="zh-CN" altLang="en-US" sz="1600" dirty="0" smtClean="0">
              <a:latin typeface="黑体" pitchFamily="49" charset="-122"/>
              <a:ea typeface="黑体" pitchFamily="49" charset="-122"/>
            </a:endParaRPr>
          </a:p>
          <a:p>
            <a:pPr>
              <a:defRPr/>
            </a:pPr>
            <a:r>
              <a:rPr lang="zh-CN" altLang="en-US" sz="1600" dirty="0" smtClean="0">
                <a:latin typeface="黑体" pitchFamily="49" charset="-122"/>
                <a:ea typeface="黑体" pitchFamily="49" charset="-122"/>
              </a:rPr>
              <a:t>电子阅览室</a:t>
            </a:r>
          </a:p>
        </p:txBody>
      </p:sp>
      <p:sp>
        <p:nvSpPr>
          <p:cNvPr id="4" name="矩形 32"/>
          <p:cNvSpPr>
            <a:spLocks noChangeArrowheads="1"/>
          </p:cNvSpPr>
          <p:nvPr/>
        </p:nvSpPr>
        <p:spPr bwMode="auto">
          <a:xfrm>
            <a:off x="0" y="3140968"/>
            <a:ext cx="2051719" cy="864095"/>
          </a:xfrm>
          <a:prstGeom prst="rect">
            <a:avLst/>
          </a:prstGeom>
          <a:solidFill>
            <a:srgbClr val="A7F5B9">
              <a:alpha val="32941"/>
            </a:srgbClr>
          </a:solidFill>
          <a:ln w="9525">
            <a:noFill/>
            <a:miter lim="800000"/>
            <a:headEnd/>
            <a:tailEnd/>
          </a:ln>
        </p:spPr>
        <p:txBody>
          <a:bodyPr anchor="ctr"/>
          <a:lstStyle/>
          <a:p>
            <a:pPr>
              <a:defRPr/>
            </a:pPr>
            <a:r>
              <a:rPr lang="zh-CN" altLang="en-US" dirty="0" smtClean="0">
                <a:latin typeface="黑体" pitchFamily="49" charset="-122"/>
                <a:ea typeface="黑体" pitchFamily="49" charset="-122"/>
              </a:rPr>
              <a:t>报刊阅览室 </a:t>
            </a:r>
            <a:r>
              <a:rPr lang="en-US" altLang="zh-CN" dirty="0" smtClean="0">
                <a:latin typeface="黑体" pitchFamily="49" charset="-122"/>
                <a:ea typeface="黑体" pitchFamily="49" charset="-122"/>
              </a:rPr>
              <a:t>2F</a:t>
            </a:r>
            <a:endParaRPr lang="zh-CN" altLang="en-US" dirty="0">
              <a:latin typeface="黑体" pitchFamily="49" charset="-122"/>
              <a:ea typeface="黑体" pitchFamily="49" charset="-122"/>
            </a:endParaRPr>
          </a:p>
        </p:txBody>
      </p:sp>
      <p:sp>
        <p:nvSpPr>
          <p:cNvPr id="6" name="矩形 5"/>
          <p:cNvSpPr/>
          <p:nvPr/>
        </p:nvSpPr>
        <p:spPr>
          <a:xfrm>
            <a:off x="3131840" y="404664"/>
            <a:ext cx="5472608" cy="1477328"/>
          </a:xfrm>
          <a:prstGeom prst="rect">
            <a:avLst/>
          </a:prstGeom>
        </p:spPr>
        <p:txBody>
          <a:bodyPr wrap="square">
            <a:spAutoFit/>
          </a:bodyPr>
          <a:lstStyle/>
          <a:p>
            <a:pPr>
              <a:lnSpc>
                <a:spcPct val="150000"/>
              </a:lnSpc>
            </a:pPr>
            <a:r>
              <a:rPr lang="zh-CN" altLang="zh-CN" sz="1200" b="1" dirty="0" smtClean="0">
                <a:latin typeface="Adobe 楷体 Std R" pitchFamily="18" charset="-122"/>
                <a:ea typeface="Adobe 楷体 Std R" pitchFamily="18" charset="-122"/>
              </a:rPr>
              <a:t>数字资源学习区</a:t>
            </a:r>
            <a:r>
              <a:rPr lang="zh-CN" altLang="zh-CN" sz="1200" dirty="0" smtClean="0">
                <a:latin typeface="Adobe 楷体 Std R" pitchFamily="18" charset="-122"/>
                <a:ea typeface="Adobe 楷体 Std R" pitchFamily="18" charset="-122"/>
              </a:rPr>
              <a:t>设有多台电脑，供师生上网，检索、阅读及下载我馆电子图书、学术论文、图像资料等，对我校师生免费开放</a:t>
            </a:r>
            <a:r>
              <a:rPr lang="zh-CN" altLang="en-US" sz="1200" dirty="0" smtClean="0">
                <a:latin typeface="Adobe 楷体 Std R" pitchFamily="18" charset="-122"/>
                <a:ea typeface="Adobe 楷体 Std R" pitchFamily="18" charset="-122"/>
              </a:rPr>
              <a:t>。</a:t>
            </a:r>
            <a:endParaRPr lang="en-US" altLang="zh-CN" sz="1200" dirty="0" smtClean="0">
              <a:latin typeface="Adobe 楷体 Std R" pitchFamily="18" charset="-122"/>
              <a:ea typeface="Adobe 楷体 Std R" pitchFamily="18" charset="-122"/>
            </a:endParaRPr>
          </a:p>
          <a:p>
            <a:pPr>
              <a:lnSpc>
                <a:spcPct val="150000"/>
              </a:lnSpc>
            </a:pPr>
            <a:endParaRPr lang="en-US" altLang="zh-CN" sz="1200" dirty="0" smtClean="0">
              <a:latin typeface="Adobe 楷体 Std R" pitchFamily="18" charset="-122"/>
              <a:ea typeface="Adobe 楷体 Std R" pitchFamily="18" charset="-122"/>
            </a:endParaRPr>
          </a:p>
          <a:p>
            <a:pPr>
              <a:lnSpc>
                <a:spcPct val="150000"/>
              </a:lnSpc>
            </a:pPr>
            <a:r>
              <a:rPr lang="zh-CN" altLang="zh-CN" sz="1200" b="1" dirty="0" smtClean="0">
                <a:latin typeface="Adobe 楷体 Std R" pitchFamily="18" charset="-122"/>
                <a:ea typeface="Adobe 楷体 Std R" pitchFamily="18" charset="-122"/>
              </a:rPr>
              <a:t>个人研修区</a:t>
            </a:r>
            <a:r>
              <a:rPr lang="zh-CN" altLang="zh-CN" sz="1200" dirty="0" smtClean="0">
                <a:latin typeface="Adobe 楷体 Std R" pitchFamily="18" charset="-122"/>
                <a:ea typeface="Adobe 楷体 Std R" pitchFamily="18" charset="-122"/>
              </a:rPr>
              <a:t>供我院师生个人携带书包自修学习，并提供了自带笔记本电脑上网接入服务。</a:t>
            </a:r>
            <a:endParaRPr lang="en-US" altLang="zh-CN" sz="1200" dirty="0" smtClean="0">
              <a:latin typeface="Adobe 楷体 Std R" pitchFamily="18" charset="-122"/>
              <a:ea typeface="Adobe 楷体 Std R" pitchFamily="18" charset="-122"/>
            </a:endParaRPr>
          </a:p>
        </p:txBody>
      </p:sp>
      <p:pic>
        <p:nvPicPr>
          <p:cNvPr id="7" name="Picture 4" descr="数字资源学习区1"/>
          <p:cNvPicPr>
            <a:picLocks noChangeAspect="1" noChangeArrowheads="1"/>
          </p:cNvPicPr>
          <p:nvPr/>
        </p:nvPicPr>
        <p:blipFill>
          <a:blip r:embed="rId2" cstate="email">
            <a:lum bright="18000" contrast="24000"/>
          </a:blip>
          <a:srcRect/>
          <a:stretch>
            <a:fillRect/>
          </a:stretch>
        </p:blipFill>
        <p:spPr bwMode="auto">
          <a:xfrm>
            <a:off x="5868144" y="2188455"/>
            <a:ext cx="2759503" cy="1845999"/>
          </a:xfrm>
          <a:prstGeom prst="rect">
            <a:avLst/>
          </a:prstGeom>
          <a:noFill/>
          <a:ln w="9525">
            <a:noFill/>
            <a:miter lim="800000"/>
            <a:headEnd/>
            <a:tailEnd/>
          </a:ln>
        </p:spPr>
      </p:pic>
      <p:pic>
        <p:nvPicPr>
          <p:cNvPr id="8" name="Picture 6" descr="DSC00528"/>
          <p:cNvPicPr>
            <a:picLocks noChangeAspect="1" noChangeArrowheads="1"/>
          </p:cNvPicPr>
          <p:nvPr/>
        </p:nvPicPr>
        <p:blipFill>
          <a:blip r:embed="rId3" cstate="email">
            <a:lum bright="18000" contrast="30000"/>
          </a:blip>
          <a:srcRect/>
          <a:stretch>
            <a:fillRect/>
          </a:stretch>
        </p:blipFill>
        <p:spPr bwMode="auto">
          <a:xfrm>
            <a:off x="5868144" y="4044146"/>
            <a:ext cx="2760577" cy="1833126"/>
          </a:xfrm>
          <a:prstGeom prst="rect">
            <a:avLst/>
          </a:prstGeom>
          <a:noFill/>
          <a:ln w="9525">
            <a:noFill/>
            <a:miter lim="800000"/>
            <a:headEnd/>
            <a:tailEnd/>
          </a:ln>
        </p:spPr>
      </p:pic>
      <p:pic>
        <p:nvPicPr>
          <p:cNvPr id="9" name="Picture 3" descr="DSC00525"/>
          <p:cNvPicPr>
            <a:picLocks noChangeAspect="1" noChangeArrowheads="1"/>
          </p:cNvPicPr>
          <p:nvPr/>
        </p:nvPicPr>
        <p:blipFill>
          <a:blip r:embed="rId4" cstate="email">
            <a:lum bright="36000" contrast="48000"/>
          </a:blip>
          <a:srcRect/>
          <a:stretch>
            <a:fillRect/>
          </a:stretch>
        </p:blipFill>
        <p:spPr bwMode="auto">
          <a:xfrm>
            <a:off x="3114973" y="2204865"/>
            <a:ext cx="2681163" cy="3672408"/>
          </a:xfrm>
          <a:prstGeom prst="rect">
            <a:avLst/>
          </a:prstGeom>
          <a:noFill/>
          <a:ln w="9525">
            <a:noFill/>
            <a:miter lim="800000"/>
            <a:headEnd/>
            <a:tailEnd/>
          </a:ln>
        </p:spPr>
      </p:pic>
      <p:pic>
        <p:nvPicPr>
          <p:cNvPr id="13" name="Picture 8" descr="DSC00530"/>
          <p:cNvPicPr>
            <a:picLocks noChangeAspect="1" noChangeArrowheads="1"/>
          </p:cNvPicPr>
          <p:nvPr/>
        </p:nvPicPr>
        <p:blipFill>
          <a:blip r:embed="rId5" cstate="email">
            <a:lum bright="24000" contrast="20000"/>
          </a:blip>
          <a:srcRect/>
          <a:stretch>
            <a:fillRect/>
          </a:stretch>
        </p:blipFill>
        <p:spPr bwMode="auto">
          <a:xfrm>
            <a:off x="5868144" y="2204864"/>
            <a:ext cx="2736304" cy="1800200"/>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checkerboard(across)">
                                      <p:cBhvr>
                                        <p:cTn id="11" dur="500"/>
                                        <p:tgtEl>
                                          <p:spTgt spid="10"/>
                                        </p:tgtEl>
                                      </p:cBhvr>
                                    </p:animEffect>
                                  </p:childTnLst>
                                </p:cTn>
                              </p:par>
                            </p:childTnLst>
                          </p:cTn>
                        </p:par>
                        <p:par>
                          <p:cTn id="12" fill="hold">
                            <p:stCondLst>
                              <p:cond delay="1000"/>
                            </p:stCondLst>
                            <p:childTnLst>
                              <p:par>
                                <p:cTn id="13" presetID="53"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fltVal val="0"/>
                                          </p:val>
                                        </p:tav>
                                        <p:tav tm="100000">
                                          <p:val>
                                            <p:strVal val="#ppt_h"/>
                                          </p:val>
                                        </p:tav>
                                      </p:tavLst>
                                    </p:anim>
                                    <p:animEffect transition="in" filter="fade">
                                      <p:cBhvr>
                                        <p:cTn id="17" dur="500"/>
                                        <p:tgtEl>
                                          <p:spTgt spid="6"/>
                                        </p:tgtEl>
                                      </p:cBhvr>
                                    </p:animEffect>
                                  </p:childTnLst>
                                </p:cTn>
                              </p:par>
                            </p:childTnLst>
                          </p:cTn>
                        </p:par>
                        <p:par>
                          <p:cTn id="18" fill="hold">
                            <p:stCondLst>
                              <p:cond delay="1500"/>
                            </p:stCondLst>
                            <p:childTnLst>
                              <p:par>
                                <p:cTn id="19" presetID="5" presetClass="entr" presetSubtype="10" fill="hold" grpId="0"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heckerboard(across)">
                                      <p:cBhvr>
                                        <p:cTn id="21" dur="500"/>
                                        <p:tgtEl>
                                          <p:spTgt spid="11"/>
                                        </p:tgtEl>
                                      </p:cBhvr>
                                    </p:animEffect>
                                  </p:childTnLst>
                                </p:cTn>
                              </p:par>
                            </p:childTnLst>
                          </p:cTn>
                        </p:par>
                        <p:par>
                          <p:cTn id="22" fill="hold">
                            <p:stCondLst>
                              <p:cond delay="2000"/>
                            </p:stCondLst>
                            <p:childTnLst>
                              <p:par>
                                <p:cTn id="23" presetID="19" presetClass="emph" presetSubtype="0" fill="hold" nodeType="afterEffect">
                                  <p:stCondLst>
                                    <p:cond delay="0"/>
                                  </p:stCondLst>
                                  <p:childTnLst>
                                    <p:animClr clrSpc="rgb">
                                      <p:cBhvr override="childStyle">
                                        <p:cTn id="24" dur="500" fill="hold"/>
                                        <p:tgtEl>
                                          <p:spTgt spid="3">
                                            <p:txEl>
                                              <p:pRg st="2" end="2"/>
                                            </p:txEl>
                                          </p:spTgt>
                                        </p:tgtEl>
                                        <p:attrNameLst>
                                          <p:attrName>style.color</p:attrName>
                                        </p:attrNameLst>
                                      </p:cBhvr>
                                      <p:to>
                                        <a:schemeClr val="accent2"/>
                                      </p:to>
                                    </p:animClr>
                                    <p:animClr clrSpc="rgb">
                                      <p:cBhvr>
                                        <p:cTn id="25" dur="500" fill="hold"/>
                                        <p:tgtEl>
                                          <p:spTgt spid="3">
                                            <p:txEl>
                                              <p:pRg st="2" end="2"/>
                                            </p:txEl>
                                          </p:spTgt>
                                        </p:tgtEl>
                                        <p:attrNameLst>
                                          <p:attrName>fillcolor</p:attrName>
                                        </p:attrNameLst>
                                      </p:cBhvr>
                                      <p:to>
                                        <a:schemeClr val="accent2"/>
                                      </p:to>
                                    </p:animClr>
                                    <p:set>
                                      <p:cBhvr>
                                        <p:cTn id="26" dur="500" fill="hold"/>
                                        <p:tgtEl>
                                          <p:spTgt spid="3">
                                            <p:txEl>
                                              <p:pRg st="2" end="2"/>
                                            </p:txEl>
                                          </p:spTgt>
                                        </p:tgtEl>
                                        <p:attrNameLst>
                                          <p:attrName>fill.type</p:attrName>
                                        </p:attrNameLst>
                                      </p:cBhvr>
                                      <p:to>
                                        <p:strVal val="solid"/>
                                      </p:to>
                                    </p:set>
                                    <p:set>
                                      <p:cBhvr>
                                        <p:cTn id="27" dur="500" fill="hold"/>
                                        <p:tgtEl>
                                          <p:spTgt spid="3">
                                            <p:txEl>
                                              <p:pRg st="2" end="2"/>
                                            </p:txEl>
                                          </p:spTgt>
                                        </p:tgtEl>
                                        <p:attrNameLst>
                                          <p:attrName>fill.on</p:attrName>
                                        </p:attrNameLst>
                                      </p:cBhvr>
                                      <p:to>
                                        <p:strVal val="true"/>
                                      </p:to>
                                    </p:set>
                                  </p:childTnLst>
                                </p:cTn>
                              </p:par>
                            </p:childTnLst>
                          </p:cTn>
                        </p:par>
                        <p:par>
                          <p:cTn id="28" fill="hold">
                            <p:stCondLst>
                              <p:cond delay="2500"/>
                            </p:stCondLst>
                            <p:childTnLst>
                              <p:par>
                                <p:cTn id="29" presetID="26" presetClass="emph" presetSubtype="0" fill="hold" nodeType="afterEffect">
                                  <p:stCondLst>
                                    <p:cond delay="0"/>
                                  </p:stCondLst>
                                  <p:childTnLst>
                                    <p:animEffect transition="out" filter="fade">
                                      <p:cBhvr>
                                        <p:cTn id="30" dur="500" tmFilter="0, 0; .2, .5; .8, .5; 1, 0"/>
                                        <p:tgtEl>
                                          <p:spTgt spid="3">
                                            <p:txEl>
                                              <p:pRg st="2" end="2"/>
                                            </p:txEl>
                                          </p:spTgt>
                                        </p:tgtEl>
                                      </p:cBhvr>
                                    </p:animEffect>
                                    <p:animScale>
                                      <p:cBhvr>
                                        <p:cTn id="31" dur="250" autoRev="1" fill="hold"/>
                                        <p:tgtEl>
                                          <p:spTgt spid="3">
                                            <p:txEl>
                                              <p:pRg st="2" end="2"/>
                                            </p:txEl>
                                          </p:spTgt>
                                        </p:tgtEl>
                                      </p:cBhvr>
                                      <p:by x="105000" y="105000"/>
                                    </p:animScale>
                                  </p:childTnLst>
                                </p:cTn>
                              </p:par>
                            </p:childTnLst>
                          </p:cTn>
                        </p:par>
                        <p:par>
                          <p:cTn id="32" fill="hold">
                            <p:stCondLst>
                              <p:cond delay="3000"/>
                            </p:stCondLst>
                            <p:childTnLst>
                              <p:par>
                                <p:cTn id="33" presetID="53" presetClass="entr" presetSubtype="0" fill="hold" nodeType="after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par>
                                <p:cTn id="38" presetID="53" presetClass="entr" presetSubtype="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par>
                                <p:cTn id="43" presetID="53" presetClass="entr" presetSubtype="0"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ppt_w</p:attrName>
                                        </p:attrNameLst>
                                      </p:cBhvr>
                                      <p:tavLst>
                                        <p:tav tm="0">
                                          <p:val>
                                            <p:fltVal val="0"/>
                                          </p:val>
                                        </p:tav>
                                        <p:tav tm="100000">
                                          <p:val>
                                            <p:strVal val="#ppt_w"/>
                                          </p:val>
                                        </p:tav>
                                      </p:tavLst>
                                    </p:anim>
                                    <p:anim calcmode="lin" valueType="num">
                                      <p:cBhvr>
                                        <p:cTn id="46" dur="500" fill="hold"/>
                                        <p:tgtEl>
                                          <p:spTgt spid="8"/>
                                        </p:tgtEl>
                                        <p:attrNameLst>
                                          <p:attrName>ppt_h</p:attrName>
                                        </p:attrNameLst>
                                      </p:cBhvr>
                                      <p:tavLst>
                                        <p:tav tm="0">
                                          <p:val>
                                            <p:fltVal val="0"/>
                                          </p:val>
                                        </p:tav>
                                        <p:tav tm="100000">
                                          <p:val>
                                            <p:strVal val="#ppt_h"/>
                                          </p:val>
                                        </p:tav>
                                      </p:tavLst>
                                    </p:anim>
                                    <p:animEffect transition="in" filter="fade">
                                      <p:cBhvr>
                                        <p:cTn id="47" dur="500"/>
                                        <p:tgtEl>
                                          <p:spTgt spid="8"/>
                                        </p:tgtEl>
                                      </p:cBhvr>
                                    </p:animEffect>
                                  </p:childTnLst>
                                </p:cTn>
                              </p:par>
                            </p:childTnLst>
                          </p:cTn>
                        </p:par>
                      </p:childTnLst>
                    </p:cTn>
                  </p:par>
                  <p:par>
                    <p:cTn id="48" fill="hold">
                      <p:stCondLst>
                        <p:cond delay="indefinite"/>
                      </p:stCondLst>
                      <p:childTnLst>
                        <p:par>
                          <p:cTn id="49" fill="hold">
                            <p:stCondLst>
                              <p:cond delay="0"/>
                            </p:stCondLst>
                            <p:childTnLst>
                              <p:par>
                                <p:cTn id="50" presetID="29" presetClass="entr" presetSubtype="0" fill="hold" nodeType="clickEffect">
                                  <p:stCondLst>
                                    <p:cond delay="0"/>
                                  </p:stCondLst>
                                  <p:childTnLst>
                                    <p:set>
                                      <p:cBhvr>
                                        <p:cTn id="51" dur="1" fill="hold">
                                          <p:stCondLst>
                                            <p:cond delay="0"/>
                                          </p:stCondLst>
                                        </p:cTn>
                                        <p:tgtEl>
                                          <p:spTgt spid="13"/>
                                        </p:tgtEl>
                                        <p:attrNameLst>
                                          <p:attrName>style.visibility</p:attrName>
                                        </p:attrNameLst>
                                      </p:cBhvr>
                                      <p:to>
                                        <p:strVal val="visible"/>
                                      </p:to>
                                    </p:set>
                                    <p:anim calcmode="lin" valueType="num">
                                      <p:cBhvr>
                                        <p:cTn id="52" dur="500" fill="hold"/>
                                        <p:tgtEl>
                                          <p:spTgt spid="13"/>
                                        </p:tgtEl>
                                        <p:attrNameLst>
                                          <p:attrName>ppt_x</p:attrName>
                                        </p:attrNameLst>
                                      </p:cBhvr>
                                      <p:tavLst>
                                        <p:tav tm="0">
                                          <p:val>
                                            <p:strVal val="#ppt_x-.2"/>
                                          </p:val>
                                        </p:tav>
                                        <p:tav tm="100000">
                                          <p:val>
                                            <p:strVal val="#ppt_x"/>
                                          </p:val>
                                        </p:tav>
                                      </p:tavLst>
                                    </p:anim>
                                    <p:anim calcmode="lin" valueType="num">
                                      <p:cBhvr>
                                        <p:cTn id="53" dur="5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5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5" grpId="0" animBg="1"/>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0"/>
            <a:ext cx="6876256" cy="6858000"/>
          </a:xfrm>
          <a:prstGeom prst="rect">
            <a:avLst/>
          </a:prstGeom>
          <a:solidFill>
            <a:srgbClr val="11525B">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0" y="4221088"/>
            <a:ext cx="9144000" cy="123252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0" y="1052736"/>
            <a:ext cx="9144000" cy="3672408"/>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32"/>
          <p:cNvSpPr>
            <a:spLocks noChangeArrowheads="1"/>
          </p:cNvSpPr>
          <p:nvPr/>
        </p:nvSpPr>
        <p:spPr bwMode="auto">
          <a:xfrm>
            <a:off x="0" y="1268760"/>
            <a:ext cx="2051719" cy="864095"/>
          </a:xfrm>
          <a:prstGeom prst="rect">
            <a:avLst/>
          </a:prstGeom>
          <a:solidFill>
            <a:srgbClr val="778C89">
              <a:alpha val="50980"/>
            </a:srgbClr>
          </a:solidFill>
          <a:ln w="9525">
            <a:noFill/>
            <a:miter lim="800000"/>
            <a:headEnd/>
            <a:tailEnd/>
          </a:ln>
        </p:spPr>
        <p:txBody>
          <a:bodyPr anchor="ctr"/>
          <a:lstStyle/>
          <a:p>
            <a:pPr>
              <a:defRPr/>
            </a:pPr>
            <a:r>
              <a:rPr lang="zh-CN" altLang="en-US" dirty="0" smtClean="0">
                <a:latin typeface="黑体" pitchFamily="49" charset="-122"/>
                <a:ea typeface="黑体" pitchFamily="49" charset="-122"/>
              </a:rPr>
              <a:t>图书流通部 </a:t>
            </a:r>
            <a:r>
              <a:rPr lang="en-US" altLang="zh-CN" dirty="0" smtClean="0">
                <a:latin typeface="黑体" pitchFamily="49" charset="-122"/>
                <a:ea typeface="黑体" pitchFamily="49" charset="-122"/>
              </a:rPr>
              <a:t>4F</a:t>
            </a:r>
            <a:endParaRPr lang="zh-CN" altLang="en-US" dirty="0">
              <a:latin typeface="黑体" pitchFamily="49" charset="-122"/>
              <a:ea typeface="黑体" pitchFamily="49" charset="-122"/>
            </a:endParaRPr>
          </a:p>
        </p:txBody>
      </p:sp>
      <p:sp>
        <p:nvSpPr>
          <p:cNvPr id="3" name="矩形 32"/>
          <p:cNvSpPr>
            <a:spLocks noChangeArrowheads="1"/>
          </p:cNvSpPr>
          <p:nvPr/>
        </p:nvSpPr>
        <p:spPr bwMode="auto">
          <a:xfrm>
            <a:off x="0" y="2204864"/>
            <a:ext cx="2051719" cy="864095"/>
          </a:xfrm>
          <a:prstGeom prst="rect">
            <a:avLst/>
          </a:prstGeom>
          <a:solidFill>
            <a:srgbClr val="87BEB0">
              <a:alpha val="58039"/>
            </a:srgbClr>
          </a:solidFill>
          <a:ln w="9525">
            <a:noFill/>
            <a:miter lim="800000"/>
            <a:headEnd/>
            <a:tailEnd/>
          </a:ln>
        </p:spPr>
        <p:txBody>
          <a:bodyPr anchor="ctr"/>
          <a:lstStyle/>
          <a:p>
            <a:pPr>
              <a:defRPr/>
            </a:pPr>
            <a:r>
              <a:rPr lang="zh-CN" altLang="en-US" sz="1600" dirty="0" smtClean="0">
                <a:latin typeface="黑体" pitchFamily="49" charset="-122"/>
                <a:ea typeface="黑体" pitchFamily="49" charset="-122"/>
              </a:rPr>
              <a:t>图书阅览室</a:t>
            </a:r>
            <a:endParaRPr lang="en-US" altLang="zh-CN" sz="1600" dirty="0" smtClean="0">
              <a:latin typeface="黑体" pitchFamily="49" charset="-122"/>
              <a:ea typeface="黑体" pitchFamily="49" charset="-122"/>
            </a:endParaRPr>
          </a:p>
          <a:p>
            <a:pPr>
              <a:defRPr/>
            </a:pPr>
            <a:r>
              <a:rPr lang="zh-CN" altLang="en-US" sz="1600" dirty="0" smtClean="0">
                <a:latin typeface="黑体" pitchFamily="49" charset="-122"/>
                <a:ea typeface="黑体" pitchFamily="49" charset="-122"/>
              </a:rPr>
              <a:t>新书阅览室  </a:t>
            </a:r>
            <a:r>
              <a:rPr lang="en-US" altLang="zh-CN" sz="1600" dirty="0" smtClean="0">
                <a:latin typeface="黑体" pitchFamily="49" charset="-122"/>
                <a:ea typeface="黑体" pitchFamily="49" charset="-122"/>
              </a:rPr>
              <a:t>3F</a:t>
            </a:r>
            <a:endParaRPr lang="zh-CN" altLang="en-US" sz="1600" dirty="0" smtClean="0">
              <a:latin typeface="黑体" pitchFamily="49" charset="-122"/>
              <a:ea typeface="黑体" pitchFamily="49" charset="-122"/>
            </a:endParaRPr>
          </a:p>
          <a:p>
            <a:pPr>
              <a:defRPr/>
            </a:pPr>
            <a:r>
              <a:rPr lang="zh-CN" altLang="en-US" sz="1600" dirty="0" smtClean="0">
                <a:latin typeface="黑体" pitchFamily="49" charset="-122"/>
                <a:ea typeface="黑体" pitchFamily="49" charset="-122"/>
              </a:rPr>
              <a:t>电子阅览室</a:t>
            </a:r>
          </a:p>
        </p:txBody>
      </p:sp>
      <p:sp>
        <p:nvSpPr>
          <p:cNvPr id="4" name="矩形 32"/>
          <p:cNvSpPr>
            <a:spLocks noChangeArrowheads="1"/>
          </p:cNvSpPr>
          <p:nvPr/>
        </p:nvSpPr>
        <p:spPr bwMode="auto">
          <a:xfrm>
            <a:off x="0" y="3140968"/>
            <a:ext cx="2051719" cy="864095"/>
          </a:xfrm>
          <a:prstGeom prst="rect">
            <a:avLst/>
          </a:prstGeom>
          <a:solidFill>
            <a:srgbClr val="A7F5B9">
              <a:alpha val="32941"/>
            </a:srgbClr>
          </a:solidFill>
          <a:ln w="9525">
            <a:noFill/>
            <a:miter lim="800000"/>
            <a:headEnd/>
            <a:tailEnd/>
          </a:ln>
        </p:spPr>
        <p:txBody>
          <a:bodyPr anchor="ctr"/>
          <a:lstStyle/>
          <a:p>
            <a:pPr>
              <a:defRPr/>
            </a:pPr>
            <a:r>
              <a:rPr lang="zh-CN" altLang="en-US" dirty="0" smtClean="0">
                <a:latin typeface="黑体" pitchFamily="49" charset="-122"/>
                <a:ea typeface="黑体" pitchFamily="49" charset="-122"/>
              </a:rPr>
              <a:t>报刊阅览室 </a:t>
            </a:r>
            <a:r>
              <a:rPr lang="en-US" altLang="zh-CN" dirty="0" smtClean="0">
                <a:latin typeface="黑体" pitchFamily="49" charset="-122"/>
                <a:ea typeface="黑体" pitchFamily="49" charset="-122"/>
              </a:rPr>
              <a:t>2F</a:t>
            </a:r>
            <a:endParaRPr lang="zh-CN" altLang="en-US" dirty="0">
              <a:latin typeface="黑体" pitchFamily="49" charset="-122"/>
              <a:ea typeface="黑体" pitchFamily="49" charset="-122"/>
            </a:endParaRPr>
          </a:p>
        </p:txBody>
      </p:sp>
      <p:sp>
        <p:nvSpPr>
          <p:cNvPr id="8" name="矩形 7"/>
          <p:cNvSpPr/>
          <p:nvPr/>
        </p:nvSpPr>
        <p:spPr>
          <a:xfrm>
            <a:off x="6084168" y="0"/>
            <a:ext cx="3059832"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3" descr="100_8403"/>
          <p:cNvPicPr>
            <a:picLocks noChangeAspect="1" noChangeArrowheads="1"/>
          </p:cNvPicPr>
          <p:nvPr/>
        </p:nvPicPr>
        <p:blipFill>
          <a:blip r:embed="rId2" cstate="email"/>
          <a:srcRect/>
          <a:stretch>
            <a:fillRect/>
          </a:stretch>
        </p:blipFill>
        <p:spPr bwMode="auto">
          <a:xfrm>
            <a:off x="2411760" y="1412776"/>
            <a:ext cx="6373812" cy="3838575"/>
          </a:xfrm>
          <a:prstGeom prst="rect">
            <a:avLst/>
          </a:prstGeom>
          <a:noFill/>
          <a:ln w="9525">
            <a:noFill/>
            <a:miter lim="800000"/>
            <a:headEnd/>
            <a:tailEnd/>
          </a:ln>
        </p:spPr>
      </p:pic>
      <p:sp>
        <p:nvSpPr>
          <p:cNvPr id="5" name="矩形 4"/>
          <p:cNvSpPr/>
          <p:nvPr/>
        </p:nvSpPr>
        <p:spPr>
          <a:xfrm>
            <a:off x="2339752" y="530096"/>
            <a:ext cx="6552728" cy="738664"/>
          </a:xfrm>
          <a:prstGeom prst="rect">
            <a:avLst/>
          </a:prstGeom>
        </p:spPr>
        <p:txBody>
          <a:bodyPr wrap="square">
            <a:spAutoFit/>
          </a:bodyPr>
          <a:lstStyle/>
          <a:p>
            <a:pPr indent="268288" eaLnBrk="0" hangingPunct="0">
              <a:lnSpc>
                <a:spcPct val="150000"/>
              </a:lnSpc>
            </a:pPr>
            <a:r>
              <a:rPr lang="zh-CN" altLang="zh-CN" sz="1400" dirty="0" smtClean="0">
                <a:latin typeface="Adobe 楷体 Std R" pitchFamily="18" charset="-122"/>
                <a:ea typeface="Adobe 楷体 Std R" pitchFamily="18" charset="-122"/>
                <a:cs typeface="Times New Roman" pitchFamily="18" charset="0"/>
              </a:rPr>
              <a:t>该库收藏美术与设计学科画册、技法类书籍，以及社科、文学、教育、文化、史地、计算机、轻工、医学等各类图书。可供外借。</a:t>
            </a:r>
            <a:endParaRPr lang="zh-CN" altLang="zh-CN" sz="1400" dirty="0">
              <a:latin typeface="Adobe 楷体 Std R" pitchFamily="18" charset="-122"/>
              <a:ea typeface="Adobe 楷体 Std R" pitchFamily="18" charset="-122"/>
              <a:cs typeface="Times New Roman" pitchFamily="18"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nodeType="afterEffect">
                                  <p:stCondLst>
                                    <p:cond delay="0"/>
                                  </p:stCondLst>
                                  <p:childTnLst>
                                    <p:animClr clrSpc="rgb">
                                      <p:cBhvr override="childStyle">
                                        <p:cTn id="6" dur="1000" fill="hold"/>
                                        <p:tgtEl>
                                          <p:spTgt spid="2">
                                            <p:txEl>
                                              <p:pRg st="0" end="0"/>
                                            </p:txEl>
                                          </p:spTgt>
                                        </p:tgtEl>
                                        <p:attrNameLst>
                                          <p:attrName>style.color</p:attrName>
                                        </p:attrNameLst>
                                      </p:cBhvr>
                                      <p:to>
                                        <a:schemeClr val="accent2"/>
                                      </p:to>
                                    </p:animClr>
                                    <p:animClr clrSpc="rgb">
                                      <p:cBhvr>
                                        <p:cTn id="7" dur="1000" fill="hold"/>
                                        <p:tgtEl>
                                          <p:spTgt spid="2">
                                            <p:txEl>
                                              <p:pRg st="0" end="0"/>
                                            </p:txEl>
                                          </p:spTgt>
                                        </p:tgtEl>
                                        <p:attrNameLst>
                                          <p:attrName>fillcolor</p:attrName>
                                        </p:attrNameLst>
                                      </p:cBhvr>
                                      <p:to>
                                        <a:schemeClr val="accent2"/>
                                      </p:to>
                                    </p:animClr>
                                    <p:set>
                                      <p:cBhvr>
                                        <p:cTn id="8" dur="1000" fill="hold"/>
                                        <p:tgtEl>
                                          <p:spTgt spid="2">
                                            <p:txEl>
                                              <p:pRg st="0" end="0"/>
                                            </p:txEl>
                                          </p:spTgt>
                                        </p:tgtEl>
                                        <p:attrNameLst>
                                          <p:attrName>fill.type</p:attrName>
                                        </p:attrNameLst>
                                      </p:cBhvr>
                                      <p:to>
                                        <p:strVal val="solid"/>
                                      </p:to>
                                    </p:set>
                                    <p:set>
                                      <p:cBhvr>
                                        <p:cTn id="9" dur="1000" fill="hold"/>
                                        <p:tgtEl>
                                          <p:spTgt spid="2">
                                            <p:txEl>
                                              <p:pRg st="0" end="0"/>
                                            </p:txEl>
                                          </p:spTgt>
                                        </p:tgtEl>
                                        <p:attrNameLst>
                                          <p:attrName>fill.on</p:attrName>
                                        </p:attrNameLst>
                                      </p:cBhvr>
                                      <p:to>
                                        <p:strVal val="true"/>
                                      </p:to>
                                    </p:set>
                                  </p:childTnLst>
                                </p:cTn>
                              </p:par>
                            </p:childTnLst>
                          </p:cTn>
                        </p:par>
                        <p:par>
                          <p:cTn id="10" fill="hold">
                            <p:stCondLst>
                              <p:cond delay="1000"/>
                            </p:stCondLst>
                            <p:childTnLst>
                              <p:par>
                                <p:cTn id="11" presetID="26" presetClass="emph" presetSubtype="0" fill="hold" nodeType="afterEffect">
                                  <p:stCondLst>
                                    <p:cond delay="0"/>
                                  </p:stCondLst>
                                  <p:childTnLst>
                                    <p:animEffect transition="out" filter="fade">
                                      <p:cBhvr>
                                        <p:cTn id="12" dur="1000" tmFilter="0, 0; .2, .5; .8, .5; 1, 0"/>
                                        <p:tgtEl>
                                          <p:spTgt spid="2">
                                            <p:txEl>
                                              <p:pRg st="0" end="0"/>
                                            </p:txEl>
                                          </p:spTgt>
                                        </p:tgtEl>
                                      </p:cBhvr>
                                    </p:animEffect>
                                    <p:animScale>
                                      <p:cBhvr>
                                        <p:cTn id="13" dur="500" autoRev="1" fill="hold"/>
                                        <p:tgtEl>
                                          <p:spTgt spid="2">
                                            <p:txEl>
                                              <p:pRg st="0" end="0"/>
                                            </p:txEl>
                                          </p:spTgt>
                                        </p:tgtEl>
                                      </p:cBhvr>
                                      <p:by x="105000" y="105000"/>
                                    </p:animScale>
                                  </p:childTnLst>
                                </p:cTn>
                              </p:par>
                            </p:childTnLst>
                          </p:cTn>
                        </p:par>
                        <p:par>
                          <p:cTn id="14" fill="hold">
                            <p:stCondLst>
                              <p:cond delay="2000"/>
                            </p:stCondLst>
                            <p:childTnLst>
                              <p:par>
                                <p:cTn id="15" presetID="3" presetClass="entr" presetSubtype="1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par>
                          <p:cTn id="18" fill="hold">
                            <p:stCondLst>
                              <p:cond delay="2500"/>
                            </p:stCondLst>
                            <p:childTnLst>
                              <p:par>
                                <p:cTn id="19" presetID="5" presetClass="entr" presetSubtype="1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heckerboard(across)">
                                      <p:cBhvr>
                                        <p:cTn id="21" dur="500"/>
                                        <p:tgtEl>
                                          <p:spTgt spid="7"/>
                                        </p:tgtEl>
                                      </p:cBhvr>
                                    </p:animEffect>
                                  </p:childTnLst>
                                </p:cTn>
                              </p:par>
                            </p:childTnLst>
                          </p:cTn>
                        </p:par>
                        <p:par>
                          <p:cTn id="22" fill="hold">
                            <p:stCondLst>
                              <p:cond delay="3000"/>
                            </p:stCondLst>
                            <p:childTnLst>
                              <p:par>
                                <p:cTn id="23" presetID="5" presetClass="entr" presetSubtype="1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heckerboard(across)">
                                      <p:cBhvr>
                                        <p:cTn id="25" dur="500"/>
                                        <p:tgtEl>
                                          <p:spTgt spid="9"/>
                                        </p:tgtEl>
                                      </p:cBhvr>
                                    </p:animEffect>
                                  </p:childTnLst>
                                </p:cTn>
                              </p:par>
                            </p:childTnLst>
                          </p:cTn>
                        </p:par>
                        <p:par>
                          <p:cTn id="26" fill="hold">
                            <p:stCondLst>
                              <p:cond delay="3500"/>
                            </p:stCondLst>
                            <p:childTnLst>
                              <p:par>
                                <p:cTn id="27" presetID="20" presetClass="entr" presetSubtype="0" fill="hold"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edge">
                                      <p:cBhvr>
                                        <p:cTn id="29" dur="500"/>
                                        <p:tgtEl>
                                          <p:spTgt spid="6"/>
                                        </p:tgtEl>
                                      </p:cBhvr>
                                    </p:animEffect>
                                  </p:childTnLst>
                                </p:cTn>
                              </p:par>
                            </p:childTnLst>
                          </p:cTn>
                        </p:par>
                        <p:par>
                          <p:cTn id="30" fill="hold">
                            <p:stCondLst>
                              <p:cond delay="4000"/>
                            </p:stCondLst>
                            <p:childTnLst>
                              <p:par>
                                <p:cTn id="31" presetID="5" presetClass="entr" presetSubtype="10"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heckerboard(across)">
                                      <p:cBhvr>
                                        <p:cTn id="33" dur="500"/>
                                        <p:tgtEl>
                                          <p:spTgt spid="8"/>
                                        </p:tgtEl>
                                      </p:cBhvr>
                                    </p:animEffect>
                                  </p:childTnLst>
                                </p:cTn>
                              </p:par>
                            </p:childTnLst>
                          </p:cTn>
                        </p:par>
                        <p:par>
                          <p:cTn id="34" fill="hold">
                            <p:stCondLst>
                              <p:cond delay="4500"/>
                            </p:stCondLst>
                            <p:childTnLst>
                              <p:par>
                                <p:cTn id="35" presetID="5" presetClass="entr" presetSubtype="10"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heckerboard(across)">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9" grpId="0" animBg="1"/>
      <p:bldP spid="8" grpId="0" animBg="1"/>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矩形 32"/>
          <p:cNvSpPr>
            <a:spLocks noChangeArrowheads="1"/>
          </p:cNvSpPr>
          <p:nvPr/>
        </p:nvSpPr>
        <p:spPr bwMode="auto">
          <a:xfrm>
            <a:off x="7668344" y="0"/>
            <a:ext cx="432048" cy="6858000"/>
          </a:xfrm>
          <a:prstGeom prst="rect">
            <a:avLst/>
          </a:prstGeom>
          <a:solidFill>
            <a:srgbClr val="D9D9D9">
              <a:alpha val="36078"/>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55" name="矩形 32"/>
          <p:cNvSpPr>
            <a:spLocks noChangeArrowheads="1"/>
          </p:cNvSpPr>
          <p:nvPr/>
        </p:nvSpPr>
        <p:spPr bwMode="auto">
          <a:xfrm>
            <a:off x="6804248" y="0"/>
            <a:ext cx="1656184" cy="6858000"/>
          </a:xfrm>
          <a:prstGeom prst="rect">
            <a:avLst/>
          </a:prstGeom>
          <a:solidFill>
            <a:srgbClr val="D9D9D9">
              <a:alpha val="36078"/>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54" name="矩形 32"/>
          <p:cNvSpPr>
            <a:spLocks noChangeArrowheads="1"/>
          </p:cNvSpPr>
          <p:nvPr/>
        </p:nvSpPr>
        <p:spPr bwMode="auto">
          <a:xfrm>
            <a:off x="0" y="3429000"/>
            <a:ext cx="9144000" cy="2448272"/>
          </a:xfrm>
          <a:prstGeom prst="rect">
            <a:avLst/>
          </a:prstGeom>
          <a:solidFill>
            <a:srgbClr val="D9D9D9">
              <a:alpha val="36078"/>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53" name="矩形 32"/>
          <p:cNvSpPr>
            <a:spLocks noChangeArrowheads="1"/>
          </p:cNvSpPr>
          <p:nvPr/>
        </p:nvSpPr>
        <p:spPr bwMode="auto">
          <a:xfrm>
            <a:off x="395536" y="0"/>
            <a:ext cx="1656184" cy="6858000"/>
          </a:xfrm>
          <a:prstGeom prst="rect">
            <a:avLst/>
          </a:prstGeom>
          <a:solidFill>
            <a:srgbClr val="D9D9D9">
              <a:alpha val="36078"/>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52" name="矩形 51"/>
          <p:cNvSpPr/>
          <p:nvPr/>
        </p:nvSpPr>
        <p:spPr>
          <a:xfrm>
            <a:off x="0" y="260648"/>
            <a:ext cx="9144000" cy="936104"/>
          </a:xfrm>
          <a:prstGeom prst="rect">
            <a:avLst/>
          </a:prstGeom>
          <a:solidFill>
            <a:srgbClr val="11525B">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p:cNvSpPr/>
          <p:nvPr/>
        </p:nvSpPr>
        <p:spPr>
          <a:xfrm>
            <a:off x="0" y="908720"/>
            <a:ext cx="9144000" cy="216024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TextBox 25"/>
          <p:cNvSpPr>
            <a:spLocks noChangeArrowheads="1"/>
          </p:cNvSpPr>
          <p:nvPr/>
        </p:nvSpPr>
        <p:spPr bwMode="auto">
          <a:xfrm>
            <a:off x="683568" y="394816"/>
            <a:ext cx="2216150" cy="369888"/>
          </a:xfrm>
          <a:prstGeom prst="rect">
            <a:avLst/>
          </a:prstGeom>
          <a:noFill/>
          <a:ln w="9525">
            <a:noFill/>
            <a:miter lim="800000"/>
            <a:headEnd/>
            <a:tailEnd/>
          </a:ln>
        </p:spPr>
        <p:txBody>
          <a:bodyPr>
            <a:spAutoFit/>
          </a:bodyPr>
          <a:lstStyle/>
          <a:p>
            <a:r>
              <a:rPr lang="zh-CN" altLang="en-US" dirty="0">
                <a:latin typeface="黑体" pitchFamily="49" charset="-122"/>
                <a:ea typeface="黑体" pitchFamily="49" charset="-122"/>
              </a:rPr>
              <a:t>借书流程</a:t>
            </a:r>
          </a:p>
        </p:txBody>
      </p:sp>
      <p:graphicFrame>
        <p:nvGraphicFramePr>
          <p:cNvPr id="46" name="图示 45"/>
          <p:cNvGraphicFramePr/>
          <p:nvPr/>
        </p:nvGraphicFramePr>
        <p:xfrm>
          <a:off x="251520" y="872716"/>
          <a:ext cx="8568952" cy="22682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7" name="Picture 39" descr="DSC00481"/>
          <p:cNvPicPr>
            <a:picLocks noChangeAspect="1" noChangeArrowheads="1"/>
          </p:cNvPicPr>
          <p:nvPr/>
        </p:nvPicPr>
        <p:blipFill>
          <a:blip r:embed="rId7" cstate="email"/>
          <a:srcRect/>
          <a:stretch>
            <a:fillRect/>
          </a:stretch>
        </p:blipFill>
        <p:spPr bwMode="auto">
          <a:xfrm>
            <a:off x="323850" y="3645569"/>
            <a:ext cx="2592388" cy="1854200"/>
          </a:xfrm>
          <a:prstGeom prst="rect">
            <a:avLst/>
          </a:prstGeom>
          <a:ln>
            <a:noFill/>
          </a:ln>
          <a:effectLst>
            <a:outerShdw blurRad="292100" dist="139700" dir="2700000" algn="tl" rotWithShape="0">
              <a:srgbClr val="333333">
                <a:alpha val="65000"/>
              </a:srgbClr>
            </a:outerShdw>
          </a:effectLst>
        </p:spPr>
      </p:pic>
      <p:sp>
        <p:nvSpPr>
          <p:cNvPr id="48" name="Oval 40"/>
          <p:cNvSpPr>
            <a:spLocks noChangeArrowheads="1"/>
          </p:cNvSpPr>
          <p:nvPr/>
        </p:nvSpPr>
        <p:spPr bwMode="auto">
          <a:xfrm>
            <a:off x="900113" y="4940968"/>
            <a:ext cx="719137" cy="648271"/>
          </a:xfrm>
          <a:prstGeom prst="ellipse">
            <a:avLst/>
          </a:prstGeom>
          <a:noFill/>
          <a:ln w="28575">
            <a:solidFill>
              <a:srgbClr val="FF0000"/>
            </a:solidFill>
            <a:round/>
            <a:headEnd/>
            <a:tailEnd/>
          </a:ln>
        </p:spPr>
        <p:txBody>
          <a:bodyPr wrap="none" anchor="ctr"/>
          <a:lstStyle/>
          <a:p>
            <a:endParaRPr lang="zh-CN" altLang="en-US"/>
          </a:p>
        </p:txBody>
      </p:sp>
      <p:pic>
        <p:nvPicPr>
          <p:cNvPr id="49" name="Picture 38" descr="DSC00500"/>
          <p:cNvPicPr>
            <a:picLocks noChangeAspect="1" noChangeArrowheads="1"/>
          </p:cNvPicPr>
          <p:nvPr/>
        </p:nvPicPr>
        <p:blipFill>
          <a:blip r:embed="rId8" cstate="email">
            <a:lum bright="12000" contrast="12000"/>
          </a:blip>
          <a:srcRect/>
          <a:stretch>
            <a:fillRect/>
          </a:stretch>
        </p:blipFill>
        <p:spPr bwMode="auto">
          <a:xfrm>
            <a:off x="3024188" y="3645569"/>
            <a:ext cx="3036887" cy="1871663"/>
          </a:xfrm>
          <a:prstGeom prst="rect">
            <a:avLst/>
          </a:prstGeom>
          <a:ln>
            <a:noFill/>
          </a:ln>
          <a:effectLst>
            <a:outerShdw blurRad="292100" dist="139700" dir="2700000" algn="tl" rotWithShape="0">
              <a:srgbClr val="333333">
                <a:alpha val="65000"/>
              </a:srgbClr>
            </a:outerShdw>
          </a:effectLst>
        </p:spPr>
      </p:pic>
      <p:pic>
        <p:nvPicPr>
          <p:cNvPr id="50" name="Picture 13"/>
          <p:cNvPicPr>
            <a:picLocks noChangeAspect="1" noChangeArrowheads="1"/>
          </p:cNvPicPr>
          <p:nvPr/>
        </p:nvPicPr>
        <p:blipFill>
          <a:blip r:embed="rId9" cstate="email"/>
          <a:srcRect/>
          <a:stretch>
            <a:fillRect/>
          </a:stretch>
        </p:blipFill>
        <p:spPr bwMode="auto">
          <a:xfrm>
            <a:off x="6192838" y="3609057"/>
            <a:ext cx="2627312" cy="190817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checkerboard(across)">
                                      <p:cBhvr>
                                        <p:cTn id="7" dur="500"/>
                                        <p:tgtEl>
                                          <p:spTgt spid="51"/>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blinds(horizontal)">
                                      <p:cBhvr>
                                        <p:cTn id="11" dur="500"/>
                                        <p:tgtEl>
                                          <p:spTgt spid="45"/>
                                        </p:tgtEl>
                                      </p:cBhvr>
                                    </p:animEffect>
                                  </p:childTnLst>
                                </p:cTn>
                              </p:par>
                            </p:childTnLst>
                          </p:cTn>
                        </p:par>
                        <p:par>
                          <p:cTn id="12" fill="hold">
                            <p:stCondLst>
                              <p:cond delay="1000"/>
                            </p:stCondLst>
                            <p:childTnLst>
                              <p:par>
                                <p:cTn id="13" presetID="5" presetClass="entr" presetSubtype="5" fill="hold" grpId="0" nodeType="after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checkerboard(down)">
                                      <p:cBhvr>
                                        <p:cTn id="15" dur="500"/>
                                        <p:tgtEl>
                                          <p:spTgt spid="52"/>
                                        </p:tgtEl>
                                      </p:cBhvr>
                                    </p:animEffect>
                                  </p:childTnLst>
                                </p:cTn>
                              </p:par>
                            </p:childTnLst>
                          </p:cTn>
                        </p:par>
                        <p:par>
                          <p:cTn id="16" fill="hold">
                            <p:stCondLst>
                              <p:cond delay="1500"/>
                            </p:stCondLst>
                            <p:childTnLst>
                              <p:par>
                                <p:cTn id="17" presetID="29" presetClass="entr" presetSubtype="0" fill="hold" grpId="1" nodeType="after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p:cTn id="19" dur="1000" fill="hold"/>
                                        <p:tgtEl>
                                          <p:spTgt spid="46"/>
                                        </p:tgtEl>
                                        <p:attrNameLst>
                                          <p:attrName>ppt_x</p:attrName>
                                        </p:attrNameLst>
                                      </p:cBhvr>
                                      <p:tavLst>
                                        <p:tav tm="0">
                                          <p:val>
                                            <p:strVal val="#ppt_x-.2"/>
                                          </p:val>
                                        </p:tav>
                                        <p:tav tm="100000">
                                          <p:val>
                                            <p:strVal val="#ppt_x"/>
                                          </p:val>
                                        </p:tav>
                                      </p:tavLst>
                                    </p:anim>
                                    <p:anim calcmode="lin" valueType="num">
                                      <p:cBhvr>
                                        <p:cTn id="20" dur="1000" fill="hold"/>
                                        <p:tgtEl>
                                          <p:spTgt spid="46"/>
                                        </p:tgtEl>
                                        <p:attrNameLst>
                                          <p:attrName>ppt_y</p:attrName>
                                        </p:attrNameLst>
                                      </p:cBhvr>
                                      <p:tavLst>
                                        <p:tav tm="0">
                                          <p:val>
                                            <p:strVal val="#ppt_y"/>
                                          </p:val>
                                        </p:tav>
                                        <p:tav tm="100000">
                                          <p:val>
                                            <p:strVal val="#ppt_y"/>
                                          </p:val>
                                        </p:tav>
                                      </p:tavLst>
                                    </p:anim>
                                    <p:animEffect transition="in" filter="wipe(right)" prLst="gradientSize: 0.1">
                                      <p:cBhvr>
                                        <p:cTn id="21" dur="1000"/>
                                        <p:tgtEl>
                                          <p:spTgt spid="46"/>
                                        </p:tgtEl>
                                      </p:cBhvr>
                                    </p:animEffect>
                                  </p:childTnLst>
                                </p:cTn>
                              </p:par>
                            </p:childTnLst>
                          </p:cTn>
                        </p:par>
                        <p:par>
                          <p:cTn id="22" fill="hold">
                            <p:stCondLst>
                              <p:cond delay="2500"/>
                            </p:stCondLst>
                            <p:childTnLst>
                              <p:par>
                                <p:cTn id="23" presetID="26" presetClass="emph" presetSubtype="0" fill="hold" grpId="0" nodeType="afterEffect">
                                  <p:stCondLst>
                                    <p:cond delay="0"/>
                                  </p:stCondLst>
                                  <p:childTnLst>
                                    <p:animEffect transition="out" filter="fade">
                                      <p:cBhvr>
                                        <p:cTn id="24" dur="500" tmFilter="0, 0; .2, .5; .8, .5; 1, 0"/>
                                        <p:tgtEl>
                                          <p:spTgt spid="46"/>
                                        </p:tgtEl>
                                      </p:cBhvr>
                                    </p:animEffect>
                                    <p:animScale>
                                      <p:cBhvr>
                                        <p:cTn id="25" dur="250" autoRev="1" fill="hold"/>
                                        <p:tgtEl>
                                          <p:spTgt spid="46"/>
                                        </p:tgtEl>
                                      </p:cBhvr>
                                      <p:by x="105000" y="105000"/>
                                    </p:animScale>
                                  </p:childTnLst>
                                </p:cTn>
                              </p:par>
                            </p:childTnLst>
                          </p:cTn>
                        </p:par>
                        <p:par>
                          <p:cTn id="26" fill="hold">
                            <p:stCondLst>
                              <p:cond delay="3000"/>
                            </p:stCondLst>
                            <p:childTnLst>
                              <p:par>
                                <p:cTn id="27" presetID="2" presetClass="entr" presetSubtype="8" fill="hold" grpId="0" nodeType="afterEffect">
                                  <p:stCondLst>
                                    <p:cond delay="0"/>
                                  </p:stCondLst>
                                  <p:childTnLst>
                                    <p:set>
                                      <p:cBhvr>
                                        <p:cTn id="28" dur="1" fill="hold">
                                          <p:stCondLst>
                                            <p:cond delay="0"/>
                                          </p:stCondLst>
                                        </p:cTn>
                                        <p:tgtEl>
                                          <p:spTgt spid="54"/>
                                        </p:tgtEl>
                                        <p:attrNameLst>
                                          <p:attrName>style.visibility</p:attrName>
                                        </p:attrNameLst>
                                      </p:cBhvr>
                                      <p:to>
                                        <p:strVal val="visible"/>
                                      </p:to>
                                    </p:set>
                                    <p:anim calcmode="lin" valueType="num">
                                      <p:cBhvr additive="base">
                                        <p:cTn id="29" dur="500" fill="hold"/>
                                        <p:tgtEl>
                                          <p:spTgt spid="54"/>
                                        </p:tgtEl>
                                        <p:attrNameLst>
                                          <p:attrName>ppt_x</p:attrName>
                                        </p:attrNameLst>
                                      </p:cBhvr>
                                      <p:tavLst>
                                        <p:tav tm="0">
                                          <p:val>
                                            <p:strVal val="0-#ppt_w/2"/>
                                          </p:val>
                                        </p:tav>
                                        <p:tav tm="100000">
                                          <p:val>
                                            <p:strVal val="#ppt_x"/>
                                          </p:val>
                                        </p:tav>
                                      </p:tavLst>
                                    </p:anim>
                                    <p:anim calcmode="lin" valueType="num">
                                      <p:cBhvr additive="base">
                                        <p:cTn id="30" dur="500" fill="hold"/>
                                        <p:tgtEl>
                                          <p:spTgt spid="54"/>
                                        </p:tgtEl>
                                        <p:attrNameLst>
                                          <p:attrName>ppt_y</p:attrName>
                                        </p:attrNameLst>
                                      </p:cBhvr>
                                      <p:tavLst>
                                        <p:tav tm="0">
                                          <p:val>
                                            <p:strVal val="#ppt_y"/>
                                          </p:val>
                                        </p:tav>
                                        <p:tav tm="100000">
                                          <p:val>
                                            <p:strVal val="#ppt_y"/>
                                          </p:val>
                                        </p:tav>
                                      </p:tavLst>
                                    </p:anim>
                                  </p:childTnLst>
                                </p:cTn>
                              </p:par>
                            </p:childTnLst>
                          </p:cTn>
                        </p:par>
                        <p:par>
                          <p:cTn id="31" fill="hold">
                            <p:stCondLst>
                              <p:cond delay="3500"/>
                            </p:stCondLst>
                            <p:childTnLst>
                              <p:par>
                                <p:cTn id="32" presetID="2" presetClass="entr" presetSubtype="2" fill="hold" grpId="0" nodeType="afterEffect">
                                  <p:stCondLst>
                                    <p:cond delay="0"/>
                                  </p:stCondLst>
                                  <p:childTnLst>
                                    <p:set>
                                      <p:cBhvr>
                                        <p:cTn id="33" dur="1" fill="hold">
                                          <p:stCondLst>
                                            <p:cond delay="0"/>
                                          </p:stCondLst>
                                        </p:cTn>
                                        <p:tgtEl>
                                          <p:spTgt spid="53"/>
                                        </p:tgtEl>
                                        <p:attrNameLst>
                                          <p:attrName>style.visibility</p:attrName>
                                        </p:attrNameLst>
                                      </p:cBhvr>
                                      <p:to>
                                        <p:strVal val="visible"/>
                                      </p:to>
                                    </p:set>
                                    <p:anim calcmode="lin" valueType="num">
                                      <p:cBhvr additive="base">
                                        <p:cTn id="34" dur="500" fill="hold"/>
                                        <p:tgtEl>
                                          <p:spTgt spid="53"/>
                                        </p:tgtEl>
                                        <p:attrNameLst>
                                          <p:attrName>ppt_x</p:attrName>
                                        </p:attrNameLst>
                                      </p:cBhvr>
                                      <p:tavLst>
                                        <p:tav tm="0">
                                          <p:val>
                                            <p:strVal val="1+#ppt_w/2"/>
                                          </p:val>
                                        </p:tav>
                                        <p:tav tm="100000">
                                          <p:val>
                                            <p:strVal val="#ppt_x"/>
                                          </p:val>
                                        </p:tav>
                                      </p:tavLst>
                                    </p:anim>
                                    <p:anim calcmode="lin" valueType="num">
                                      <p:cBhvr additive="base">
                                        <p:cTn id="35" dur="500" fill="hold"/>
                                        <p:tgtEl>
                                          <p:spTgt spid="53"/>
                                        </p:tgtEl>
                                        <p:attrNameLst>
                                          <p:attrName>ppt_y</p:attrName>
                                        </p:attrNameLst>
                                      </p:cBhvr>
                                      <p:tavLst>
                                        <p:tav tm="0">
                                          <p:val>
                                            <p:strVal val="#ppt_y"/>
                                          </p:val>
                                        </p:tav>
                                        <p:tav tm="100000">
                                          <p:val>
                                            <p:strVal val="#ppt_y"/>
                                          </p:val>
                                        </p:tav>
                                      </p:tavLst>
                                    </p:anim>
                                  </p:childTnLst>
                                </p:cTn>
                              </p:par>
                            </p:childTnLst>
                          </p:cTn>
                        </p:par>
                        <p:par>
                          <p:cTn id="36" fill="hold">
                            <p:stCondLst>
                              <p:cond delay="4000"/>
                            </p:stCondLst>
                            <p:childTnLst>
                              <p:par>
                                <p:cTn id="37" presetID="2" presetClass="entr" presetSubtype="4" fill="hold" grpId="0" nodeType="afterEffect">
                                  <p:stCondLst>
                                    <p:cond delay="0"/>
                                  </p:stCondLst>
                                  <p:childTnLst>
                                    <p:set>
                                      <p:cBhvr>
                                        <p:cTn id="38" dur="1" fill="hold">
                                          <p:stCondLst>
                                            <p:cond delay="0"/>
                                          </p:stCondLst>
                                        </p:cTn>
                                        <p:tgtEl>
                                          <p:spTgt spid="56"/>
                                        </p:tgtEl>
                                        <p:attrNameLst>
                                          <p:attrName>style.visibility</p:attrName>
                                        </p:attrNameLst>
                                      </p:cBhvr>
                                      <p:to>
                                        <p:strVal val="visible"/>
                                      </p:to>
                                    </p:set>
                                    <p:anim calcmode="lin" valueType="num">
                                      <p:cBhvr additive="base">
                                        <p:cTn id="39" dur="500" fill="hold"/>
                                        <p:tgtEl>
                                          <p:spTgt spid="56"/>
                                        </p:tgtEl>
                                        <p:attrNameLst>
                                          <p:attrName>ppt_x</p:attrName>
                                        </p:attrNameLst>
                                      </p:cBhvr>
                                      <p:tavLst>
                                        <p:tav tm="0">
                                          <p:val>
                                            <p:strVal val="#ppt_x"/>
                                          </p:val>
                                        </p:tav>
                                        <p:tav tm="100000">
                                          <p:val>
                                            <p:strVal val="#ppt_x"/>
                                          </p:val>
                                        </p:tav>
                                      </p:tavLst>
                                    </p:anim>
                                    <p:anim calcmode="lin" valueType="num">
                                      <p:cBhvr additive="base">
                                        <p:cTn id="40" dur="500" fill="hold"/>
                                        <p:tgtEl>
                                          <p:spTgt spid="56"/>
                                        </p:tgtEl>
                                        <p:attrNameLst>
                                          <p:attrName>ppt_y</p:attrName>
                                        </p:attrNameLst>
                                      </p:cBhvr>
                                      <p:tavLst>
                                        <p:tav tm="0">
                                          <p:val>
                                            <p:strVal val="1+#ppt_h/2"/>
                                          </p:val>
                                        </p:tav>
                                        <p:tav tm="100000">
                                          <p:val>
                                            <p:strVal val="#ppt_y"/>
                                          </p:val>
                                        </p:tav>
                                      </p:tavLst>
                                    </p:anim>
                                  </p:childTnLst>
                                </p:cTn>
                              </p:par>
                            </p:childTnLst>
                          </p:cTn>
                        </p:par>
                        <p:par>
                          <p:cTn id="41" fill="hold">
                            <p:stCondLst>
                              <p:cond delay="4500"/>
                            </p:stCondLst>
                            <p:childTnLst>
                              <p:par>
                                <p:cTn id="42" presetID="2" presetClass="entr" presetSubtype="8" fill="hold" grpId="0" nodeType="afterEffect">
                                  <p:stCondLst>
                                    <p:cond delay="0"/>
                                  </p:stCondLst>
                                  <p:childTnLst>
                                    <p:set>
                                      <p:cBhvr>
                                        <p:cTn id="43" dur="1" fill="hold">
                                          <p:stCondLst>
                                            <p:cond delay="0"/>
                                          </p:stCondLst>
                                        </p:cTn>
                                        <p:tgtEl>
                                          <p:spTgt spid="55"/>
                                        </p:tgtEl>
                                        <p:attrNameLst>
                                          <p:attrName>style.visibility</p:attrName>
                                        </p:attrNameLst>
                                      </p:cBhvr>
                                      <p:to>
                                        <p:strVal val="visible"/>
                                      </p:to>
                                    </p:set>
                                    <p:anim calcmode="lin" valueType="num">
                                      <p:cBhvr additive="base">
                                        <p:cTn id="44" dur="500" fill="hold"/>
                                        <p:tgtEl>
                                          <p:spTgt spid="55"/>
                                        </p:tgtEl>
                                        <p:attrNameLst>
                                          <p:attrName>ppt_x</p:attrName>
                                        </p:attrNameLst>
                                      </p:cBhvr>
                                      <p:tavLst>
                                        <p:tav tm="0">
                                          <p:val>
                                            <p:strVal val="0-#ppt_w/2"/>
                                          </p:val>
                                        </p:tav>
                                        <p:tav tm="100000">
                                          <p:val>
                                            <p:strVal val="#ppt_x"/>
                                          </p:val>
                                        </p:tav>
                                      </p:tavLst>
                                    </p:anim>
                                    <p:anim calcmode="lin" valueType="num">
                                      <p:cBhvr additive="base">
                                        <p:cTn id="45" dur="500" fill="hold"/>
                                        <p:tgtEl>
                                          <p:spTgt spid="55"/>
                                        </p:tgtEl>
                                        <p:attrNameLst>
                                          <p:attrName>ppt_y</p:attrName>
                                        </p:attrNameLst>
                                      </p:cBhvr>
                                      <p:tavLst>
                                        <p:tav tm="0">
                                          <p:val>
                                            <p:strVal val="#ppt_y"/>
                                          </p:val>
                                        </p:tav>
                                        <p:tav tm="100000">
                                          <p:val>
                                            <p:strVal val="#ppt_y"/>
                                          </p:val>
                                        </p:tav>
                                      </p:tavLst>
                                    </p:anim>
                                  </p:childTnLst>
                                </p:cTn>
                              </p:par>
                            </p:childTnLst>
                          </p:cTn>
                        </p:par>
                        <p:par>
                          <p:cTn id="46" fill="hold">
                            <p:stCondLst>
                              <p:cond delay="5000"/>
                            </p:stCondLst>
                            <p:childTnLst>
                              <p:par>
                                <p:cTn id="47" presetID="47" presetClass="entr" presetSubtype="0" fill="hold" nodeType="after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1000"/>
                                        <p:tgtEl>
                                          <p:spTgt spid="47"/>
                                        </p:tgtEl>
                                      </p:cBhvr>
                                    </p:animEffect>
                                    <p:anim calcmode="lin" valueType="num">
                                      <p:cBhvr>
                                        <p:cTn id="50" dur="1000" fill="hold"/>
                                        <p:tgtEl>
                                          <p:spTgt spid="47"/>
                                        </p:tgtEl>
                                        <p:attrNameLst>
                                          <p:attrName>ppt_x</p:attrName>
                                        </p:attrNameLst>
                                      </p:cBhvr>
                                      <p:tavLst>
                                        <p:tav tm="0">
                                          <p:val>
                                            <p:strVal val="#ppt_x"/>
                                          </p:val>
                                        </p:tav>
                                        <p:tav tm="100000">
                                          <p:val>
                                            <p:strVal val="#ppt_x"/>
                                          </p:val>
                                        </p:tav>
                                      </p:tavLst>
                                    </p:anim>
                                    <p:anim calcmode="lin" valueType="num">
                                      <p:cBhvr>
                                        <p:cTn id="51" dur="1000" fill="hold"/>
                                        <p:tgtEl>
                                          <p:spTgt spid="47"/>
                                        </p:tgtEl>
                                        <p:attrNameLst>
                                          <p:attrName>ppt_y</p:attrName>
                                        </p:attrNameLst>
                                      </p:cBhvr>
                                      <p:tavLst>
                                        <p:tav tm="0">
                                          <p:val>
                                            <p:strVal val="#ppt_y-.1"/>
                                          </p:val>
                                        </p:tav>
                                        <p:tav tm="100000">
                                          <p:val>
                                            <p:strVal val="#ppt_y"/>
                                          </p:val>
                                        </p:tav>
                                      </p:tavLst>
                                    </p:anim>
                                  </p:childTnLst>
                                </p:cTn>
                              </p:par>
                            </p:childTnLst>
                          </p:cTn>
                        </p:par>
                        <p:par>
                          <p:cTn id="52" fill="hold">
                            <p:stCondLst>
                              <p:cond delay="6000"/>
                            </p:stCondLst>
                            <p:childTnLst>
                              <p:par>
                                <p:cTn id="53" presetID="2" presetClass="entr" presetSubtype="4" fill="hold" grpId="0" nodeType="afterEffect">
                                  <p:stCondLst>
                                    <p:cond delay="0"/>
                                  </p:stCondLst>
                                  <p:childTnLst>
                                    <p:set>
                                      <p:cBhvr>
                                        <p:cTn id="54" dur="1" fill="hold">
                                          <p:stCondLst>
                                            <p:cond delay="0"/>
                                          </p:stCondLst>
                                        </p:cTn>
                                        <p:tgtEl>
                                          <p:spTgt spid="48"/>
                                        </p:tgtEl>
                                        <p:attrNameLst>
                                          <p:attrName>style.visibility</p:attrName>
                                        </p:attrNameLst>
                                      </p:cBhvr>
                                      <p:to>
                                        <p:strVal val="visible"/>
                                      </p:to>
                                    </p:set>
                                    <p:anim calcmode="lin" valueType="num">
                                      <p:cBhvr additive="base">
                                        <p:cTn id="55" dur="500" fill="hold"/>
                                        <p:tgtEl>
                                          <p:spTgt spid="48"/>
                                        </p:tgtEl>
                                        <p:attrNameLst>
                                          <p:attrName>ppt_x</p:attrName>
                                        </p:attrNameLst>
                                      </p:cBhvr>
                                      <p:tavLst>
                                        <p:tav tm="0">
                                          <p:val>
                                            <p:strVal val="#ppt_x"/>
                                          </p:val>
                                        </p:tav>
                                        <p:tav tm="100000">
                                          <p:val>
                                            <p:strVal val="#ppt_x"/>
                                          </p:val>
                                        </p:tav>
                                      </p:tavLst>
                                    </p:anim>
                                    <p:anim calcmode="lin" valueType="num">
                                      <p:cBhvr additive="base">
                                        <p:cTn id="56" dur="500" fill="hold"/>
                                        <p:tgtEl>
                                          <p:spTgt spid="48"/>
                                        </p:tgtEl>
                                        <p:attrNameLst>
                                          <p:attrName>ppt_y</p:attrName>
                                        </p:attrNameLst>
                                      </p:cBhvr>
                                      <p:tavLst>
                                        <p:tav tm="0">
                                          <p:val>
                                            <p:strVal val="1+#ppt_h/2"/>
                                          </p:val>
                                        </p:tav>
                                        <p:tav tm="100000">
                                          <p:val>
                                            <p:strVal val="#ppt_y"/>
                                          </p:val>
                                        </p:tav>
                                      </p:tavLst>
                                    </p:anim>
                                  </p:childTnLst>
                                </p:cTn>
                              </p:par>
                            </p:childTnLst>
                          </p:cTn>
                        </p:par>
                        <p:par>
                          <p:cTn id="57" fill="hold">
                            <p:stCondLst>
                              <p:cond delay="6500"/>
                            </p:stCondLst>
                            <p:childTnLst>
                              <p:par>
                                <p:cTn id="58" presetID="3" presetClass="entr" presetSubtype="10" fill="hold" nodeType="afterEffect">
                                  <p:stCondLst>
                                    <p:cond delay="0"/>
                                  </p:stCondLst>
                                  <p:childTnLst>
                                    <p:set>
                                      <p:cBhvr>
                                        <p:cTn id="59" dur="1" fill="hold">
                                          <p:stCondLst>
                                            <p:cond delay="0"/>
                                          </p:stCondLst>
                                        </p:cTn>
                                        <p:tgtEl>
                                          <p:spTgt spid="49"/>
                                        </p:tgtEl>
                                        <p:attrNameLst>
                                          <p:attrName>style.visibility</p:attrName>
                                        </p:attrNameLst>
                                      </p:cBhvr>
                                      <p:to>
                                        <p:strVal val="visible"/>
                                      </p:to>
                                    </p:set>
                                    <p:animEffect transition="in" filter="blinds(horizontal)">
                                      <p:cBhvr>
                                        <p:cTn id="60" dur="500"/>
                                        <p:tgtEl>
                                          <p:spTgt spid="49"/>
                                        </p:tgtEl>
                                      </p:cBhvr>
                                    </p:animEffect>
                                  </p:childTnLst>
                                </p:cTn>
                              </p:par>
                            </p:childTnLst>
                          </p:cTn>
                        </p:par>
                        <p:par>
                          <p:cTn id="61" fill="hold">
                            <p:stCondLst>
                              <p:cond delay="7000"/>
                            </p:stCondLst>
                            <p:childTnLst>
                              <p:par>
                                <p:cTn id="62" presetID="47" presetClass="entr" presetSubtype="0" fill="hold" nodeType="after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fade">
                                      <p:cBhvr>
                                        <p:cTn id="64" dur="1000"/>
                                        <p:tgtEl>
                                          <p:spTgt spid="50"/>
                                        </p:tgtEl>
                                      </p:cBhvr>
                                    </p:animEffect>
                                    <p:anim calcmode="lin" valueType="num">
                                      <p:cBhvr>
                                        <p:cTn id="65" dur="1000" fill="hold"/>
                                        <p:tgtEl>
                                          <p:spTgt spid="50"/>
                                        </p:tgtEl>
                                        <p:attrNameLst>
                                          <p:attrName>ppt_x</p:attrName>
                                        </p:attrNameLst>
                                      </p:cBhvr>
                                      <p:tavLst>
                                        <p:tav tm="0">
                                          <p:val>
                                            <p:strVal val="#ppt_x"/>
                                          </p:val>
                                        </p:tav>
                                        <p:tav tm="100000">
                                          <p:val>
                                            <p:strVal val="#ppt_x"/>
                                          </p:val>
                                        </p:tav>
                                      </p:tavLst>
                                    </p:anim>
                                    <p:anim calcmode="lin" valueType="num">
                                      <p:cBhvr>
                                        <p:cTn id="66"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5" grpId="0" animBg="1"/>
      <p:bldP spid="54" grpId="0" animBg="1"/>
      <p:bldP spid="53" grpId="0" animBg="1"/>
      <p:bldP spid="52" grpId="0" animBg="1"/>
      <p:bldP spid="51" grpId="0" animBg="1"/>
      <p:bldP spid="45" grpId="0"/>
      <p:bldGraphic spid="46" grpId="0">
        <p:bldAsOne/>
      </p:bldGraphic>
      <p:bldGraphic spid="46" grpId="1">
        <p:bldAsOne/>
      </p:bldGraphic>
      <p:bldP spid="4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32"/>
          <p:cNvSpPr>
            <a:spLocks noChangeArrowheads="1"/>
          </p:cNvSpPr>
          <p:nvPr/>
        </p:nvSpPr>
        <p:spPr bwMode="auto">
          <a:xfrm>
            <a:off x="0" y="836712"/>
            <a:ext cx="9144000" cy="648072"/>
          </a:xfrm>
          <a:prstGeom prst="rect">
            <a:avLst/>
          </a:prstGeom>
          <a:solidFill>
            <a:srgbClr val="D9D9D9">
              <a:alpha val="36078"/>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11" name="矩形 32"/>
          <p:cNvSpPr>
            <a:spLocks noChangeArrowheads="1"/>
          </p:cNvSpPr>
          <p:nvPr/>
        </p:nvSpPr>
        <p:spPr bwMode="auto">
          <a:xfrm>
            <a:off x="7956376" y="0"/>
            <a:ext cx="576064" cy="6858000"/>
          </a:xfrm>
          <a:prstGeom prst="rect">
            <a:avLst/>
          </a:prstGeom>
          <a:solidFill>
            <a:srgbClr val="D9D9D9">
              <a:alpha val="36078"/>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8" name="矩形 32"/>
          <p:cNvSpPr>
            <a:spLocks noChangeArrowheads="1"/>
          </p:cNvSpPr>
          <p:nvPr/>
        </p:nvSpPr>
        <p:spPr bwMode="auto">
          <a:xfrm>
            <a:off x="0" y="1196752"/>
            <a:ext cx="9144000" cy="144016"/>
          </a:xfrm>
          <a:prstGeom prst="rect">
            <a:avLst/>
          </a:prstGeom>
          <a:solidFill>
            <a:srgbClr val="D9D9D9">
              <a:alpha val="36078"/>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5" name="矩形 32"/>
          <p:cNvSpPr>
            <a:spLocks noChangeArrowheads="1"/>
          </p:cNvSpPr>
          <p:nvPr/>
        </p:nvSpPr>
        <p:spPr bwMode="auto">
          <a:xfrm>
            <a:off x="0" y="4293096"/>
            <a:ext cx="9144000" cy="1872208"/>
          </a:xfrm>
          <a:prstGeom prst="rect">
            <a:avLst/>
          </a:prstGeom>
          <a:solidFill>
            <a:srgbClr val="D9D9D9">
              <a:alpha val="36078"/>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7" name="矩形 32"/>
          <p:cNvSpPr>
            <a:spLocks noChangeArrowheads="1"/>
          </p:cNvSpPr>
          <p:nvPr/>
        </p:nvSpPr>
        <p:spPr bwMode="auto">
          <a:xfrm>
            <a:off x="395536" y="0"/>
            <a:ext cx="1656184" cy="6858000"/>
          </a:xfrm>
          <a:prstGeom prst="rect">
            <a:avLst/>
          </a:prstGeom>
          <a:solidFill>
            <a:srgbClr val="D9D9D9">
              <a:alpha val="36078"/>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6" name="矩形 32"/>
          <p:cNvSpPr>
            <a:spLocks noChangeArrowheads="1"/>
          </p:cNvSpPr>
          <p:nvPr/>
        </p:nvSpPr>
        <p:spPr bwMode="auto">
          <a:xfrm>
            <a:off x="0" y="5805264"/>
            <a:ext cx="9144000" cy="144016"/>
          </a:xfrm>
          <a:prstGeom prst="rect">
            <a:avLst/>
          </a:prstGeom>
          <a:solidFill>
            <a:srgbClr val="D9D9D9">
              <a:alpha val="36078"/>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pic>
        <p:nvPicPr>
          <p:cNvPr id="4" name="Picture 9" descr="D:\backup\desktop\P1050810.JPG"/>
          <p:cNvPicPr>
            <a:picLocks noChangeAspect="1" noChangeArrowheads="1"/>
          </p:cNvPicPr>
          <p:nvPr/>
        </p:nvPicPr>
        <p:blipFill>
          <a:blip r:embed="rId2" cstate="email">
            <a:duotone>
              <a:schemeClr val="accent2">
                <a:shade val="45000"/>
                <a:satMod val="135000"/>
              </a:schemeClr>
              <a:prstClr val="white"/>
            </a:duotone>
          </a:blip>
          <a:srcRect/>
          <a:stretch>
            <a:fillRect/>
          </a:stretch>
        </p:blipFill>
        <p:spPr bwMode="auto">
          <a:xfrm>
            <a:off x="4067944" y="620688"/>
            <a:ext cx="4291270" cy="25922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矩形 2"/>
          <p:cNvSpPr/>
          <p:nvPr/>
        </p:nvSpPr>
        <p:spPr>
          <a:xfrm>
            <a:off x="611560" y="0"/>
            <a:ext cx="504056" cy="6858000"/>
          </a:xfrm>
          <a:prstGeom prst="rect">
            <a:avLst/>
          </a:prstGeom>
          <a:solidFill>
            <a:srgbClr val="A7584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755576" y="2708920"/>
            <a:ext cx="7200800" cy="3231654"/>
          </a:xfrm>
          <a:prstGeom prst="rect">
            <a:avLst/>
          </a:prstGeom>
        </p:spPr>
        <p:txBody>
          <a:bodyPr wrap="square">
            <a:spAutoFit/>
          </a:bodyPr>
          <a:lstStyle/>
          <a:p>
            <a:r>
              <a:rPr kumimoji="1" lang="zh-CN" altLang="en-US" sz="2000" dirty="0" smtClean="0">
                <a:latin typeface="黑体" pitchFamily="49" charset="-122"/>
                <a:ea typeface="黑体" pitchFamily="49" charset="-122"/>
              </a:rPr>
              <a:t>昌岗校区图书馆</a:t>
            </a:r>
            <a:endParaRPr kumimoji="1" lang="en-US" altLang="zh-CN" sz="2000" dirty="0" smtClean="0">
              <a:latin typeface="黑体" pitchFamily="49" charset="-122"/>
              <a:ea typeface="黑体" pitchFamily="49" charset="-122"/>
            </a:endParaRPr>
          </a:p>
          <a:p>
            <a:endParaRPr kumimoji="1" lang="en-US" altLang="zh-CN" sz="1600" dirty="0" smtClean="0">
              <a:latin typeface="黑体" pitchFamily="49" charset="-122"/>
              <a:ea typeface="黑体" pitchFamily="49" charset="-122"/>
            </a:endParaRPr>
          </a:p>
          <a:p>
            <a:pPr>
              <a:lnSpc>
                <a:spcPct val="150000"/>
              </a:lnSpc>
              <a:spcBef>
                <a:spcPct val="50000"/>
              </a:spcBef>
            </a:pPr>
            <a:r>
              <a:rPr lang="zh-CN" altLang="en-US" sz="1400" dirty="0" smtClean="0">
                <a:latin typeface="黑体" pitchFamily="49" charset="-122"/>
                <a:ea typeface="黑体" pitchFamily="49" charset="-122"/>
              </a:rPr>
              <a:t>一楼：作品展览室</a:t>
            </a:r>
            <a:endParaRPr lang="en-US" altLang="zh-CN" sz="1400" dirty="0" smtClean="0">
              <a:latin typeface="黑体" pitchFamily="49" charset="-122"/>
              <a:ea typeface="黑体" pitchFamily="49" charset="-122"/>
            </a:endParaRPr>
          </a:p>
          <a:p>
            <a:pPr>
              <a:lnSpc>
                <a:spcPct val="150000"/>
              </a:lnSpc>
              <a:spcBef>
                <a:spcPct val="50000"/>
              </a:spcBef>
            </a:pPr>
            <a:r>
              <a:rPr lang="zh-CN" altLang="en-US" sz="1400" dirty="0" smtClean="0">
                <a:latin typeface="黑体" pitchFamily="49" charset="-122"/>
                <a:ea typeface="黑体" pitchFamily="49" charset="-122"/>
              </a:rPr>
              <a:t>二楼：</a:t>
            </a:r>
            <a:r>
              <a:rPr kumimoji="1" lang="zh-CN" altLang="en-US" sz="1400" dirty="0" smtClean="0">
                <a:latin typeface="黑体" pitchFamily="49" charset="-122"/>
                <a:ea typeface="黑体" pitchFamily="49" charset="-122"/>
              </a:rPr>
              <a:t>专业书库；图书报刊阅览室（含新书阅览区、数字资源学习区）；</a:t>
            </a:r>
            <a:endParaRPr kumimoji="1" lang="en-US" altLang="zh-CN" sz="1400" dirty="0" smtClean="0">
              <a:latin typeface="黑体" pitchFamily="49" charset="-122"/>
              <a:ea typeface="黑体" pitchFamily="49" charset="-122"/>
            </a:endParaRPr>
          </a:p>
          <a:p>
            <a:pPr>
              <a:lnSpc>
                <a:spcPct val="150000"/>
              </a:lnSpc>
              <a:spcBef>
                <a:spcPct val="50000"/>
              </a:spcBef>
            </a:pPr>
            <a:r>
              <a:rPr kumimoji="1" lang="zh-CN" altLang="en-US" sz="1400" dirty="0" smtClean="0">
                <a:latin typeface="黑体" pitchFamily="49" charset="-122"/>
                <a:ea typeface="黑体" pitchFamily="49" charset="-122"/>
              </a:rPr>
              <a:t>      谭天教授赠书室（暂不开放）</a:t>
            </a:r>
          </a:p>
          <a:p>
            <a:pPr>
              <a:lnSpc>
                <a:spcPct val="150000"/>
              </a:lnSpc>
              <a:spcBef>
                <a:spcPct val="50000"/>
              </a:spcBef>
            </a:pPr>
            <a:r>
              <a:rPr kumimoji="1" lang="zh-CN" altLang="en-US" sz="1400" dirty="0" smtClean="0">
                <a:latin typeface="黑体" pitchFamily="49" charset="-122"/>
                <a:ea typeface="黑体" pitchFamily="49" charset="-122"/>
              </a:rPr>
              <a:t>三楼：综合书库；特藏文献阅览一室</a:t>
            </a:r>
          </a:p>
          <a:p>
            <a:pPr>
              <a:lnSpc>
                <a:spcPct val="150000"/>
              </a:lnSpc>
              <a:spcBef>
                <a:spcPct val="50000"/>
              </a:spcBef>
            </a:pPr>
            <a:r>
              <a:rPr kumimoji="1" lang="zh-CN" altLang="en-US" sz="1400" dirty="0" smtClean="0">
                <a:latin typeface="黑体" pitchFamily="49" charset="-122"/>
                <a:ea typeface="黑体" pitchFamily="49" charset="-122"/>
              </a:rPr>
              <a:t>四楼：特藏资源文献库（暂不开放）</a:t>
            </a:r>
          </a:p>
          <a:p>
            <a:pPr>
              <a:lnSpc>
                <a:spcPct val="150000"/>
              </a:lnSpc>
              <a:spcBef>
                <a:spcPct val="50000"/>
              </a:spcBef>
            </a:pPr>
            <a:r>
              <a:rPr lang="zh-CN" altLang="en-US" sz="1400" dirty="0" smtClean="0">
                <a:latin typeface="黑体" pitchFamily="49" charset="-122"/>
                <a:ea typeface="黑体" pitchFamily="49" charset="-122"/>
              </a:rPr>
              <a:t>五楼：期刊合订本库；特藏文献阅览二室</a:t>
            </a:r>
            <a:endParaRPr kumimoji="1" lang="zh-CN" altLang="en-US" sz="1400" dirty="0">
              <a:latin typeface="黑体" pitchFamily="49" charset="-122"/>
              <a:ea typeface="黑体" pitchFamily="49" charset="-122"/>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1500"/>
                            </p:stCondLst>
                            <p:childTnLst>
                              <p:par>
                                <p:cTn id="9" presetID="3" presetClass="entr" presetSubtype="1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linds(horizontal)">
                                      <p:cBhvr>
                                        <p:cTn id="11" dur="500"/>
                                        <p:tgtEl>
                                          <p:spTgt spid="2"/>
                                        </p:tgtEl>
                                      </p:cBhvr>
                                    </p:animEffect>
                                  </p:childTnLst>
                                </p:cTn>
                              </p:par>
                            </p:childTnLst>
                          </p:cTn>
                        </p:par>
                        <p:par>
                          <p:cTn id="12" fill="hold">
                            <p:stCondLst>
                              <p:cond delay="2000"/>
                            </p:stCondLst>
                            <p:childTnLst>
                              <p:par>
                                <p:cTn id="13" presetID="2" presetClass="entr" presetSubtype="2"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29"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ppt_x</p:attrName>
                                        </p:attrNameLst>
                                      </p:cBhvr>
                                      <p:tavLst>
                                        <p:tav tm="0">
                                          <p:val>
                                            <p:strVal val="#ppt_x-.2"/>
                                          </p:val>
                                        </p:tav>
                                        <p:tav tm="100000">
                                          <p:val>
                                            <p:strVal val="#ppt_x"/>
                                          </p:val>
                                        </p:tav>
                                      </p:tavLst>
                                    </p:anim>
                                    <p:anim calcmode="lin" valueType="num">
                                      <p:cBhvr>
                                        <p:cTn id="21"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22" dur="1000"/>
                                        <p:tgtEl>
                                          <p:spTgt spid="4"/>
                                        </p:tgtEl>
                                      </p:cBhvr>
                                    </p:animEffect>
                                  </p:childTnLst>
                                </p:cTn>
                              </p:par>
                            </p:childTnLst>
                          </p:cTn>
                        </p:par>
                        <p:par>
                          <p:cTn id="23" fill="hold">
                            <p:stCondLst>
                              <p:cond delay="3500"/>
                            </p:stCondLst>
                            <p:childTnLst>
                              <p:par>
                                <p:cTn id="24" presetID="2" presetClass="entr" presetSubtype="2"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ppt_y"/>
                                          </p:val>
                                        </p:tav>
                                        <p:tav tm="100000">
                                          <p:val>
                                            <p:strVal val="#ppt_y"/>
                                          </p:val>
                                        </p:tav>
                                      </p:tavLst>
                                    </p:anim>
                                  </p:childTnLst>
                                </p:cTn>
                              </p:par>
                            </p:childTnLst>
                          </p:cTn>
                        </p:par>
                        <p:par>
                          <p:cTn id="28" fill="hold">
                            <p:stCondLst>
                              <p:cond delay="4000"/>
                            </p:stCondLst>
                            <p:childTnLst>
                              <p:par>
                                <p:cTn id="29" presetID="2" presetClass="entr" presetSubtype="2"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1+#ppt_w/2"/>
                                          </p:val>
                                        </p:tav>
                                        <p:tav tm="100000">
                                          <p:val>
                                            <p:strVal val="#ppt_x"/>
                                          </p:val>
                                        </p:tav>
                                      </p:tavLst>
                                    </p:anim>
                                    <p:anim calcmode="lin" valueType="num">
                                      <p:cBhvr additive="base">
                                        <p:cTn id="32" dur="500" fill="hold"/>
                                        <p:tgtEl>
                                          <p:spTgt spid="7"/>
                                        </p:tgtEl>
                                        <p:attrNameLst>
                                          <p:attrName>ppt_y</p:attrName>
                                        </p:attrNameLst>
                                      </p:cBhvr>
                                      <p:tavLst>
                                        <p:tav tm="0">
                                          <p:val>
                                            <p:strVal val="#ppt_y"/>
                                          </p:val>
                                        </p:tav>
                                        <p:tav tm="100000">
                                          <p:val>
                                            <p:strVal val="#ppt_y"/>
                                          </p:val>
                                        </p:tav>
                                      </p:tavLst>
                                    </p:anim>
                                  </p:childTnLst>
                                </p:cTn>
                              </p:par>
                            </p:childTnLst>
                          </p:cTn>
                        </p:par>
                        <p:par>
                          <p:cTn id="33" fill="hold">
                            <p:stCondLst>
                              <p:cond delay="4500"/>
                            </p:stCondLst>
                            <p:childTnLst>
                              <p:par>
                                <p:cTn id="34" presetID="2" presetClass="entr" presetSubtype="2"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1+#ppt_w/2"/>
                                          </p:val>
                                        </p:tav>
                                        <p:tav tm="100000">
                                          <p:val>
                                            <p:strVal val="#ppt_x"/>
                                          </p:val>
                                        </p:tav>
                                      </p:tavLst>
                                    </p:anim>
                                    <p:anim calcmode="lin" valueType="num">
                                      <p:cBhvr additive="base">
                                        <p:cTn id="37" dur="500" fill="hold"/>
                                        <p:tgtEl>
                                          <p:spTgt spid="8"/>
                                        </p:tgtEl>
                                        <p:attrNameLst>
                                          <p:attrName>ppt_y</p:attrName>
                                        </p:attrNameLst>
                                      </p:cBhvr>
                                      <p:tavLst>
                                        <p:tav tm="0">
                                          <p:val>
                                            <p:strVal val="#ppt_y"/>
                                          </p:val>
                                        </p:tav>
                                        <p:tav tm="100000">
                                          <p:val>
                                            <p:strVal val="#ppt_y"/>
                                          </p:val>
                                        </p:tav>
                                      </p:tavLst>
                                    </p:anim>
                                  </p:childTnLst>
                                </p:cTn>
                              </p:par>
                            </p:childTnLst>
                          </p:cTn>
                        </p:par>
                        <p:par>
                          <p:cTn id="38" fill="hold">
                            <p:stCondLst>
                              <p:cond delay="5000"/>
                            </p:stCondLst>
                            <p:childTnLst>
                              <p:par>
                                <p:cTn id="39" presetID="2" presetClass="entr" presetSubtype="2"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1+#ppt_w/2"/>
                                          </p:val>
                                        </p:tav>
                                        <p:tav tm="100000">
                                          <p:val>
                                            <p:strVal val="#ppt_x"/>
                                          </p:val>
                                        </p:tav>
                                      </p:tavLst>
                                    </p:anim>
                                    <p:anim calcmode="lin" valueType="num">
                                      <p:cBhvr additive="base">
                                        <p:cTn id="42" dur="500" fill="hold"/>
                                        <p:tgtEl>
                                          <p:spTgt spid="11"/>
                                        </p:tgtEl>
                                        <p:attrNameLst>
                                          <p:attrName>ppt_y</p:attrName>
                                        </p:attrNameLst>
                                      </p:cBhvr>
                                      <p:tavLst>
                                        <p:tav tm="0">
                                          <p:val>
                                            <p:strVal val="#ppt_y"/>
                                          </p:val>
                                        </p:tav>
                                        <p:tav tm="100000">
                                          <p:val>
                                            <p:strVal val="#ppt_y"/>
                                          </p:val>
                                        </p:tav>
                                      </p:tavLst>
                                    </p:anim>
                                  </p:childTnLst>
                                </p:cTn>
                              </p:par>
                            </p:childTnLst>
                          </p:cTn>
                        </p:par>
                        <p:par>
                          <p:cTn id="43" fill="hold">
                            <p:stCondLst>
                              <p:cond delay="5500"/>
                            </p:stCondLst>
                            <p:childTnLst>
                              <p:par>
                                <p:cTn id="44" presetID="2" presetClass="entr" presetSubtype="2"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1+#ppt_w/2"/>
                                          </p:val>
                                        </p:tav>
                                        <p:tav tm="100000">
                                          <p:val>
                                            <p:strVal val="#ppt_x"/>
                                          </p:val>
                                        </p:tav>
                                      </p:tavLst>
                                    </p:anim>
                                    <p:anim calcmode="lin" valueType="num">
                                      <p:cBhvr additive="base">
                                        <p:cTn id="47"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8" grpId="0" animBg="1"/>
      <p:bldP spid="5" grpId="0" animBg="1"/>
      <p:bldP spid="7" grpId="0" animBg="1"/>
      <p:bldP spid="6" grpId="0" animBg="1"/>
      <p:bldP spid="3" grpId="0" animBg="1"/>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1124744"/>
            <a:ext cx="9144000" cy="1700808"/>
          </a:xfrm>
          <a:prstGeom prst="rect">
            <a:avLst/>
          </a:prstGeom>
          <a:solidFill>
            <a:srgbClr val="A75845">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32"/>
          <p:cNvSpPr>
            <a:spLocks noChangeArrowheads="1"/>
          </p:cNvSpPr>
          <p:nvPr/>
        </p:nvSpPr>
        <p:spPr bwMode="auto">
          <a:xfrm>
            <a:off x="611560" y="0"/>
            <a:ext cx="1800200" cy="6858000"/>
          </a:xfrm>
          <a:prstGeom prst="rect">
            <a:avLst/>
          </a:prstGeom>
          <a:solidFill>
            <a:srgbClr val="D9D9D9">
              <a:alpha val="21176"/>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15" name="矩形 32"/>
          <p:cNvSpPr>
            <a:spLocks noChangeArrowheads="1"/>
          </p:cNvSpPr>
          <p:nvPr/>
        </p:nvSpPr>
        <p:spPr bwMode="auto">
          <a:xfrm>
            <a:off x="0" y="980728"/>
            <a:ext cx="9144000" cy="432048"/>
          </a:xfrm>
          <a:prstGeom prst="rect">
            <a:avLst/>
          </a:prstGeom>
          <a:solidFill>
            <a:srgbClr val="D9D9D9">
              <a:alpha val="36078"/>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14" name="矩形 32"/>
          <p:cNvSpPr>
            <a:spLocks noChangeArrowheads="1"/>
          </p:cNvSpPr>
          <p:nvPr/>
        </p:nvSpPr>
        <p:spPr bwMode="auto">
          <a:xfrm>
            <a:off x="7092280" y="0"/>
            <a:ext cx="1152128" cy="6858000"/>
          </a:xfrm>
          <a:prstGeom prst="rect">
            <a:avLst/>
          </a:prstGeom>
          <a:solidFill>
            <a:srgbClr val="D9D9D9">
              <a:alpha val="36078"/>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13" name="矩形 32"/>
          <p:cNvSpPr>
            <a:spLocks noChangeArrowheads="1"/>
          </p:cNvSpPr>
          <p:nvPr/>
        </p:nvSpPr>
        <p:spPr bwMode="auto">
          <a:xfrm>
            <a:off x="0" y="2636912"/>
            <a:ext cx="9144000" cy="4221088"/>
          </a:xfrm>
          <a:prstGeom prst="rect">
            <a:avLst/>
          </a:prstGeom>
          <a:solidFill>
            <a:srgbClr val="D9D9D9">
              <a:alpha val="36078"/>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11" name="矩形 32"/>
          <p:cNvSpPr>
            <a:spLocks noChangeArrowheads="1"/>
          </p:cNvSpPr>
          <p:nvPr/>
        </p:nvSpPr>
        <p:spPr bwMode="auto">
          <a:xfrm>
            <a:off x="7308304" y="0"/>
            <a:ext cx="251520" cy="6858000"/>
          </a:xfrm>
          <a:prstGeom prst="rect">
            <a:avLst/>
          </a:prstGeom>
          <a:solidFill>
            <a:srgbClr val="D9D9D9">
              <a:alpha val="25098"/>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3" name="TextBox 25"/>
          <p:cNvSpPr>
            <a:spLocks noChangeArrowheads="1"/>
          </p:cNvSpPr>
          <p:nvPr/>
        </p:nvSpPr>
        <p:spPr bwMode="auto">
          <a:xfrm>
            <a:off x="827584" y="332656"/>
            <a:ext cx="8085137" cy="369888"/>
          </a:xfrm>
          <a:prstGeom prst="rect">
            <a:avLst/>
          </a:prstGeom>
          <a:noFill/>
          <a:ln w="9525">
            <a:noFill/>
            <a:miter lim="800000"/>
            <a:headEnd/>
            <a:tailEnd/>
          </a:ln>
        </p:spPr>
        <p:txBody>
          <a:bodyPr>
            <a:spAutoFit/>
          </a:bodyPr>
          <a:lstStyle/>
          <a:p>
            <a:pPr>
              <a:spcBef>
                <a:spcPct val="50000"/>
              </a:spcBef>
            </a:pPr>
            <a:r>
              <a:rPr lang="zh-CN" altLang="en-US" dirty="0">
                <a:solidFill>
                  <a:srgbClr val="000000"/>
                </a:solidFill>
                <a:latin typeface="黑体" pitchFamily="49" charset="-122"/>
                <a:ea typeface="黑体" pitchFamily="49" charset="-122"/>
              </a:rPr>
              <a:t>二楼</a:t>
            </a:r>
            <a:r>
              <a:rPr lang="zh-CN" altLang="en-US" dirty="0" smtClean="0">
                <a:solidFill>
                  <a:srgbClr val="000000"/>
                </a:solidFill>
                <a:latin typeface="黑体" pitchFamily="49" charset="-122"/>
                <a:ea typeface="黑体" pitchFamily="49" charset="-122"/>
              </a:rPr>
              <a:t>：图书报刊阅览室</a:t>
            </a:r>
            <a:r>
              <a:rPr lang="en-US" altLang="zh-CN" dirty="0" smtClean="0">
                <a:solidFill>
                  <a:srgbClr val="000000"/>
                </a:solidFill>
                <a:latin typeface="黑体" pitchFamily="49" charset="-122"/>
                <a:ea typeface="黑体" pitchFamily="49" charset="-122"/>
              </a:rPr>
              <a:t>(</a:t>
            </a:r>
            <a:r>
              <a:rPr lang="zh-CN" altLang="en-US" dirty="0" smtClean="0">
                <a:solidFill>
                  <a:srgbClr val="000000"/>
                </a:solidFill>
                <a:latin typeface="黑体" pitchFamily="49" charset="-122"/>
                <a:ea typeface="黑体" pitchFamily="49" charset="-122"/>
              </a:rPr>
              <a:t>含新书阅览区、数字资源学习区）</a:t>
            </a:r>
            <a:endParaRPr lang="zh-CN" altLang="en-US" dirty="0">
              <a:solidFill>
                <a:srgbClr val="000000"/>
              </a:solidFill>
              <a:latin typeface="黑体" pitchFamily="49" charset="-122"/>
              <a:ea typeface="黑体" pitchFamily="49" charset="-122"/>
            </a:endParaRPr>
          </a:p>
        </p:txBody>
      </p:sp>
      <p:sp>
        <p:nvSpPr>
          <p:cNvPr id="6" name="矩形 9"/>
          <p:cNvSpPr>
            <a:spLocks noChangeArrowheads="1"/>
          </p:cNvSpPr>
          <p:nvPr/>
        </p:nvSpPr>
        <p:spPr bwMode="auto">
          <a:xfrm>
            <a:off x="899592" y="1303600"/>
            <a:ext cx="7128792" cy="1477328"/>
          </a:xfrm>
          <a:prstGeom prst="rect">
            <a:avLst/>
          </a:prstGeom>
          <a:noFill/>
          <a:ln w="9525">
            <a:noFill/>
            <a:miter lim="800000"/>
            <a:headEnd/>
            <a:tailEnd/>
          </a:ln>
        </p:spPr>
        <p:txBody>
          <a:bodyPr wrap="square">
            <a:spAutoFit/>
          </a:bodyPr>
          <a:lstStyle/>
          <a:p>
            <a:pPr>
              <a:lnSpc>
                <a:spcPct val="150000"/>
              </a:lnSpc>
            </a:pPr>
            <a:r>
              <a:rPr lang="zh-CN" altLang="en-US" sz="1200" b="1" dirty="0" smtClean="0">
                <a:solidFill>
                  <a:srgbClr val="000000"/>
                </a:solidFill>
                <a:latin typeface="黑体" pitchFamily="49" charset="-122"/>
                <a:ea typeface="Adobe 楷体 Std R" pitchFamily="18" charset="-122"/>
              </a:rPr>
              <a:t>图书报刊阅览室</a:t>
            </a:r>
            <a:r>
              <a:rPr lang="zh-CN" altLang="en-US" sz="1200" dirty="0">
                <a:solidFill>
                  <a:srgbClr val="000000"/>
                </a:solidFill>
                <a:latin typeface="黑体" pitchFamily="49" charset="-122"/>
                <a:ea typeface="Adobe 楷体 Std R" pitchFamily="18" charset="-122"/>
              </a:rPr>
              <a:t>：</a:t>
            </a:r>
            <a:r>
              <a:rPr lang="zh-CN" altLang="zh-CN" sz="1200" dirty="0">
                <a:latin typeface="Adobe 楷体 Std R" pitchFamily="18" charset="-122"/>
                <a:ea typeface="Adobe 楷体 Std R" pitchFamily="18" charset="-122"/>
              </a:rPr>
              <a:t>收藏价格较高、复本量较少的中外文美术与设计学科为主的图书</a:t>
            </a:r>
            <a:r>
              <a:rPr lang="zh-CN" altLang="zh-CN" sz="1200" dirty="0" smtClean="0">
                <a:latin typeface="Adobe 楷体 Std R" pitchFamily="18" charset="-122"/>
                <a:ea typeface="Adobe 楷体 Std R" pitchFamily="18" charset="-122"/>
              </a:rPr>
              <a:t>。</a:t>
            </a:r>
            <a:endParaRPr lang="en-US" altLang="zh-CN" sz="1200" dirty="0" smtClean="0">
              <a:latin typeface="Adobe 楷体 Std R" pitchFamily="18" charset="-122"/>
              <a:ea typeface="Adobe 楷体 Std R" pitchFamily="18" charset="-122"/>
            </a:endParaRPr>
          </a:p>
          <a:p>
            <a:pPr>
              <a:lnSpc>
                <a:spcPct val="150000"/>
              </a:lnSpc>
            </a:pPr>
            <a:r>
              <a:rPr lang="zh-CN" altLang="en-US" sz="1200" dirty="0" smtClean="0">
                <a:ea typeface="Adobe 楷体 Std R" pitchFamily="18" charset="-122"/>
              </a:rPr>
              <a:t>                      </a:t>
            </a:r>
            <a:r>
              <a:rPr lang="en-US" altLang="zh-CN" sz="1200" dirty="0" smtClean="0">
                <a:ea typeface="Adobe 楷体 Std R" pitchFamily="18" charset="-122"/>
              </a:rPr>
              <a:t>             </a:t>
            </a:r>
            <a:r>
              <a:rPr lang="zh-CN" altLang="en-US" sz="1200" dirty="0" smtClean="0">
                <a:ea typeface="Adobe 楷体 Std R" pitchFamily="18" charset="-122"/>
              </a:rPr>
              <a:t>收藏中外文期刊、报纸。</a:t>
            </a:r>
            <a:endParaRPr lang="en-US" altLang="zh-CN" sz="1200" dirty="0" smtClean="0">
              <a:latin typeface="Adobe 楷体 Std R" pitchFamily="18" charset="-122"/>
              <a:ea typeface="Adobe 楷体 Std R" pitchFamily="18" charset="-122"/>
            </a:endParaRPr>
          </a:p>
          <a:p>
            <a:pPr>
              <a:lnSpc>
                <a:spcPct val="150000"/>
              </a:lnSpc>
            </a:pPr>
            <a:r>
              <a:rPr lang="zh-CN" altLang="en-US" sz="1200" b="1" dirty="0" smtClean="0">
                <a:ea typeface="Adobe 楷体 Std R" pitchFamily="18" charset="-122"/>
              </a:rPr>
              <a:t>新书阅览区</a:t>
            </a:r>
            <a:r>
              <a:rPr lang="zh-CN" altLang="en-US" sz="1200" dirty="0" smtClean="0">
                <a:ea typeface="Adobe 楷体 Std R" pitchFamily="18" charset="-122"/>
              </a:rPr>
              <a:t>：该区域主要</a:t>
            </a:r>
            <a:r>
              <a:rPr lang="zh-CN" altLang="en-US" sz="1200" dirty="0">
                <a:ea typeface="Adobe 楷体 Std R" pitchFamily="18" charset="-122"/>
              </a:rPr>
              <a:t>收录最新入库的中外文艺术类专业图书。</a:t>
            </a:r>
            <a:endParaRPr lang="en-US" altLang="zh-CN" sz="1200" dirty="0">
              <a:ea typeface="Adobe 楷体 Std R" pitchFamily="18" charset="-122"/>
            </a:endParaRPr>
          </a:p>
          <a:p>
            <a:pPr>
              <a:lnSpc>
                <a:spcPct val="150000"/>
              </a:lnSpc>
            </a:pPr>
            <a:r>
              <a:rPr lang="zh-CN" altLang="en-US" sz="1200" b="1" dirty="0" smtClean="0">
                <a:ea typeface="Adobe 楷体 Std R" pitchFamily="18" charset="-122"/>
              </a:rPr>
              <a:t>数字资源学习区</a:t>
            </a:r>
            <a:r>
              <a:rPr lang="zh-CN" altLang="en-US" sz="1200" dirty="0" smtClean="0">
                <a:ea typeface="Adobe 楷体 Std R" pitchFamily="18" charset="-122"/>
              </a:rPr>
              <a:t>：设多台电脑</a:t>
            </a:r>
            <a:r>
              <a:rPr lang="zh-CN" altLang="en-US" sz="1200" dirty="0">
                <a:ea typeface="Adobe 楷体 Std R" pitchFamily="18" charset="-122"/>
              </a:rPr>
              <a:t>，供师生上网、检索、阅读及下载我馆电子图书、学术论文、图像资料等</a:t>
            </a:r>
            <a:r>
              <a:rPr lang="zh-CN" altLang="en-US" sz="1200" dirty="0" smtClean="0">
                <a:ea typeface="Adobe 楷体 Std R" pitchFamily="18" charset="-122"/>
              </a:rPr>
              <a:t>。</a:t>
            </a:r>
            <a:endParaRPr lang="en-US" altLang="zh-CN" sz="1200" dirty="0">
              <a:ea typeface="Adobe 楷体 Std R" pitchFamily="18" charset="-122"/>
            </a:endParaRPr>
          </a:p>
          <a:p>
            <a:pPr>
              <a:lnSpc>
                <a:spcPct val="150000"/>
              </a:lnSpc>
            </a:pPr>
            <a:endParaRPr lang="zh-CN" altLang="en-US" sz="1200" dirty="0">
              <a:latin typeface="Adobe 楷体 Std R" pitchFamily="18" charset="-122"/>
              <a:ea typeface="Adobe 楷体 Std R" pitchFamily="18" charset="-122"/>
            </a:endParaRPr>
          </a:p>
        </p:txBody>
      </p:sp>
      <p:pic>
        <p:nvPicPr>
          <p:cNvPr id="7" name="Picture 10" descr="D:\backup\desktop\1.jpg"/>
          <p:cNvPicPr>
            <a:picLocks noChangeAspect="1" noChangeArrowheads="1"/>
          </p:cNvPicPr>
          <p:nvPr/>
        </p:nvPicPr>
        <p:blipFill>
          <a:blip r:embed="rId3" cstate="email"/>
          <a:srcRect/>
          <a:stretch>
            <a:fillRect/>
          </a:stretch>
        </p:blipFill>
        <p:spPr bwMode="auto">
          <a:xfrm>
            <a:off x="6156176" y="2995464"/>
            <a:ext cx="2814638" cy="2009775"/>
          </a:xfrm>
          <a:prstGeom prst="rect">
            <a:avLst/>
          </a:prstGeom>
          <a:noFill/>
          <a:ln w="9525">
            <a:noFill/>
            <a:miter lim="800000"/>
            <a:headEnd/>
            <a:tailEnd/>
          </a:ln>
        </p:spPr>
      </p:pic>
      <p:pic>
        <p:nvPicPr>
          <p:cNvPr id="8" name="Picture 11" descr="D:\backup\desktop\2.jpg"/>
          <p:cNvPicPr>
            <a:picLocks noChangeAspect="1" noChangeArrowheads="1"/>
          </p:cNvPicPr>
          <p:nvPr/>
        </p:nvPicPr>
        <p:blipFill>
          <a:blip r:embed="rId4" cstate="email"/>
          <a:srcRect/>
          <a:stretch>
            <a:fillRect/>
          </a:stretch>
        </p:blipFill>
        <p:spPr bwMode="auto">
          <a:xfrm>
            <a:off x="3240088" y="2995464"/>
            <a:ext cx="2879725" cy="2017712"/>
          </a:xfrm>
          <a:prstGeom prst="rect">
            <a:avLst/>
          </a:prstGeom>
          <a:noFill/>
          <a:ln w="9525">
            <a:noFill/>
            <a:miter lim="800000"/>
            <a:headEnd/>
            <a:tailEnd/>
          </a:ln>
        </p:spPr>
      </p:pic>
      <p:pic>
        <p:nvPicPr>
          <p:cNvPr id="9" name="Picture 12" descr="D:\backup\desktop\3.jpg"/>
          <p:cNvPicPr>
            <a:picLocks noChangeAspect="1" noChangeArrowheads="1"/>
          </p:cNvPicPr>
          <p:nvPr/>
        </p:nvPicPr>
        <p:blipFill>
          <a:blip r:embed="rId5" cstate="email"/>
          <a:srcRect/>
          <a:stretch>
            <a:fillRect/>
          </a:stretch>
        </p:blipFill>
        <p:spPr bwMode="auto">
          <a:xfrm>
            <a:off x="179388" y="2982764"/>
            <a:ext cx="3024187" cy="2030412"/>
          </a:xfrm>
          <a:prstGeom prst="rect">
            <a:avLst/>
          </a:prstGeom>
          <a:noFill/>
          <a:ln w="9525">
            <a:noFill/>
            <a:miter lim="800000"/>
            <a:headEnd/>
            <a:tailEnd/>
          </a:ln>
        </p:spPr>
      </p:pic>
      <p:sp>
        <p:nvSpPr>
          <p:cNvPr id="17" name="矩形 32"/>
          <p:cNvSpPr>
            <a:spLocks noChangeArrowheads="1"/>
          </p:cNvSpPr>
          <p:nvPr/>
        </p:nvSpPr>
        <p:spPr bwMode="auto">
          <a:xfrm>
            <a:off x="0" y="5301208"/>
            <a:ext cx="9144000" cy="576064"/>
          </a:xfrm>
          <a:prstGeom prst="rect">
            <a:avLst/>
          </a:prstGeom>
          <a:solidFill>
            <a:srgbClr val="D9D9D9">
              <a:alpha val="36078"/>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0-#ppt_w/2"/>
                                          </p:val>
                                        </p:tav>
                                        <p:tav tm="100000">
                                          <p:val>
                                            <p:strVal val="#ppt_x"/>
                                          </p:val>
                                        </p:tav>
                                      </p:tavLst>
                                    </p:anim>
                                    <p:anim calcmode="lin" valueType="num">
                                      <p:cBhvr additive="base">
                                        <p:cTn id="12" dur="500" fill="hold"/>
                                        <p:tgtEl>
                                          <p:spTgt spid="1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3" presetClass="entr" presetSubtype="1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par>
                          <p:cTn id="17" fill="hold">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1+#ppt_w/2"/>
                                          </p:val>
                                        </p:tav>
                                        <p:tav tm="100000">
                                          <p:val>
                                            <p:strVal val="#ppt_x"/>
                                          </p:val>
                                        </p:tav>
                                      </p:tavLst>
                                    </p:anim>
                                    <p:anim calcmode="lin" valueType="num">
                                      <p:cBhvr additive="base">
                                        <p:cTn id="21" dur="500" fill="hold"/>
                                        <p:tgtEl>
                                          <p:spTgt spid="14"/>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8"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9"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dissolve">
                                      <p:cBhvr>
                                        <p:cTn id="30" dur="1000"/>
                                        <p:tgtEl>
                                          <p:spTgt spid="9"/>
                                        </p:tgtEl>
                                      </p:cBhvr>
                                    </p:animEffect>
                                  </p:childTnLst>
                                </p:cTn>
                              </p:par>
                            </p:childTnLst>
                          </p:cTn>
                        </p:par>
                        <p:par>
                          <p:cTn id="31" fill="hold">
                            <p:stCondLst>
                              <p:cond delay="3500"/>
                            </p:stCondLst>
                            <p:childTnLst>
                              <p:par>
                                <p:cTn id="32" presetID="2" presetClass="entr" presetSubtype="4"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 calcmode="lin" valueType="num">
                                      <p:cBhvr additive="base">
                                        <p:cTn id="34" dur="500" fill="hold"/>
                                        <p:tgtEl>
                                          <p:spTgt spid="17"/>
                                        </p:tgtEl>
                                        <p:attrNameLst>
                                          <p:attrName>ppt_x</p:attrName>
                                        </p:attrNameLst>
                                      </p:cBhvr>
                                      <p:tavLst>
                                        <p:tav tm="0">
                                          <p:val>
                                            <p:strVal val="#ppt_x"/>
                                          </p:val>
                                        </p:tav>
                                        <p:tav tm="100000">
                                          <p:val>
                                            <p:strVal val="#ppt_x"/>
                                          </p:val>
                                        </p:tav>
                                      </p:tavLst>
                                    </p:anim>
                                    <p:anim calcmode="lin" valueType="num">
                                      <p:cBhvr additive="base">
                                        <p:cTn id="35" dur="500" fill="hold"/>
                                        <p:tgtEl>
                                          <p:spTgt spid="17"/>
                                        </p:tgtEl>
                                        <p:attrNameLst>
                                          <p:attrName>ppt_y</p:attrName>
                                        </p:attrNameLst>
                                      </p:cBhvr>
                                      <p:tavLst>
                                        <p:tav tm="0">
                                          <p:val>
                                            <p:strVal val="1+#ppt_h/2"/>
                                          </p:val>
                                        </p:tav>
                                        <p:tav tm="100000">
                                          <p:val>
                                            <p:strVal val="#ppt_y"/>
                                          </p:val>
                                        </p:tav>
                                      </p:tavLst>
                                    </p:anim>
                                  </p:childTnLst>
                                </p:cTn>
                              </p:par>
                            </p:childTnLst>
                          </p:cTn>
                        </p:par>
                        <p:par>
                          <p:cTn id="36" fill="hold">
                            <p:stCondLst>
                              <p:cond delay="4000"/>
                            </p:stCondLst>
                            <p:childTnLst>
                              <p:par>
                                <p:cTn id="37" presetID="9"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dissolve">
                                      <p:cBhvr>
                                        <p:cTn id="39" dur="1000"/>
                                        <p:tgtEl>
                                          <p:spTgt spid="8"/>
                                        </p:tgtEl>
                                      </p:cBhvr>
                                    </p:animEffect>
                                  </p:childTnLst>
                                </p:cTn>
                              </p:par>
                            </p:childTnLst>
                          </p:cTn>
                        </p:par>
                        <p:par>
                          <p:cTn id="40" fill="hold">
                            <p:stCondLst>
                              <p:cond delay="5000"/>
                            </p:stCondLst>
                            <p:childTnLst>
                              <p:par>
                                <p:cTn id="41" presetID="2" presetClass="entr" presetSubtype="8"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0-#ppt_w/2"/>
                                          </p:val>
                                        </p:tav>
                                        <p:tav tm="100000">
                                          <p:val>
                                            <p:strVal val="#ppt_x"/>
                                          </p:val>
                                        </p:tav>
                                      </p:tavLst>
                                    </p:anim>
                                    <p:anim calcmode="lin" valueType="num">
                                      <p:cBhvr additive="base">
                                        <p:cTn id="44" dur="500" fill="hold"/>
                                        <p:tgtEl>
                                          <p:spTgt spid="15"/>
                                        </p:tgtEl>
                                        <p:attrNameLst>
                                          <p:attrName>ppt_y</p:attrName>
                                        </p:attrNameLst>
                                      </p:cBhvr>
                                      <p:tavLst>
                                        <p:tav tm="0">
                                          <p:val>
                                            <p:strVal val="#ppt_y"/>
                                          </p:val>
                                        </p:tav>
                                        <p:tav tm="100000">
                                          <p:val>
                                            <p:strVal val="#ppt_y"/>
                                          </p:val>
                                        </p:tav>
                                      </p:tavLst>
                                    </p:anim>
                                  </p:childTnLst>
                                </p:cTn>
                              </p:par>
                            </p:childTnLst>
                          </p:cTn>
                        </p:par>
                        <p:par>
                          <p:cTn id="45" fill="hold">
                            <p:stCondLst>
                              <p:cond delay="5500"/>
                            </p:stCondLst>
                            <p:childTnLst>
                              <p:par>
                                <p:cTn id="46" presetID="9" presetClass="entr" presetSubtype="0" fill="hold" nodeType="after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dissolve">
                                      <p:cBhvr>
                                        <p:cTn id="48" dur="1000"/>
                                        <p:tgtEl>
                                          <p:spTgt spid="7"/>
                                        </p:tgtEl>
                                      </p:cBhvr>
                                    </p:animEffect>
                                  </p:childTnLst>
                                </p:cTn>
                              </p:par>
                            </p:childTnLst>
                          </p:cTn>
                        </p:par>
                        <p:par>
                          <p:cTn id="49" fill="hold">
                            <p:stCondLst>
                              <p:cond delay="6500"/>
                            </p:stCondLst>
                            <p:childTnLst>
                              <p:par>
                                <p:cTn id="50" presetID="2" presetClass="entr" presetSubtype="4"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additive="base">
                                        <p:cTn id="52" dur="500" fill="hold"/>
                                        <p:tgtEl>
                                          <p:spTgt spid="16"/>
                                        </p:tgtEl>
                                        <p:attrNameLst>
                                          <p:attrName>ppt_x</p:attrName>
                                        </p:attrNameLst>
                                      </p:cBhvr>
                                      <p:tavLst>
                                        <p:tav tm="0">
                                          <p:val>
                                            <p:strVal val="#ppt_x"/>
                                          </p:val>
                                        </p:tav>
                                        <p:tav tm="100000">
                                          <p:val>
                                            <p:strVal val="#ppt_x"/>
                                          </p:val>
                                        </p:tav>
                                      </p:tavLst>
                                    </p:anim>
                                    <p:anim calcmode="lin" valueType="num">
                                      <p:cBhvr additive="base">
                                        <p:cTn id="5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6" grpId="0" animBg="1"/>
      <p:bldP spid="15" grpId="0" animBg="1"/>
      <p:bldP spid="14" grpId="0" animBg="1"/>
      <p:bldP spid="13" grpId="0" animBg="1"/>
      <p:bldP spid="11" grpId="0" animBg="1"/>
      <p:bldP spid="6" grpId="0"/>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32"/>
          <p:cNvSpPr>
            <a:spLocks noChangeArrowheads="1"/>
          </p:cNvSpPr>
          <p:nvPr/>
        </p:nvSpPr>
        <p:spPr bwMode="auto">
          <a:xfrm>
            <a:off x="7668344" y="0"/>
            <a:ext cx="360040" cy="6858000"/>
          </a:xfrm>
          <a:prstGeom prst="rect">
            <a:avLst/>
          </a:prstGeom>
          <a:solidFill>
            <a:srgbClr val="D9D9D9">
              <a:alpha val="36078"/>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11" name="矩形 32"/>
          <p:cNvSpPr>
            <a:spLocks noChangeArrowheads="1"/>
          </p:cNvSpPr>
          <p:nvPr/>
        </p:nvSpPr>
        <p:spPr bwMode="auto">
          <a:xfrm>
            <a:off x="7308304" y="0"/>
            <a:ext cx="1512168" cy="6858000"/>
          </a:xfrm>
          <a:prstGeom prst="rect">
            <a:avLst/>
          </a:prstGeom>
          <a:solidFill>
            <a:srgbClr val="D9D9D9">
              <a:alpha val="36078"/>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10" name="矩形 32"/>
          <p:cNvSpPr>
            <a:spLocks noChangeArrowheads="1"/>
          </p:cNvSpPr>
          <p:nvPr/>
        </p:nvSpPr>
        <p:spPr bwMode="auto">
          <a:xfrm>
            <a:off x="1043608" y="0"/>
            <a:ext cx="936104" cy="6858000"/>
          </a:xfrm>
          <a:prstGeom prst="rect">
            <a:avLst/>
          </a:prstGeom>
          <a:solidFill>
            <a:srgbClr val="D9D9D9">
              <a:alpha val="36078"/>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9" name="矩形 32"/>
          <p:cNvSpPr>
            <a:spLocks noChangeArrowheads="1"/>
          </p:cNvSpPr>
          <p:nvPr/>
        </p:nvSpPr>
        <p:spPr bwMode="auto">
          <a:xfrm>
            <a:off x="0" y="0"/>
            <a:ext cx="1512168" cy="6858000"/>
          </a:xfrm>
          <a:prstGeom prst="rect">
            <a:avLst/>
          </a:prstGeom>
          <a:solidFill>
            <a:srgbClr val="D9D9D9">
              <a:alpha val="36078"/>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6" name="矩形 32"/>
          <p:cNvSpPr>
            <a:spLocks noChangeArrowheads="1"/>
          </p:cNvSpPr>
          <p:nvPr/>
        </p:nvSpPr>
        <p:spPr bwMode="auto">
          <a:xfrm>
            <a:off x="0" y="1124744"/>
            <a:ext cx="9144000" cy="1152128"/>
          </a:xfrm>
          <a:prstGeom prst="rect">
            <a:avLst/>
          </a:prstGeom>
          <a:solidFill>
            <a:srgbClr val="D9D9D9">
              <a:alpha val="36078"/>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4" name="TextBox 19"/>
          <p:cNvSpPr txBox="1">
            <a:spLocks noChangeArrowheads="1"/>
          </p:cNvSpPr>
          <p:nvPr/>
        </p:nvSpPr>
        <p:spPr bwMode="auto">
          <a:xfrm>
            <a:off x="1547664" y="1340768"/>
            <a:ext cx="6336703" cy="276999"/>
          </a:xfrm>
          <a:prstGeom prst="rect">
            <a:avLst/>
          </a:prstGeom>
          <a:noFill/>
          <a:ln w="9525">
            <a:noFill/>
            <a:miter lim="800000"/>
            <a:headEnd/>
            <a:tailEnd/>
          </a:ln>
        </p:spPr>
        <p:txBody>
          <a:bodyPr wrap="square">
            <a:spAutoFit/>
          </a:bodyPr>
          <a:lstStyle/>
          <a:p>
            <a:r>
              <a:rPr lang="zh-CN" altLang="en-US" sz="1200" dirty="0">
                <a:latin typeface="微软雅黑" pitchFamily="34" charset="-122"/>
                <a:ea typeface="Adobe 楷体 Std R" pitchFamily="18" charset="-122"/>
              </a:rPr>
              <a:t>专业书库供读者借阅 </a:t>
            </a:r>
            <a:r>
              <a:rPr lang="en-US" altLang="zh-CN" sz="1200" dirty="0">
                <a:solidFill>
                  <a:srgbClr val="FF0000"/>
                </a:solidFill>
                <a:latin typeface="微软雅黑" pitchFamily="34" charset="-122"/>
                <a:ea typeface="Adobe 楷体 Std R" pitchFamily="18" charset="-122"/>
              </a:rPr>
              <a:t>J </a:t>
            </a:r>
            <a:r>
              <a:rPr lang="zh-CN" altLang="en-US" sz="1200" dirty="0">
                <a:solidFill>
                  <a:srgbClr val="FF0000"/>
                </a:solidFill>
                <a:latin typeface="微软雅黑" pitchFamily="34" charset="-122"/>
                <a:ea typeface="Adobe 楷体 Std R" pitchFamily="18" charset="-122"/>
              </a:rPr>
              <a:t>类</a:t>
            </a:r>
            <a:r>
              <a:rPr lang="zh-CN" altLang="en-US" sz="1200" dirty="0">
                <a:latin typeface="微软雅黑" pitchFamily="34" charset="-122"/>
                <a:ea typeface="Adobe 楷体 Std R" pitchFamily="18" charset="-122"/>
              </a:rPr>
              <a:t>（艺术类）书籍</a:t>
            </a:r>
            <a:r>
              <a:rPr lang="zh-CN" altLang="en-US" sz="1200" dirty="0" smtClean="0">
                <a:latin typeface="微软雅黑" pitchFamily="34" charset="-122"/>
                <a:ea typeface="Adobe 楷体 Std R" pitchFamily="18" charset="-122"/>
              </a:rPr>
              <a:t>，综合</a:t>
            </a:r>
            <a:r>
              <a:rPr lang="zh-CN" altLang="en-US" sz="1200" dirty="0">
                <a:latin typeface="微软雅黑" pitchFamily="34" charset="-122"/>
                <a:ea typeface="Adobe 楷体 Std R" pitchFamily="18" charset="-122"/>
              </a:rPr>
              <a:t>书库供读者借阅</a:t>
            </a:r>
            <a:r>
              <a:rPr lang="zh-CN" altLang="en-US" sz="1200" dirty="0">
                <a:solidFill>
                  <a:srgbClr val="FF0000"/>
                </a:solidFill>
                <a:latin typeface="微软雅黑" pitchFamily="34" charset="-122"/>
                <a:ea typeface="Adobe 楷体 Std R" pitchFamily="18" charset="-122"/>
              </a:rPr>
              <a:t>非 </a:t>
            </a:r>
            <a:r>
              <a:rPr lang="en-US" altLang="zh-CN" sz="1200" dirty="0">
                <a:solidFill>
                  <a:srgbClr val="FF0000"/>
                </a:solidFill>
                <a:latin typeface="微软雅黑" pitchFamily="34" charset="-122"/>
                <a:ea typeface="Adobe 楷体 Std R" pitchFamily="18" charset="-122"/>
              </a:rPr>
              <a:t>J </a:t>
            </a:r>
            <a:r>
              <a:rPr lang="zh-CN" altLang="en-US" sz="1200" dirty="0">
                <a:solidFill>
                  <a:srgbClr val="FF0000"/>
                </a:solidFill>
                <a:latin typeface="微软雅黑" pitchFamily="34" charset="-122"/>
                <a:ea typeface="Adobe 楷体 Std R" pitchFamily="18" charset="-122"/>
              </a:rPr>
              <a:t>类</a:t>
            </a:r>
            <a:r>
              <a:rPr lang="zh-CN" altLang="en-US" sz="1200" dirty="0">
                <a:latin typeface="微软雅黑" pitchFamily="34" charset="-122"/>
                <a:ea typeface="Adobe 楷体 Std R" pitchFamily="18" charset="-122"/>
              </a:rPr>
              <a:t>（非艺术类）书籍。</a:t>
            </a:r>
          </a:p>
        </p:txBody>
      </p:sp>
      <p:sp>
        <p:nvSpPr>
          <p:cNvPr id="5" name="TextBox 25"/>
          <p:cNvSpPr>
            <a:spLocks noChangeArrowheads="1"/>
          </p:cNvSpPr>
          <p:nvPr/>
        </p:nvSpPr>
        <p:spPr bwMode="auto">
          <a:xfrm>
            <a:off x="0" y="548680"/>
            <a:ext cx="9144000" cy="369888"/>
          </a:xfrm>
          <a:prstGeom prst="rect">
            <a:avLst/>
          </a:prstGeom>
          <a:noFill/>
          <a:ln w="9525">
            <a:noFill/>
            <a:miter lim="800000"/>
            <a:headEnd/>
            <a:tailEnd/>
          </a:ln>
        </p:spPr>
        <p:txBody>
          <a:bodyPr wrap="square">
            <a:spAutoFit/>
          </a:bodyPr>
          <a:lstStyle/>
          <a:p>
            <a:pPr algn="ctr">
              <a:spcBef>
                <a:spcPct val="50000"/>
              </a:spcBef>
            </a:pPr>
            <a:r>
              <a:rPr lang="zh-CN" altLang="en-US" dirty="0">
                <a:solidFill>
                  <a:srgbClr val="000000"/>
                </a:solidFill>
                <a:latin typeface="黑体" pitchFamily="49" charset="-122"/>
                <a:ea typeface="黑体" pitchFamily="49" charset="-122"/>
              </a:rPr>
              <a:t>二</a:t>
            </a:r>
            <a:r>
              <a:rPr lang="zh-CN" altLang="en-US" dirty="0" smtClean="0">
                <a:solidFill>
                  <a:srgbClr val="000000"/>
                </a:solidFill>
                <a:latin typeface="黑体" pitchFamily="49" charset="-122"/>
                <a:ea typeface="黑体" pitchFamily="49" charset="-122"/>
              </a:rPr>
              <a:t>楼：专业</a:t>
            </a:r>
            <a:r>
              <a:rPr lang="zh-CN" altLang="en-US" dirty="0">
                <a:solidFill>
                  <a:srgbClr val="000000"/>
                </a:solidFill>
                <a:latin typeface="黑体" pitchFamily="49" charset="-122"/>
                <a:ea typeface="黑体" pitchFamily="49" charset="-122"/>
              </a:rPr>
              <a:t>书库 </a:t>
            </a:r>
            <a:r>
              <a:rPr lang="zh-CN" altLang="en-US" dirty="0" smtClean="0">
                <a:solidFill>
                  <a:srgbClr val="000000"/>
                </a:solidFill>
                <a:latin typeface="黑体" pitchFamily="49" charset="-122"/>
                <a:ea typeface="黑体" pitchFamily="49" charset="-122"/>
              </a:rPr>
              <a:t>             </a:t>
            </a:r>
            <a:r>
              <a:rPr lang="zh-CN" altLang="en-US" dirty="0">
                <a:solidFill>
                  <a:srgbClr val="000000"/>
                </a:solidFill>
                <a:latin typeface="黑体" pitchFamily="49" charset="-122"/>
                <a:ea typeface="黑体" pitchFamily="49" charset="-122"/>
              </a:rPr>
              <a:t>三</a:t>
            </a:r>
            <a:r>
              <a:rPr lang="zh-CN" altLang="en-US" dirty="0" smtClean="0">
                <a:solidFill>
                  <a:srgbClr val="000000"/>
                </a:solidFill>
                <a:latin typeface="黑体" pitchFamily="49" charset="-122"/>
                <a:ea typeface="黑体" pitchFamily="49" charset="-122"/>
              </a:rPr>
              <a:t>楼：综合</a:t>
            </a:r>
            <a:r>
              <a:rPr lang="zh-CN" altLang="en-US" dirty="0">
                <a:solidFill>
                  <a:srgbClr val="000000"/>
                </a:solidFill>
                <a:latin typeface="黑体" pitchFamily="49" charset="-122"/>
                <a:ea typeface="黑体" pitchFamily="49" charset="-122"/>
              </a:rPr>
              <a:t>书库</a:t>
            </a:r>
          </a:p>
        </p:txBody>
      </p:sp>
      <p:sp>
        <p:nvSpPr>
          <p:cNvPr id="7" name="矩形 6"/>
          <p:cNvSpPr/>
          <p:nvPr/>
        </p:nvSpPr>
        <p:spPr>
          <a:xfrm>
            <a:off x="0" y="2060848"/>
            <a:ext cx="9144000" cy="1008112"/>
          </a:xfrm>
          <a:prstGeom prst="rect">
            <a:avLst/>
          </a:prstGeom>
          <a:solidFill>
            <a:srgbClr val="A75845">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Picture 3"/>
          <p:cNvPicPr>
            <a:picLocks noChangeAspect="1" noChangeArrowheads="1"/>
          </p:cNvPicPr>
          <p:nvPr/>
        </p:nvPicPr>
        <p:blipFill>
          <a:blip r:embed="rId2" cstate="email">
            <a:lum bright="20000" contrast="24000"/>
          </a:blip>
          <a:srcRect/>
          <a:stretch>
            <a:fillRect/>
          </a:stretch>
        </p:blipFill>
        <p:spPr bwMode="auto">
          <a:xfrm>
            <a:off x="755576" y="1844824"/>
            <a:ext cx="3851403" cy="3867083"/>
          </a:xfrm>
          <a:prstGeom prst="rect">
            <a:avLst/>
          </a:prstGeom>
          <a:noFill/>
          <a:ln w="9525">
            <a:noFill/>
            <a:miter lim="800000"/>
            <a:headEnd/>
            <a:tailEnd/>
          </a:ln>
        </p:spPr>
      </p:pic>
      <p:pic>
        <p:nvPicPr>
          <p:cNvPr id="2" name="Picture 12" descr="P1050806"/>
          <p:cNvPicPr>
            <a:picLocks noChangeAspect="1" noChangeArrowheads="1"/>
          </p:cNvPicPr>
          <p:nvPr/>
        </p:nvPicPr>
        <p:blipFill>
          <a:blip r:embed="rId3" cstate="email">
            <a:lum bright="20000" contrast="20000"/>
          </a:blip>
          <a:srcRect/>
          <a:stretch>
            <a:fillRect/>
          </a:stretch>
        </p:blipFill>
        <p:spPr bwMode="auto">
          <a:xfrm>
            <a:off x="4787900" y="1875972"/>
            <a:ext cx="3600524" cy="3857284"/>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 presetClass="entr" presetSubtype="1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1+#ppt_w/2"/>
                                          </p:val>
                                        </p:tav>
                                        <p:tav tm="100000">
                                          <p:val>
                                            <p:strVal val="#ppt_x"/>
                                          </p:val>
                                        </p:tav>
                                      </p:tavLst>
                                    </p:anim>
                                    <p:anim calcmode="lin" valueType="num">
                                      <p:cBhvr additive="base">
                                        <p:cTn id="21" dur="500" fill="hold"/>
                                        <p:tgtEl>
                                          <p:spTgt spid="10"/>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2"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par>
                                <p:cTn id="27" presetID="3" presetClass="entr" presetSubtype="1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linds(horizontal)">
                                      <p:cBhvr>
                                        <p:cTn id="29" dur="500"/>
                                        <p:tgtEl>
                                          <p:spTgt spid="4"/>
                                        </p:tgtEl>
                                      </p:cBhvr>
                                    </p:animEffect>
                                  </p:childTnLst>
                                </p:cTn>
                              </p:par>
                            </p:childTnLst>
                          </p:cTn>
                        </p:par>
                        <p:par>
                          <p:cTn id="30" fill="hold">
                            <p:stCondLst>
                              <p:cond delay="2500"/>
                            </p:stCondLst>
                            <p:childTnLst>
                              <p:par>
                                <p:cTn id="31" presetID="53" presetClass="entr" presetSubtype="0"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childTnLst>
                          </p:cTn>
                        </p:par>
                        <p:par>
                          <p:cTn id="36" fill="hold">
                            <p:stCondLst>
                              <p:cond delay="3000"/>
                            </p:stCondLst>
                            <p:childTnLst>
                              <p:par>
                                <p:cTn id="37" presetID="53" presetClass="entr" presetSubtype="0" fill="hold" nodeType="afterEffect">
                                  <p:stCondLst>
                                    <p:cond delay="0"/>
                                  </p:stCondLst>
                                  <p:childTnLst>
                                    <p:set>
                                      <p:cBhvr>
                                        <p:cTn id="38" dur="1" fill="hold">
                                          <p:stCondLst>
                                            <p:cond delay="0"/>
                                          </p:stCondLst>
                                        </p:cTn>
                                        <p:tgtEl>
                                          <p:spTgt spid="2"/>
                                        </p:tgtEl>
                                        <p:attrNameLst>
                                          <p:attrName>style.visibility</p:attrName>
                                        </p:attrNameLst>
                                      </p:cBhvr>
                                      <p:to>
                                        <p:strVal val="visible"/>
                                      </p:to>
                                    </p:set>
                                    <p:anim calcmode="lin" valueType="num">
                                      <p:cBhvr>
                                        <p:cTn id="39" dur="500" fill="hold"/>
                                        <p:tgtEl>
                                          <p:spTgt spid="2"/>
                                        </p:tgtEl>
                                        <p:attrNameLst>
                                          <p:attrName>ppt_w</p:attrName>
                                        </p:attrNameLst>
                                      </p:cBhvr>
                                      <p:tavLst>
                                        <p:tav tm="0">
                                          <p:val>
                                            <p:fltVal val="0"/>
                                          </p:val>
                                        </p:tav>
                                        <p:tav tm="100000">
                                          <p:val>
                                            <p:strVal val="#ppt_w"/>
                                          </p:val>
                                        </p:tav>
                                      </p:tavLst>
                                    </p:anim>
                                    <p:anim calcmode="lin" valueType="num">
                                      <p:cBhvr>
                                        <p:cTn id="40" dur="500" fill="hold"/>
                                        <p:tgtEl>
                                          <p:spTgt spid="2"/>
                                        </p:tgtEl>
                                        <p:attrNameLst>
                                          <p:attrName>ppt_h</p:attrName>
                                        </p:attrNameLst>
                                      </p:cBhvr>
                                      <p:tavLst>
                                        <p:tav tm="0">
                                          <p:val>
                                            <p:fltVal val="0"/>
                                          </p:val>
                                        </p:tav>
                                        <p:tav tm="100000">
                                          <p:val>
                                            <p:strVal val="#ppt_h"/>
                                          </p:val>
                                        </p:tav>
                                      </p:tavLst>
                                    </p:anim>
                                    <p:animEffect transition="in" filter="fade">
                                      <p:cBhvr>
                                        <p:cTn id="41" dur="500"/>
                                        <p:tgtEl>
                                          <p:spTgt spid="2"/>
                                        </p:tgtEl>
                                      </p:cBhvr>
                                    </p:animEffect>
                                  </p:childTnLst>
                                </p:cTn>
                              </p:par>
                            </p:childTnLst>
                          </p:cTn>
                        </p:par>
                        <p:par>
                          <p:cTn id="42" fill="hold">
                            <p:stCondLst>
                              <p:cond delay="3500"/>
                            </p:stCondLst>
                            <p:childTnLst>
                              <p:par>
                                <p:cTn id="43" presetID="2" presetClass="entr" presetSubtype="8"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additive="base">
                                        <p:cTn id="45" dur="500" fill="hold"/>
                                        <p:tgtEl>
                                          <p:spTgt spid="11"/>
                                        </p:tgtEl>
                                        <p:attrNameLst>
                                          <p:attrName>ppt_x</p:attrName>
                                        </p:attrNameLst>
                                      </p:cBhvr>
                                      <p:tavLst>
                                        <p:tav tm="0">
                                          <p:val>
                                            <p:strVal val="0-#ppt_w/2"/>
                                          </p:val>
                                        </p:tav>
                                        <p:tav tm="100000">
                                          <p:val>
                                            <p:strVal val="#ppt_x"/>
                                          </p:val>
                                        </p:tav>
                                      </p:tavLst>
                                    </p:anim>
                                    <p:anim calcmode="lin" valueType="num">
                                      <p:cBhvr additive="base">
                                        <p:cTn id="46" dur="500" fill="hold"/>
                                        <p:tgtEl>
                                          <p:spTgt spid="11"/>
                                        </p:tgtEl>
                                        <p:attrNameLst>
                                          <p:attrName>ppt_y</p:attrName>
                                        </p:attrNameLst>
                                      </p:cBhvr>
                                      <p:tavLst>
                                        <p:tav tm="0">
                                          <p:val>
                                            <p:strVal val="#ppt_y"/>
                                          </p:val>
                                        </p:tav>
                                        <p:tav tm="100000">
                                          <p:val>
                                            <p:strVal val="#ppt_y"/>
                                          </p:val>
                                        </p:tav>
                                      </p:tavLst>
                                    </p:anim>
                                  </p:childTnLst>
                                </p:cTn>
                              </p:par>
                            </p:childTnLst>
                          </p:cTn>
                        </p:par>
                        <p:par>
                          <p:cTn id="47" fill="hold">
                            <p:stCondLst>
                              <p:cond delay="4000"/>
                            </p:stCondLst>
                            <p:childTnLst>
                              <p:par>
                                <p:cTn id="48" presetID="2" presetClass="entr" presetSubtype="8"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fill="hold"/>
                                        <p:tgtEl>
                                          <p:spTgt spid="12"/>
                                        </p:tgtEl>
                                        <p:attrNameLst>
                                          <p:attrName>ppt_x</p:attrName>
                                        </p:attrNameLst>
                                      </p:cBhvr>
                                      <p:tavLst>
                                        <p:tav tm="0">
                                          <p:val>
                                            <p:strVal val="0-#ppt_w/2"/>
                                          </p:val>
                                        </p:tav>
                                        <p:tav tm="100000">
                                          <p:val>
                                            <p:strVal val="#ppt_x"/>
                                          </p:val>
                                        </p:tav>
                                      </p:tavLst>
                                    </p:anim>
                                    <p:anim calcmode="lin" valueType="num">
                                      <p:cBhvr additive="base">
                                        <p:cTn id="51"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0" grpId="0" animBg="1"/>
      <p:bldP spid="9" grpId="0" animBg="1"/>
      <p:bldP spid="6" grpId="0" animBg="1"/>
      <p:bldP spid="4" grpId="0"/>
      <p:bldP spid="5" grpId="0"/>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0" y="4725144"/>
            <a:ext cx="9144000" cy="432048"/>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7308304" y="0"/>
            <a:ext cx="683568"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0" y="476672"/>
            <a:ext cx="9144000" cy="504056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32"/>
          <p:cNvSpPr>
            <a:spLocks noChangeArrowheads="1"/>
          </p:cNvSpPr>
          <p:nvPr/>
        </p:nvSpPr>
        <p:spPr bwMode="auto">
          <a:xfrm>
            <a:off x="251520" y="0"/>
            <a:ext cx="2232248" cy="6858000"/>
          </a:xfrm>
          <a:prstGeom prst="rect">
            <a:avLst/>
          </a:prstGeom>
          <a:solidFill>
            <a:srgbClr val="BDD5D9">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5" name="TextBox 6"/>
          <p:cNvSpPr>
            <a:spLocks noChangeArrowheads="1"/>
          </p:cNvSpPr>
          <p:nvPr/>
        </p:nvSpPr>
        <p:spPr bwMode="auto">
          <a:xfrm>
            <a:off x="251520" y="476672"/>
            <a:ext cx="2232248" cy="369888"/>
          </a:xfrm>
          <a:prstGeom prst="rect">
            <a:avLst/>
          </a:prstGeom>
          <a:solidFill>
            <a:srgbClr val="778C89"/>
          </a:solidFill>
          <a:ln w="9525">
            <a:noFill/>
            <a:miter lim="800000"/>
            <a:headEnd/>
            <a:tailEnd/>
          </a:ln>
        </p:spPr>
        <p:txBody>
          <a:bodyPr wrap="square">
            <a:spAutoFit/>
          </a:bodyPr>
          <a:lstStyle/>
          <a:p>
            <a:pPr algn="ctr"/>
            <a:r>
              <a:rPr kumimoji="1" lang="zh-CN" altLang="en-US" dirty="0">
                <a:solidFill>
                  <a:schemeClr val="bg1"/>
                </a:solidFill>
                <a:latin typeface="黑体" pitchFamily="49" charset="-122"/>
                <a:ea typeface="黑体" pitchFamily="49" charset="-122"/>
              </a:rPr>
              <a:t>入馆须知</a:t>
            </a:r>
            <a:endParaRPr lang="zh-CN" altLang="en-US" dirty="0">
              <a:solidFill>
                <a:schemeClr val="bg1"/>
              </a:solidFill>
            </a:endParaRPr>
          </a:p>
        </p:txBody>
      </p:sp>
      <p:sp>
        <p:nvSpPr>
          <p:cNvPr id="7" name="Text Box 4"/>
          <p:cNvSpPr txBox="1">
            <a:spLocks noChangeArrowheads="1"/>
          </p:cNvSpPr>
          <p:nvPr/>
        </p:nvSpPr>
        <p:spPr bwMode="auto">
          <a:xfrm>
            <a:off x="395288" y="1020763"/>
            <a:ext cx="1981200" cy="4374018"/>
          </a:xfrm>
          <a:prstGeom prst="rect">
            <a:avLst/>
          </a:prstGeom>
          <a:noFill/>
          <a:ln w="9525">
            <a:noFill/>
            <a:miter lim="800000"/>
            <a:headEnd/>
            <a:tailEnd/>
          </a:ln>
        </p:spPr>
        <p:txBody>
          <a:bodyPr>
            <a:spAutoFit/>
          </a:bodyPr>
          <a:lstStyle/>
          <a:p>
            <a:pPr marL="342900" indent="-342900">
              <a:lnSpc>
                <a:spcPct val="150000"/>
              </a:lnSpc>
              <a:buFont typeface="Calibri" pitchFamily="34" charset="0"/>
              <a:buAutoNum type="arabicPeriod"/>
            </a:pPr>
            <a:r>
              <a:rPr lang="zh-CN" altLang="en-US" sz="1000" dirty="0">
                <a:solidFill>
                  <a:srgbClr val="000000"/>
                </a:solidFill>
                <a:latin typeface="Adobe 楷体 Std R" pitchFamily="18" charset="-122"/>
                <a:ea typeface="Adobe 楷体 Std R" pitchFamily="18" charset="-122"/>
              </a:rPr>
              <a:t>出入和离开时需刷一卡通 </a:t>
            </a:r>
            <a:endParaRPr lang="en-US" altLang="zh-CN" sz="1000" dirty="0">
              <a:solidFill>
                <a:srgbClr val="000000"/>
              </a:solidFill>
              <a:latin typeface="Adobe 楷体 Std R" pitchFamily="18" charset="-122"/>
              <a:ea typeface="Adobe 楷体 Std R" pitchFamily="18" charset="-122"/>
            </a:endParaRPr>
          </a:p>
          <a:p>
            <a:pPr marL="342900" indent="-342900">
              <a:lnSpc>
                <a:spcPct val="150000"/>
              </a:lnSpc>
              <a:buFont typeface="Calibri" pitchFamily="34" charset="0"/>
              <a:buAutoNum type="arabicPeriod"/>
            </a:pPr>
            <a:endParaRPr lang="zh-CN" altLang="en-US" sz="1000" dirty="0">
              <a:solidFill>
                <a:srgbClr val="000000"/>
              </a:solidFill>
              <a:latin typeface="Adobe 楷体 Std R" pitchFamily="18" charset="-122"/>
              <a:ea typeface="Adobe 楷体 Std R" pitchFamily="18" charset="-122"/>
            </a:endParaRPr>
          </a:p>
          <a:p>
            <a:pPr marL="342900" indent="-342900">
              <a:lnSpc>
                <a:spcPct val="150000"/>
              </a:lnSpc>
              <a:spcBef>
                <a:spcPct val="50000"/>
              </a:spcBef>
              <a:buFont typeface="Calibri" pitchFamily="34" charset="0"/>
              <a:buAutoNum type="arabicPeriod"/>
            </a:pPr>
            <a:r>
              <a:rPr lang="zh-CN" altLang="en-US" sz="1000" dirty="0">
                <a:solidFill>
                  <a:srgbClr val="000000"/>
                </a:solidFill>
                <a:latin typeface="Adobe 楷体 Std R" pitchFamily="18" charset="-122"/>
                <a:ea typeface="Adobe 楷体 Std R" pitchFamily="18" charset="-122"/>
              </a:rPr>
              <a:t>请自觉领取和使用代书板。每人每次只允许使用一册图书。</a:t>
            </a:r>
            <a:endParaRPr lang="en-US" altLang="zh-CN" sz="1000" dirty="0">
              <a:solidFill>
                <a:srgbClr val="000000"/>
              </a:solidFill>
              <a:latin typeface="Adobe 楷体 Std R" pitchFamily="18" charset="-122"/>
              <a:ea typeface="Adobe 楷体 Std R" pitchFamily="18" charset="-122"/>
            </a:endParaRPr>
          </a:p>
          <a:p>
            <a:pPr marL="342900" indent="-342900">
              <a:lnSpc>
                <a:spcPct val="150000"/>
              </a:lnSpc>
              <a:spcBef>
                <a:spcPct val="50000"/>
              </a:spcBef>
              <a:buFont typeface="Calibri" pitchFamily="34" charset="0"/>
              <a:buAutoNum type="arabicPeriod"/>
            </a:pPr>
            <a:endParaRPr lang="zh-CN" altLang="en-US" sz="1000" dirty="0">
              <a:solidFill>
                <a:srgbClr val="000000"/>
              </a:solidFill>
              <a:latin typeface="Adobe 楷体 Std R" pitchFamily="18" charset="-122"/>
              <a:ea typeface="Adobe 楷体 Std R" pitchFamily="18" charset="-122"/>
            </a:endParaRPr>
          </a:p>
          <a:p>
            <a:pPr marL="342900" indent="-342900">
              <a:lnSpc>
                <a:spcPct val="150000"/>
              </a:lnSpc>
              <a:buFont typeface="Calibri" pitchFamily="34" charset="0"/>
              <a:buAutoNum type="arabicPeriod"/>
            </a:pPr>
            <a:r>
              <a:rPr lang="zh-CN" altLang="en-US" sz="1000" dirty="0">
                <a:solidFill>
                  <a:srgbClr val="000000"/>
                </a:solidFill>
                <a:latin typeface="Adobe 楷体 Std R" pitchFamily="18" charset="-122"/>
                <a:ea typeface="Adobe 楷体 Std R" pitchFamily="18" charset="-122"/>
              </a:rPr>
              <a:t>不允许自带书包或书本等进入阅览室。</a:t>
            </a:r>
            <a:endParaRPr lang="en-US" altLang="zh-CN" sz="1000" dirty="0">
              <a:solidFill>
                <a:srgbClr val="000000"/>
              </a:solidFill>
              <a:latin typeface="Adobe 楷体 Std R" pitchFamily="18" charset="-122"/>
              <a:ea typeface="Adobe 楷体 Std R" pitchFamily="18" charset="-122"/>
            </a:endParaRPr>
          </a:p>
          <a:p>
            <a:pPr marL="342900" indent="-342900">
              <a:lnSpc>
                <a:spcPct val="150000"/>
              </a:lnSpc>
              <a:buFont typeface="Calibri" pitchFamily="34" charset="0"/>
              <a:buAutoNum type="arabicPeriod"/>
            </a:pPr>
            <a:endParaRPr lang="zh-CN" altLang="en-US" sz="1000" dirty="0">
              <a:solidFill>
                <a:srgbClr val="000000"/>
              </a:solidFill>
              <a:latin typeface="Adobe 楷体 Std R" pitchFamily="18" charset="-122"/>
              <a:ea typeface="Adobe 楷体 Std R" pitchFamily="18" charset="-122"/>
            </a:endParaRPr>
          </a:p>
          <a:p>
            <a:pPr marL="342900" indent="-342900">
              <a:lnSpc>
                <a:spcPct val="150000"/>
              </a:lnSpc>
              <a:buFont typeface="Calibri" pitchFamily="34" charset="0"/>
              <a:buAutoNum type="arabicPeriod"/>
            </a:pPr>
            <a:r>
              <a:rPr lang="zh-CN" altLang="en-US" sz="1000" dirty="0">
                <a:solidFill>
                  <a:srgbClr val="000000"/>
                </a:solidFill>
                <a:latin typeface="Adobe 楷体 Std R" pitchFamily="18" charset="-122"/>
                <a:ea typeface="Adobe 楷体 Std R" pitchFamily="18" charset="-122"/>
              </a:rPr>
              <a:t>除流通外，其它室只限室内阅览，不予外借。</a:t>
            </a:r>
            <a:endParaRPr lang="en-US" altLang="zh-CN" sz="1000" dirty="0">
              <a:solidFill>
                <a:srgbClr val="000000"/>
              </a:solidFill>
              <a:latin typeface="Adobe 楷体 Std R" pitchFamily="18" charset="-122"/>
              <a:ea typeface="Adobe 楷体 Std R" pitchFamily="18" charset="-122"/>
            </a:endParaRPr>
          </a:p>
          <a:p>
            <a:pPr marL="342900" indent="-342900">
              <a:lnSpc>
                <a:spcPct val="150000"/>
              </a:lnSpc>
              <a:buFont typeface="Calibri" pitchFamily="34" charset="0"/>
              <a:buAutoNum type="arabicPeriod"/>
            </a:pPr>
            <a:endParaRPr lang="en-US" altLang="zh-CN" sz="1000" dirty="0">
              <a:solidFill>
                <a:srgbClr val="000000"/>
              </a:solidFill>
              <a:latin typeface="Adobe 楷体 Std R" pitchFamily="18" charset="-122"/>
              <a:ea typeface="Adobe 楷体 Std R" pitchFamily="18" charset="-122"/>
            </a:endParaRPr>
          </a:p>
          <a:p>
            <a:pPr marL="342900" indent="-342900">
              <a:lnSpc>
                <a:spcPct val="150000"/>
              </a:lnSpc>
              <a:buFont typeface="Calibri" pitchFamily="34" charset="0"/>
              <a:buAutoNum type="arabicPeriod"/>
            </a:pPr>
            <a:r>
              <a:rPr lang="zh-CN" altLang="en-US" sz="1000" dirty="0">
                <a:solidFill>
                  <a:srgbClr val="000000"/>
                </a:solidFill>
                <a:latin typeface="Adobe 楷体 Std R" pitchFamily="18" charset="-122"/>
                <a:ea typeface="Adobe 楷体 Std R" pitchFamily="18" charset="-122"/>
              </a:rPr>
              <a:t>凡需复印、扫描、打印等可办理手续后在本馆文印室进行，不得擅自拿出馆外，如有发现将严肃处理。</a:t>
            </a:r>
            <a:endParaRPr lang="en-US" altLang="zh-CN" sz="1000" dirty="0">
              <a:solidFill>
                <a:srgbClr val="000000"/>
              </a:solidFill>
              <a:latin typeface="Adobe 楷体 Std R" pitchFamily="18" charset="-122"/>
              <a:ea typeface="Adobe 楷体 Std R" pitchFamily="18" charset="-122"/>
            </a:endParaRPr>
          </a:p>
          <a:p>
            <a:pPr marL="342900" indent="-342900">
              <a:lnSpc>
                <a:spcPct val="150000"/>
              </a:lnSpc>
              <a:buFont typeface="Calibri" pitchFamily="34" charset="0"/>
              <a:buAutoNum type="arabicPeriod"/>
            </a:pPr>
            <a:endParaRPr lang="zh-CN" altLang="en-US" sz="1000" dirty="0">
              <a:solidFill>
                <a:srgbClr val="000000"/>
              </a:solidFill>
              <a:latin typeface="Adobe 楷体 Std R" pitchFamily="18" charset="-122"/>
              <a:ea typeface="Adobe 楷体 Std R" pitchFamily="18" charset="-122"/>
            </a:endParaRPr>
          </a:p>
          <a:p>
            <a:pPr marL="342900" indent="-342900">
              <a:lnSpc>
                <a:spcPct val="150000"/>
              </a:lnSpc>
              <a:buFont typeface="Calibri" pitchFamily="34" charset="0"/>
              <a:buAutoNum type="arabicPeriod"/>
            </a:pPr>
            <a:r>
              <a:rPr lang="zh-CN" altLang="en-US" sz="1000" dirty="0">
                <a:solidFill>
                  <a:srgbClr val="000000"/>
                </a:solidFill>
                <a:latin typeface="Adobe 楷体 Std R" pitchFamily="18" charset="-122"/>
                <a:ea typeface="Adobe 楷体 Std R" pitchFamily="18" charset="-122"/>
              </a:rPr>
              <a:t>本室图书可免费自行拍照。</a:t>
            </a:r>
          </a:p>
        </p:txBody>
      </p:sp>
      <p:pic>
        <p:nvPicPr>
          <p:cNvPr id="8" name="Picture 2" descr="DSC00481"/>
          <p:cNvPicPr>
            <a:picLocks noChangeAspect="1" noChangeArrowheads="1"/>
          </p:cNvPicPr>
          <p:nvPr/>
        </p:nvPicPr>
        <p:blipFill>
          <a:blip r:embed="rId2" cstate="email"/>
          <a:srcRect/>
          <a:stretch>
            <a:fillRect/>
          </a:stretch>
        </p:blipFill>
        <p:spPr bwMode="auto">
          <a:xfrm>
            <a:off x="2700338" y="877888"/>
            <a:ext cx="3257550" cy="4068762"/>
          </a:xfrm>
          <a:prstGeom prst="rect">
            <a:avLst/>
          </a:prstGeom>
          <a:noFill/>
          <a:ln w="9525">
            <a:noFill/>
            <a:miter lim="800000"/>
            <a:headEnd/>
            <a:tailEnd/>
          </a:ln>
        </p:spPr>
      </p:pic>
      <p:sp>
        <p:nvSpPr>
          <p:cNvPr id="9" name="矩形 8"/>
          <p:cNvSpPr/>
          <p:nvPr/>
        </p:nvSpPr>
        <p:spPr>
          <a:xfrm>
            <a:off x="3419475" y="3829050"/>
            <a:ext cx="900113" cy="612775"/>
          </a:xfrm>
          <a:prstGeom prst="rect">
            <a:avLst/>
          </a:prstGeom>
          <a:noFill/>
          <a:ln>
            <a:solidFill>
              <a:srgbClr val="00B0F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a:p>
        </p:txBody>
      </p:sp>
      <p:pic>
        <p:nvPicPr>
          <p:cNvPr id="10" name="Picture 6" descr="DSC00500"/>
          <p:cNvPicPr>
            <a:picLocks noChangeAspect="1" noChangeArrowheads="1"/>
          </p:cNvPicPr>
          <p:nvPr/>
        </p:nvPicPr>
        <p:blipFill>
          <a:blip r:embed="rId3" cstate="email">
            <a:lum bright="12000" contrast="12000"/>
          </a:blip>
          <a:srcRect/>
          <a:stretch>
            <a:fillRect/>
          </a:stretch>
        </p:blipFill>
        <p:spPr bwMode="auto">
          <a:xfrm>
            <a:off x="6048164" y="877280"/>
            <a:ext cx="2880320" cy="191378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3"/>
          <p:cNvPicPr>
            <a:picLocks noChangeAspect="1" noChangeArrowheads="1"/>
          </p:cNvPicPr>
          <p:nvPr/>
        </p:nvPicPr>
        <p:blipFill>
          <a:blip r:embed="rId4" cstate="email"/>
          <a:srcRect/>
          <a:stretch>
            <a:fillRect/>
          </a:stretch>
        </p:blipFill>
        <p:spPr bwMode="auto">
          <a:xfrm>
            <a:off x="6084888" y="2857500"/>
            <a:ext cx="2879725" cy="2074863"/>
          </a:xfrm>
          <a:prstGeom prst="rect">
            <a:avLst/>
          </a:prstGeom>
          <a:noFill/>
          <a:ln w="34925" algn="ctr">
            <a:noFill/>
            <a:miter lim="800000"/>
            <a:headEnd/>
            <a:tailEnd/>
          </a:ln>
        </p:spPr>
      </p:pic>
      <p:sp>
        <p:nvSpPr>
          <p:cNvPr id="12" name="矩形 11"/>
          <p:cNvSpPr/>
          <p:nvPr/>
        </p:nvSpPr>
        <p:spPr>
          <a:xfrm>
            <a:off x="7308850" y="4262438"/>
            <a:ext cx="576263" cy="611187"/>
          </a:xfrm>
          <a:prstGeom prst="rect">
            <a:avLst/>
          </a:prstGeom>
          <a:noFill/>
          <a:ln>
            <a:solidFill>
              <a:srgbClr val="FFFF00"/>
            </a:solid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zh-CN" altLang="en-US"/>
          </a:p>
        </p:txBody>
      </p:sp>
      <p:sp>
        <p:nvSpPr>
          <p:cNvPr id="18" name="Text Box 4"/>
          <p:cNvSpPr txBox="1">
            <a:spLocks noChangeArrowheads="1"/>
          </p:cNvSpPr>
          <p:nvPr/>
        </p:nvSpPr>
        <p:spPr bwMode="auto">
          <a:xfrm>
            <a:off x="395536" y="1051462"/>
            <a:ext cx="1981200" cy="4681794"/>
          </a:xfrm>
          <a:prstGeom prst="rect">
            <a:avLst/>
          </a:prstGeom>
          <a:noFill/>
          <a:ln w="9525">
            <a:noFill/>
            <a:miter lim="800000"/>
            <a:headEnd/>
            <a:tailEnd/>
          </a:ln>
        </p:spPr>
        <p:txBody>
          <a:bodyPr>
            <a:spAutoFit/>
          </a:bodyPr>
          <a:lstStyle/>
          <a:p>
            <a:pPr>
              <a:lnSpc>
                <a:spcPct val="150000"/>
              </a:lnSpc>
            </a:pPr>
            <a:r>
              <a:rPr lang="en-US" altLang="zh-CN" sz="1000" dirty="0">
                <a:solidFill>
                  <a:srgbClr val="000000"/>
                </a:solidFill>
                <a:latin typeface="Adobe 楷体 Std R" pitchFamily="18" charset="-122"/>
                <a:ea typeface="Adobe 楷体 Std R" pitchFamily="18" charset="-122"/>
              </a:rPr>
              <a:t>7.</a:t>
            </a:r>
            <a:r>
              <a:rPr lang="zh-CN" altLang="en-US" sz="1000" dirty="0">
                <a:solidFill>
                  <a:srgbClr val="000000"/>
                </a:solidFill>
                <a:latin typeface="Adobe 楷体 Std R" pitchFamily="18" charset="-122"/>
                <a:ea typeface="Adobe 楷体 Std R" pitchFamily="18" charset="-122"/>
              </a:rPr>
              <a:t>遵守秩序，不争先恐后，不霸占座位。</a:t>
            </a:r>
          </a:p>
          <a:p>
            <a:pPr>
              <a:lnSpc>
                <a:spcPct val="150000"/>
              </a:lnSpc>
            </a:pPr>
            <a:endParaRPr lang="zh-CN" altLang="en-US" sz="1000" dirty="0">
              <a:solidFill>
                <a:srgbClr val="000000"/>
              </a:solidFill>
              <a:latin typeface="Adobe 楷体 Std R" pitchFamily="18" charset="-122"/>
              <a:ea typeface="Adobe 楷体 Std R" pitchFamily="18" charset="-122"/>
            </a:endParaRPr>
          </a:p>
          <a:p>
            <a:pPr>
              <a:lnSpc>
                <a:spcPct val="150000"/>
              </a:lnSpc>
            </a:pPr>
            <a:r>
              <a:rPr lang="en-US" altLang="zh-CN" sz="1000" dirty="0">
                <a:solidFill>
                  <a:srgbClr val="000000"/>
                </a:solidFill>
                <a:latin typeface="Adobe 楷体 Std R" pitchFamily="18" charset="-122"/>
                <a:ea typeface="Adobe 楷体 Std R" pitchFamily="18" charset="-122"/>
              </a:rPr>
              <a:t>8.</a:t>
            </a:r>
            <a:r>
              <a:rPr lang="zh-CN" altLang="en-US" sz="1000" dirty="0">
                <a:solidFill>
                  <a:srgbClr val="000000"/>
                </a:solidFill>
                <a:latin typeface="Adobe 楷体 Std R" pitchFamily="18" charset="-122"/>
                <a:ea typeface="Adobe 楷体 Std R" pitchFamily="18" charset="-122"/>
              </a:rPr>
              <a:t>保持肃静，进室前请自觉将手机调至振动状态，不得在室内拨打或接听电话。</a:t>
            </a:r>
          </a:p>
          <a:p>
            <a:pPr>
              <a:lnSpc>
                <a:spcPct val="150000"/>
              </a:lnSpc>
            </a:pPr>
            <a:endParaRPr lang="zh-CN" altLang="en-US" sz="1000" dirty="0">
              <a:solidFill>
                <a:srgbClr val="000000"/>
              </a:solidFill>
              <a:latin typeface="Adobe 楷体 Std R" pitchFamily="18" charset="-122"/>
              <a:ea typeface="Adobe 楷体 Std R" pitchFamily="18" charset="-122"/>
            </a:endParaRPr>
          </a:p>
          <a:p>
            <a:pPr>
              <a:lnSpc>
                <a:spcPct val="150000"/>
              </a:lnSpc>
            </a:pPr>
            <a:r>
              <a:rPr lang="en-US" altLang="zh-CN" sz="1000" dirty="0">
                <a:solidFill>
                  <a:srgbClr val="000000"/>
                </a:solidFill>
                <a:latin typeface="Adobe 楷体 Std R" pitchFamily="18" charset="-122"/>
                <a:ea typeface="Adobe 楷体 Std R" pitchFamily="18" charset="-122"/>
              </a:rPr>
              <a:t>9.</a:t>
            </a:r>
            <a:r>
              <a:rPr lang="zh-CN" altLang="en-US" sz="1000" dirty="0">
                <a:solidFill>
                  <a:srgbClr val="000000"/>
                </a:solidFill>
                <a:latin typeface="Adobe 楷体 Std R" pitchFamily="18" charset="-122"/>
                <a:ea typeface="Adobe 楷体 Std R" pitchFamily="18" charset="-122"/>
              </a:rPr>
              <a:t>保持清洁，禁止随地吐痰、乱扔杂物，禁止在室内用餐影响他人正常学习。</a:t>
            </a:r>
          </a:p>
          <a:p>
            <a:pPr>
              <a:lnSpc>
                <a:spcPct val="150000"/>
              </a:lnSpc>
            </a:pPr>
            <a:endParaRPr lang="zh-CN" altLang="en-US" sz="1000" dirty="0">
              <a:solidFill>
                <a:srgbClr val="000000"/>
              </a:solidFill>
              <a:latin typeface="Adobe 楷体 Std R" pitchFamily="18" charset="-122"/>
              <a:ea typeface="Adobe 楷体 Std R" pitchFamily="18" charset="-122"/>
            </a:endParaRPr>
          </a:p>
          <a:p>
            <a:pPr>
              <a:lnSpc>
                <a:spcPct val="150000"/>
              </a:lnSpc>
            </a:pPr>
            <a:r>
              <a:rPr lang="en-US" altLang="zh-CN" sz="1000" dirty="0">
                <a:solidFill>
                  <a:srgbClr val="000000"/>
                </a:solidFill>
                <a:latin typeface="Adobe 楷体 Std R" pitchFamily="18" charset="-122"/>
                <a:ea typeface="Adobe 楷体 Std R" pitchFamily="18" charset="-122"/>
              </a:rPr>
              <a:t>10.</a:t>
            </a:r>
            <a:r>
              <a:rPr lang="zh-CN" altLang="en-US" sz="1000" dirty="0">
                <a:solidFill>
                  <a:srgbClr val="000000"/>
                </a:solidFill>
                <a:latin typeface="Adobe 楷体 Std R" pitchFamily="18" charset="-122"/>
                <a:ea typeface="Adobe 楷体 Std R" pitchFamily="18" charset="-122"/>
              </a:rPr>
              <a:t>爱护公物，不得涂抹、损坏书刊与家具。</a:t>
            </a:r>
          </a:p>
          <a:p>
            <a:pPr>
              <a:lnSpc>
                <a:spcPct val="150000"/>
              </a:lnSpc>
            </a:pPr>
            <a:endParaRPr lang="zh-CN" altLang="en-US" sz="1000" dirty="0">
              <a:solidFill>
                <a:srgbClr val="000000"/>
              </a:solidFill>
              <a:latin typeface="Adobe 楷体 Std R" pitchFamily="18" charset="-122"/>
              <a:ea typeface="Adobe 楷体 Std R" pitchFamily="18" charset="-122"/>
            </a:endParaRPr>
          </a:p>
          <a:p>
            <a:pPr>
              <a:lnSpc>
                <a:spcPct val="150000"/>
              </a:lnSpc>
            </a:pPr>
            <a:r>
              <a:rPr lang="en-US" altLang="zh-CN" sz="1000" dirty="0">
                <a:solidFill>
                  <a:srgbClr val="000000"/>
                </a:solidFill>
                <a:latin typeface="Adobe 楷体 Std R" pitchFamily="18" charset="-122"/>
                <a:ea typeface="Adobe 楷体 Std R" pitchFamily="18" charset="-122"/>
              </a:rPr>
              <a:t>11.</a:t>
            </a:r>
            <a:r>
              <a:rPr lang="zh-CN" altLang="en-US" sz="1000" dirty="0">
                <a:solidFill>
                  <a:srgbClr val="000000"/>
                </a:solidFill>
                <a:latin typeface="Adobe 楷体 Std R" pitchFamily="18" charset="-122"/>
                <a:ea typeface="Adobe 楷体 Std R" pitchFamily="18" charset="-122"/>
              </a:rPr>
              <a:t>禁止携带违禁物品进阅览室，禁止室内吸烟、用火。</a:t>
            </a:r>
          </a:p>
          <a:p>
            <a:pPr>
              <a:lnSpc>
                <a:spcPct val="150000"/>
              </a:lnSpc>
            </a:pPr>
            <a:endParaRPr lang="zh-CN" altLang="en-US" sz="1000" dirty="0">
              <a:solidFill>
                <a:srgbClr val="000000"/>
              </a:solidFill>
              <a:latin typeface="Adobe 楷体 Std R" pitchFamily="18" charset="-122"/>
              <a:ea typeface="Adobe 楷体 Std R" pitchFamily="18" charset="-122"/>
            </a:endParaRPr>
          </a:p>
          <a:p>
            <a:pPr>
              <a:lnSpc>
                <a:spcPct val="150000"/>
              </a:lnSpc>
            </a:pPr>
            <a:r>
              <a:rPr lang="en-US" altLang="zh-CN" sz="1000" dirty="0">
                <a:solidFill>
                  <a:srgbClr val="000000"/>
                </a:solidFill>
                <a:latin typeface="Adobe 楷体 Std R" pitchFamily="18" charset="-122"/>
                <a:ea typeface="Adobe 楷体 Std R" pitchFamily="18" charset="-122"/>
              </a:rPr>
              <a:t>12.</a:t>
            </a:r>
            <a:r>
              <a:rPr lang="zh-CN" altLang="en-US" sz="1000" dirty="0">
                <a:solidFill>
                  <a:srgbClr val="000000"/>
                </a:solidFill>
                <a:latin typeface="Adobe 楷体 Std R" pitchFamily="18" charset="-122"/>
                <a:ea typeface="Adobe 楷体 Std R" pitchFamily="18" charset="-122"/>
              </a:rPr>
              <a:t>离室时，请将用过的书、书撑及坐过的椅子轻放回原处，请对工作人员的检查给予配合。</a:t>
            </a:r>
          </a:p>
        </p:txBody>
      </p:sp>
      <p:pic>
        <p:nvPicPr>
          <p:cNvPr id="19" name="Picture 3" descr="th?id=H"/>
          <p:cNvPicPr>
            <a:picLocks noChangeAspect="1" noChangeArrowheads="1"/>
          </p:cNvPicPr>
          <p:nvPr/>
        </p:nvPicPr>
        <p:blipFill>
          <a:blip r:embed="rId5" cstate="email"/>
          <a:srcRect/>
          <a:stretch>
            <a:fillRect/>
          </a:stretch>
        </p:blipFill>
        <p:spPr bwMode="auto">
          <a:xfrm>
            <a:off x="2808288" y="1581125"/>
            <a:ext cx="1706562" cy="1706563"/>
          </a:xfrm>
          <a:prstGeom prst="rect">
            <a:avLst/>
          </a:prstGeom>
          <a:noFill/>
          <a:ln w="9525">
            <a:noFill/>
            <a:miter lim="800000"/>
            <a:headEnd/>
            <a:tailEnd/>
          </a:ln>
        </p:spPr>
      </p:pic>
      <p:pic>
        <p:nvPicPr>
          <p:cNvPr id="20" name="Picture 4" descr="no_food_or_drink"/>
          <p:cNvPicPr>
            <a:picLocks noChangeAspect="1" noChangeArrowheads="1"/>
          </p:cNvPicPr>
          <p:nvPr/>
        </p:nvPicPr>
        <p:blipFill>
          <a:blip r:embed="rId6" cstate="email"/>
          <a:srcRect/>
          <a:stretch>
            <a:fillRect/>
          </a:stretch>
        </p:blipFill>
        <p:spPr bwMode="auto">
          <a:xfrm>
            <a:off x="4895850" y="3597250"/>
            <a:ext cx="1584325" cy="1631950"/>
          </a:xfrm>
          <a:prstGeom prst="rect">
            <a:avLst/>
          </a:prstGeom>
          <a:noFill/>
          <a:ln w="9525">
            <a:noFill/>
            <a:miter lim="800000"/>
            <a:headEnd/>
            <a:tailEnd/>
          </a:ln>
        </p:spPr>
      </p:pic>
      <p:pic>
        <p:nvPicPr>
          <p:cNvPr id="21" name="Picture 5" descr="keep-ur-city-clean-hi"/>
          <p:cNvPicPr>
            <a:picLocks noChangeAspect="1" noChangeArrowheads="1"/>
          </p:cNvPicPr>
          <p:nvPr/>
        </p:nvPicPr>
        <p:blipFill>
          <a:blip r:embed="rId7" cstate="email"/>
          <a:srcRect r="-3329"/>
          <a:stretch>
            <a:fillRect/>
          </a:stretch>
        </p:blipFill>
        <p:spPr bwMode="auto">
          <a:xfrm>
            <a:off x="2951163" y="3668688"/>
            <a:ext cx="1493837" cy="1476375"/>
          </a:xfrm>
          <a:prstGeom prst="rect">
            <a:avLst/>
          </a:prstGeom>
          <a:noFill/>
          <a:ln w="9525">
            <a:noFill/>
            <a:miter lim="800000"/>
            <a:headEnd/>
            <a:tailEnd/>
          </a:ln>
        </p:spPr>
      </p:pic>
      <p:pic>
        <p:nvPicPr>
          <p:cNvPr id="22" name="Picture 6" descr="no_mobile_phone_sign"/>
          <p:cNvPicPr>
            <a:picLocks noChangeAspect="1" noChangeArrowheads="1"/>
          </p:cNvPicPr>
          <p:nvPr/>
        </p:nvPicPr>
        <p:blipFill>
          <a:blip r:embed="rId8" cstate="email"/>
          <a:srcRect/>
          <a:stretch>
            <a:fillRect/>
          </a:stretch>
        </p:blipFill>
        <p:spPr bwMode="auto">
          <a:xfrm>
            <a:off x="4824413" y="1725588"/>
            <a:ext cx="1511300" cy="1503362"/>
          </a:xfrm>
          <a:prstGeom prst="rect">
            <a:avLst/>
          </a:prstGeom>
          <a:noFill/>
          <a:ln w="9525">
            <a:noFill/>
            <a:miter lim="800000"/>
            <a:headEnd/>
            <a:tailEnd/>
          </a:ln>
        </p:spPr>
      </p:pic>
      <p:pic>
        <p:nvPicPr>
          <p:cNvPr id="23" name="Picture 7" descr="no-smoking-sign"/>
          <p:cNvPicPr>
            <a:picLocks noChangeAspect="1" noChangeArrowheads="1"/>
          </p:cNvPicPr>
          <p:nvPr/>
        </p:nvPicPr>
        <p:blipFill>
          <a:blip r:embed="rId9" cstate="email"/>
          <a:srcRect/>
          <a:stretch>
            <a:fillRect/>
          </a:stretch>
        </p:blipFill>
        <p:spPr bwMode="auto">
          <a:xfrm>
            <a:off x="6696075" y="1760513"/>
            <a:ext cx="1655763" cy="1187450"/>
          </a:xfrm>
          <a:prstGeom prst="rect">
            <a:avLst/>
          </a:prstGeom>
          <a:noFill/>
          <a:ln w="9525">
            <a:noFill/>
            <a:miter lim="800000"/>
            <a:headEnd/>
            <a:tailEnd/>
          </a:ln>
        </p:spPr>
      </p:pic>
      <p:pic>
        <p:nvPicPr>
          <p:cNvPr id="24" name="Picture 8" descr="No-cats"/>
          <p:cNvPicPr>
            <a:picLocks noChangeAspect="1" noChangeArrowheads="1"/>
          </p:cNvPicPr>
          <p:nvPr/>
        </p:nvPicPr>
        <p:blipFill>
          <a:blip r:embed="rId10" cstate="email"/>
          <a:srcRect/>
          <a:stretch>
            <a:fillRect/>
          </a:stretch>
        </p:blipFill>
        <p:spPr bwMode="auto">
          <a:xfrm>
            <a:off x="6911975" y="3646463"/>
            <a:ext cx="1512888" cy="1535112"/>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ppt_x</p:attrName>
                                        </p:attrNameLst>
                                      </p:cBhvr>
                                      <p:tavLst>
                                        <p:tav tm="0">
                                          <p:val>
                                            <p:strVal val="#ppt_x-.2"/>
                                          </p:val>
                                        </p:tav>
                                        <p:tav tm="100000">
                                          <p:val>
                                            <p:strVal val="#ppt_x"/>
                                          </p:val>
                                        </p:tav>
                                      </p:tavLst>
                                    </p:anim>
                                    <p:anim calcmode="lin" valueType="num">
                                      <p:cBhvr>
                                        <p:cTn id="8" dur="5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500"/>
                                        <p:tgtEl>
                                          <p:spTgt spid="14"/>
                                        </p:tgtEl>
                                      </p:cBhvr>
                                    </p:animEffect>
                                  </p:childTnLst>
                                </p:cTn>
                              </p:par>
                            </p:childTnLst>
                          </p:cTn>
                        </p:par>
                        <p:par>
                          <p:cTn id="10" fill="hold">
                            <p:stCondLst>
                              <p:cond delay="500"/>
                            </p:stCondLst>
                            <p:childTnLst>
                              <p:par>
                                <p:cTn id="11" presetID="50" presetClass="entr" presetSubtype="0" decel="10000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strVal val="#ppt_w+.3"/>
                                          </p:val>
                                        </p:tav>
                                        <p:tav tm="100000">
                                          <p:val>
                                            <p:strVal val="#ppt_w"/>
                                          </p:val>
                                        </p:tav>
                                      </p:tavLst>
                                    </p:anim>
                                    <p:anim calcmode="lin" valueType="num">
                                      <p:cBhvr>
                                        <p:cTn id="14" dur="1000" fill="hold"/>
                                        <p:tgtEl>
                                          <p:spTgt spid="15"/>
                                        </p:tgtEl>
                                        <p:attrNameLst>
                                          <p:attrName>ppt_h</p:attrName>
                                        </p:attrNameLst>
                                      </p:cBhvr>
                                      <p:tavLst>
                                        <p:tav tm="0">
                                          <p:val>
                                            <p:strVal val="#ppt_h"/>
                                          </p:val>
                                        </p:tav>
                                        <p:tav tm="100000">
                                          <p:val>
                                            <p:strVal val="#ppt_h"/>
                                          </p:val>
                                        </p:tav>
                                      </p:tavLst>
                                    </p:anim>
                                    <p:animEffect transition="in" filter="fade">
                                      <p:cBhvr>
                                        <p:cTn id="15" dur="1000"/>
                                        <p:tgtEl>
                                          <p:spTgt spid="15"/>
                                        </p:tgtEl>
                                      </p:cBhvr>
                                    </p:animEffect>
                                  </p:childTnLst>
                                </p:cTn>
                              </p:par>
                            </p:childTnLst>
                          </p:cTn>
                        </p:par>
                        <p:par>
                          <p:cTn id="16" fill="hold">
                            <p:stCondLst>
                              <p:cond delay="1500"/>
                            </p:stCondLst>
                            <p:childTnLst>
                              <p:par>
                                <p:cTn id="17" presetID="29"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ppt_x</p:attrName>
                                        </p:attrNameLst>
                                      </p:cBhvr>
                                      <p:tavLst>
                                        <p:tav tm="0">
                                          <p:val>
                                            <p:strVal val="#ppt_x-.2"/>
                                          </p:val>
                                        </p:tav>
                                        <p:tav tm="100000">
                                          <p:val>
                                            <p:strVal val="#ppt_x"/>
                                          </p:val>
                                        </p:tav>
                                      </p:tavLst>
                                    </p:anim>
                                    <p:anim calcmode="lin" valueType="num">
                                      <p:cBhvr>
                                        <p:cTn id="20" dur="5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21" dur="500"/>
                                        <p:tgtEl>
                                          <p:spTgt spid="16"/>
                                        </p:tgtEl>
                                      </p:cBhvr>
                                    </p:animEffect>
                                  </p:childTnLst>
                                </p:cTn>
                              </p:par>
                            </p:childTnLst>
                          </p:cTn>
                        </p:par>
                        <p:par>
                          <p:cTn id="22" fill="hold">
                            <p:stCondLst>
                              <p:cond delay="2000"/>
                            </p:stCondLst>
                            <p:childTnLst>
                              <p:par>
                                <p:cTn id="23" presetID="29"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ppt_x</p:attrName>
                                        </p:attrNameLst>
                                      </p:cBhvr>
                                      <p:tavLst>
                                        <p:tav tm="0">
                                          <p:val>
                                            <p:strVal val="#ppt_x-.2"/>
                                          </p:val>
                                        </p:tav>
                                        <p:tav tm="100000">
                                          <p:val>
                                            <p:strVal val="#ppt_x"/>
                                          </p:val>
                                        </p:tav>
                                      </p:tavLst>
                                    </p:anim>
                                    <p:anim calcmode="lin" valueType="num">
                                      <p:cBhvr>
                                        <p:cTn id="26" dur="5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7" dur="500"/>
                                        <p:tgtEl>
                                          <p:spTgt spid="17"/>
                                        </p:tgtEl>
                                      </p:cBhvr>
                                    </p:animEffect>
                                  </p:childTnLst>
                                </p:cTn>
                              </p:par>
                            </p:childTnLst>
                          </p:cTn>
                        </p:par>
                        <p:par>
                          <p:cTn id="28" fill="hold">
                            <p:stCondLst>
                              <p:cond delay="2500"/>
                            </p:stCondLst>
                            <p:childTnLst>
                              <p:par>
                                <p:cTn id="29" presetID="3" presetClass="entr" presetSubtype="1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blinds(horizontal)">
                                      <p:cBhvr>
                                        <p:cTn id="31" dur="500"/>
                                        <p:tgtEl>
                                          <p:spTgt spid="8"/>
                                        </p:tgtEl>
                                      </p:cBhvr>
                                    </p:animEffect>
                                  </p:childTnLst>
                                </p:cTn>
                              </p:par>
                            </p:childTnLst>
                          </p:cTn>
                        </p:par>
                        <p:par>
                          <p:cTn id="32" fill="hold">
                            <p:stCondLst>
                              <p:cond delay="3000"/>
                            </p:stCondLst>
                            <p:childTnLst>
                              <p:par>
                                <p:cTn id="33" presetID="35"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style.rotation</p:attrName>
                                        </p:attrNameLst>
                                      </p:cBhvr>
                                      <p:tavLst>
                                        <p:tav tm="0">
                                          <p:val>
                                            <p:fltVal val="720"/>
                                          </p:val>
                                        </p:tav>
                                        <p:tav tm="100000">
                                          <p:val>
                                            <p:fltVal val="0"/>
                                          </p:val>
                                        </p:tav>
                                      </p:tavLst>
                                    </p:anim>
                                    <p:anim calcmode="lin" valueType="num">
                                      <p:cBhvr>
                                        <p:cTn id="37" dur="1000" fill="hold"/>
                                        <p:tgtEl>
                                          <p:spTgt spid="9"/>
                                        </p:tgtEl>
                                        <p:attrNameLst>
                                          <p:attrName>ppt_h</p:attrName>
                                        </p:attrNameLst>
                                      </p:cBhvr>
                                      <p:tavLst>
                                        <p:tav tm="0">
                                          <p:val>
                                            <p:fltVal val="0"/>
                                          </p:val>
                                        </p:tav>
                                        <p:tav tm="100000">
                                          <p:val>
                                            <p:strVal val="#ppt_h"/>
                                          </p:val>
                                        </p:tav>
                                      </p:tavLst>
                                    </p:anim>
                                    <p:anim calcmode="lin" valueType="num">
                                      <p:cBhvr>
                                        <p:cTn id="38" dur="1000" fill="hold"/>
                                        <p:tgtEl>
                                          <p:spTgt spid="9"/>
                                        </p:tgtEl>
                                        <p:attrNameLst>
                                          <p:attrName>ppt_w</p:attrName>
                                        </p:attrNameLst>
                                      </p:cBhvr>
                                      <p:tavLst>
                                        <p:tav tm="0">
                                          <p:val>
                                            <p:fltVal val="0"/>
                                          </p:val>
                                        </p:tav>
                                        <p:tav tm="100000">
                                          <p:val>
                                            <p:strVal val="#ppt_w"/>
                                          </p:val>
                                        </p:tav>
                                      </p:tavLst>
                                    </p:anim>
                                  </p:childTnLst>
                                </p:cTn>
                              </p:par>
                              <p:par>
                                <p:cTn id="39" presetID="3" presetClass="entr" presetSubtype="1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linds(horizontal)">
                                      <p:cBhvr>
                                        <p:cTn id="41" dur="500"/>
                                        <p:tgtEl>
                                          <p:spTgt spid="10"/>
                                        </p:tgtEl>
                                      </p:cBhvr>
                                    </p:animEffect>
                                  </p:childTnLst>
                                </p:cTn>
                              </p:par>
                              <p:par>
                                <p:cTn id="42" presetID="3" presetClass="entr" presetSubtype="10" fill="hold"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linds(horizont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6" presetClass="emph" presetSubtype="0" fill="hold" nodeType="clickEffect">
                                  <p:stCondLst>
                                    <p:cond delay="0"/>
                                  </p:stCondLst>
                                  <p:childTnLst>
                                    <p:animEffect transition="out" filter="fade">
                                      <p:cBhvr>
                                        <p:cTn id="48" dur="500" tmFilter="0, 0; .2, .5; .8, .5; 1, 0"/>
                                        <p:tgtEl>
                                          <p:spTgt spid="10"/>
                                        </p:tgtEl>
                                      </p:cBhvr>
                                    </p:animEffect>
                                    <p:animScale>
                                      <p:cBhvr>
                                        <p:cTn id="49" dur="250" autoRev="1" fill="hold"/>
                                        <p:tgtEl>
                                          <p:spTgt spid="10"/>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35" presetClass="entr" presetSubtype="0"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2000"/>
                                        <p:tgtEl>
                                          <p:spTgt spid="12"/>
                                        </p:tgtEl>
                                      </p:cBhvr>
                                    </p:animEffect>
                                    <p:anim calcmode="lin" valueType="num">
                                      <p:cBhvr>
                                        <p:cTn id="55" dur="2000" fill="hold"/>
                                        <p:tgtEl>
                                          <p:spTgt spid="12"/>
                                        </p:tgtEl>
                                        <p:attrNameLst>
                                          <p:attrName>style.rotation</p:attrName>
                                        </p:attrNameLst>
                                      </p:cBhvr>
                                      <p:tavLst>
                                        <p:tav tm="0">
                                          <p:val>
                                            <p:fltVal val="720"/>
                                          </p:val>
                                        </p:tav>
                                        <p:tav tm="100000">
                                          <p:val>
                                            <p:fltVal val="0"/>
                                          </p:val>
                                        </p:tav>
                                      </p:tavLst>
                                    </p:anim>
                                    <p:anim calcmode="lin" valueType="num">
                                      <p:cBhvr>
                                        <p:cTn id="56" dur="2000" fill="hold"/>
                                        <p:tgtEl>
                                          <p:spTgt spid="12"/>
                                        </p:tgtEl>
                                        <p:attrNameLst>
                                          <p:attrName>ppt_h</p:attrName>
                                        </p:attrNameLst>
                                      </p:cBhvr>
                                      <p:tavLst>
                                        <p:tav tm="0">
                                          <p:val>
                                            <p:fltVal val="0"/>
                                          </p:val>
                                        </p:tav>
                                        <p:tav tm="100000">
                                          <p:val>
                                            <p:strVal val="#ppt_h"/>
                                          </p:val>
                                        </p:tav>
                                      </p:tavLst>
                                    </p:anim>
                                    <p:anim calcmode="lin" valueType="num">
                                      <p:cBhvr>
                                        <p:cTn id="57" dur="2000" fill="hold"/>
                                        <p:tgtEl>
                                          <p:spTgt spid="12"/>
                                        </p:tgtEl>
                                        <p:attrNameLst>
                                          <p:attrName>ppt_w</p:attrName>
                                        </p:attrNameLst>
                                      </p:cBhvr>
                                      <p:tavLst>
                                        <p:tav tm="0">
                                          <p:val>
                                            <p:fltVal val="0"/>
                                          </p:val>
                                        </p:tav>
                                        <p:tav tm="100000">
                                          <p:val>
                                            <p:strVal val="#ppt_w"/>
                                          </p:val>
                                        </p:tav>
                                      </p:tavLst>
                                    </p:anim>
                                  </p:childTnLst>
                                </p:cTn>
                              </p:par>
                            </p:childTnLst>
                          </p:cTn>
                        </p:par>
                      </p:childTnLst>
                    </p:cTn>
                  </p:par>
                  <p:par>
                    <p:cTn id="58" fill="hold">
                      <p:stCondLst>
                        <p:cond delay="indefinite"/>
                      </p:stCondLst>
                      <p:childTnLst>
                        <p:par>
                          <p:cTn id="59" fill="hold">
                            <p:stCondLst>
                              <p:cond delay="0"/>
                            </p:stCondLst>
                            <p:childTnLst>
                              <p:par>
                                <p:cTn id="60" presetID="3" presetClass="exit" presetSubtype="10" fill="hold" grpId="0" nodeType="clickEffect">
                                  <p:stCondLst>
                                    <p:cond delay="0"/>
                                  </p:stCondLst>
                                  <p:childTnLst>
                                    <p:animEffect transition="out" filter="blinds(horizontal)">
                                      <p:cBhvr>
                                        <p:cTn id="61" dur="500"/>
                                        <p:tgtEl>
                                          <p:spTgt spid="7"/>
                                        </p:tgtEl>
                                      </p:cBhvr>
                                    </p:animEffect>
                                    <p:set>
                                      <p:cBhvr>
                                        <p:cTn id="62" dur="1" fill="hold">
                                          <p:stCondLst>
                                            <p:cond delay="499"/>
                                          </p:stCondLst>
                                        </p:cTn>
                                        <p:tgtEl>
                                          <p:spTgt spid="7"/>
                                        </p:tgtEl>
                                        <p:attrNameLst>
                                          <p:attrName>style.visibility</p:attrName>
                                        </p:attrNameLst>
                                      </p:cBhvr>
                                      <p:to>
                                        <p:strVal val="hidden"/>
                                      </p:to>
                                    </p:set>
                                  </p:childTnLst>
                                </p:cTn>
                              </p:par>
                              <p:par>
                                <p:cTn id="63" presetID="3" presetClass="exit" presetSubtype="10" fill="hold" nodeType="withEffect">
                                  <p:stCondLst>
                                    <p:cond delay="0"/>
                                  </p:stCondLst>
                                  <p:childTnLst>
                                    <p:animEffect transition="out" filter="blinds(horizontal)">
                                      <p:cBhvr>
                                        <p:cTn id="64" dur="500"/>
                                        <p:tgtEl>
                                          <p:spTgt spid="8"/>
                                        </p:tgtEl>
                                      </p:cBhvr>
                                    </p:animEffect>
                                    <p:set>
                                      <p:cBhvr>
                                        <p:cTn id="65" dur="1" fill="hold">
                                          <p:stCondLst>
                                            <p:cond delay="499"/>
                                          </p:stCondLst>
                                        </p:cTn>
                                        <p:tgtEl>
                                          <p:spTgt spid="8"/>
                                        </p:tgtEl>
                                        <p:attrNameLst>
                                          <p:attrName>style.visibility</p:attrName>
                                        </p:attrNameLst>
                                      </p:cBhvr>
                                      <p:to>
                                        <p:strVal val="hidden"/>
                                      </p:to>
                                    </p:set>
                                  </p:childTnLst>
                                </p:cTn>
                              </p:par>
                              <p:par>
                                <p:cTn id="66" presetID="3" presetClass="exit" presetSubtype="10" fill="hold" grpId="1" nodeType="withEffect">
                                  <p:stCondLst>
                                    <p:cond delay="0"/>
                                  </p:stCondLst>
                                  <p:childTnLst>
                                    <p:animEffect transition="out" filter="blinds(horizontal)">
                                      <p:cBhvr>
                                        <p:cTn id="67" dur="500"/>
                                        <p:tgtEl>
                                          <p:spTgt spid="9"/>
                                        </p:tgtEl>
                                      </p:cBhvr>
                                    </p:animEffect>
                                    <p:set>
                                      <p:cBhvr>
                                        <p:cTn id="68" dur="1" fill="hold">
                                          <p:stCondLst>
                                            <p:cond delay="499"/>
                                          </p:stCondLst>
                                        </p:cTn>
                                        <p:tgtEl>
                                          <p:spTgt spid="9"/>
                                        </p:tgtEl>
                                        <p:attrNameLst>
                                          <p:attrName>style.visibility</p:attrName>
                                        </p:attrNameLst>
                                      </p:cBhvr>
                                      <p:to>
                                        <p:strVal val="hidden"/>
                                      </p:to>
                                    </p:set>
                                  </p:childTnLst>
                                </p:cTn>
                              </p:par>
                              <p:par>
                                <p:cTn id="69" presetID="3" presetClass="exit" presetSubtype="10" fill="hold" grpId="1" nodeType="withEffect">
                                  <p:stCondLst>
                                    <p:cond delay="0"/>
                                  </p:stCondLst>
                                  <p:childTnLst>
                                    <p:animEffect transition="out" filter="blinds(horizontal)">
                                      <p:cBhvr>
                                        <p:cTn id="70" dur="500"/>
                                        <p:tgtEl>
                                          <p:spTgt spid="12"/>
                                        </p:tgtEl>
                                      </p:cBhvr>
                                    </p:animEffect>
                                    <p:set>
                                      <p:cBhvr>
                                        <p:cTn id="71" dur="1" fill="hold">
                                          <p:stCondLst>
                                            <p:cond delay="499"/>
                                          </p:stCondLst>
                                        </p:cTn>
                                        <p:tgtEl>
                                          <p:spTgt spid="12"/>
                                        </p:tgtEl>
                                        <p:attrNameLst>
                                          <p:attrName>style.visibility</p:attrName>
                                        </p:attrNameLst>
                                      </p:cBhvr>
                                      <p:to>
                                        <p:strVal val="hidden"/>
                                      </p:to>
                                    </p:set>
                                  </p:childTnLst>
                                </p:cTn>
                              </p:par>
                              <p:par>
                                <p:cTn id="72" presetID="3" presetClass="exit" presetSubtype="10" fill="hold" nodeType="withEffect">
                                  <p:stCondLst>
                                    <p:cond delay="0"/>
                                  </p:stCondLst>
                                  <p:childTnLst>
                                    <p:animEffect transition="out" filter="blinds(horizontal)">
                                      <p:cBhvr>
                                        <p:cTn id="73" dur="500"/>
                                        <p:tgtEl>
                                          <p:spTgt spid="11"/>
                                        </p:tgtEl>
                                      </p:cBhvr>
                                    </p:animEffect>
                                    <p:set>
                                      <p:cBhvr>
                                        <p:cTn id="74" dur="1" fill="hold">
                                          <p:stCondLst>
                                            <p:cond delay="499"/>
                                          </p:stCondLst>
                                        </p:cTn>
                                        <p:tgtEl>
                                          <p:spTgt spid="11"/>
                                        </p:tgtEl>
                                        <p:attrNameLst>
                                          <p:attrName>style.visibility</p:attrName>
                                        </p:attrNameLst>
                                      </p:cBhvr>
                                      <p:to>
                                        <p:strVal val="hidden"/>
                                      </p:to>
                                    </p:set>
                                  </p:childTnLst>
                                </p:cTn>
                              </p:par>
                              <p:par>
                                <p:cTn id="75" presetID="3" presetClass="exit" presetSubtype="10" fill="hold" nodeType="withEffect">
                                  <p:stCondLst>
                                    <p:cond delay="0"/>
                                  </p:stCondLst>
                                  <p:childTnLst>
                                    <p:animEffect transition="out" filter="blinds(horizontal)">
                                      <p:cBhvr>
                                        <p:cTn id="76" dur="500"/>
                                        <p:tgtEl>
                                          <p:spTgt spid="10"/>
                                        </p:tgtEl>
                                      </p:cBhvr>
                                    </p:animEffect>
                                    <p:set>
                                      <p:cBhvr>
                                        <p:cTn id="77" dur="1" fill="hold">
                                          <p:stCondLst>
                                            <p:cond delay="499"/>
                                          </p:stCondLst>
                                        </p:cTn>
                                        <p:tgtEl>
                                          <p:spTgt spid="10"/>
                                        </p:tgtEl>
                                        <p:attrNameLst>
                                          <p:attrName>style.visibility</p:attrName>
                                        </p:attrNameLst>
                                      </p:cBhvr>
                                      <p:to>
                                        <p:strVal val="hidden"/>
                                      </p:to>
                                    </p:set>
                                  </p:childTnLst>
                                </p:cTn>
                              </p:par>
                            </p:childTnLst>
                          </p:cTn>
                        </p:par>
                        <p:par>
                          <p:cTn id="78" fill="hold">
                            <p:stCondLst>
                              <p:cond delay="500"/>
                            </p:stCondLst>
                            <p:childTnLst>
                              <p:par>
                                <p:cTn id="79" presetID="3" presetClass="exit" presetSubtype="10" fill="hold" grpId="1" nodeType="afterEffect">
                                  <p:stCondLst>
                                    <p:cond delay="0"/>
                                  </p:stCondLst>
                                  <p:childTnLst>
                                    <p:animEffect transition="out" filter="blinds(horizontal)">
                                      <p:cBhvr>
                                        <p:cTn id="80" dur="500"/>
                                        <p:tgtEl>
                                          <p:spTgt spid="15"/>
                                        </p:tgtEl>
                                      </p:cBhvr>
                                    </p:animEffect>
                                    <p:set>
                                      <p:cBhvr>
                                        <p:cTn id="81" dur="1" fill="hold">
                                          <p:stCondLst>
                                            <p:cond delay="499"/>
                                          </p:stCondLst>
                                        </p:cTn>
                                        <p:tgtEl>
                                          <p:spTgt spid="15"/>
                                        </p:tgtEl>
                                        <p:attrNameLst>
                                          <p:attrName>style.visibility</p:attrName>
                                        </p:attrNameLst>
                                      </p:cBhvr>
                                      <p:to>
                                        <p:strVal val="hidden"/>
                                      </p:to>
                                    </p:set>
                                  </p:childTnLst>
                                </p:cTn>
                              </p:par>
                            </p:childTnLst>
                          </p:cTn>
                        </p:par>
                        <p:par>
                          <p:cTn id="82" fill="hold">
                            <p:stCondLst>
                              <p:cond delay="1000"/>
                            </p:stCondLst>
                            <p:childTnLst>
                              <p:par>
                                <p:cTn id="83" presetID="3" presetClass="entr" presetSubtype="10" fill="hold" grpId="0" nodeType="after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blinds(horizontal)">
                                      <p:cBhvr>
                                        <p:cTn id="85" dur="500"/>
                                        <p:tgtEl>
                                          <p:spTgt spid="18"/>
                                        </p:tgtEl>
                                      </p:cBhvr>
                                    </p:animEffect>
                                  </p:childTnLst>
                                </p:cTn>
                              </p:par>
                            </p:childTnLst>
                          </p:cTn>
                        </p:par>
                        <p:par>
                          <p:cTn id="86" fill="hold">
                            <p:stCondLst>
                              <p:cond delay="1500"/>
                            </p:stCondLst>
                            <p:childTnLst>
                              <p:par>
                                <p:cTn id="87" presetID="53" presetClass="entr" presetSubtype="0" fill="hold" nodeType="afterEffect">
                                  <p:stCondLst>
                                    <p:cond delay="0"/>
                                  </p:stCondLst>
                                  <p:childTnLst>
                                    <p:set>
                                      <p:cBhvr>
                                        <p:cTn id="88" dur="1" fill="hold">
                                          <p:stCondLst>
                                            <p:cond delay="0"/>
                                          </p:stCondLst>
                                        </p:cTn>
                                        <p:tgtEl>
                                          <p:spTgt spid="19"/>
                                        </p:tgtEl>
                                        <p:attrNameLst>
                                          <p:attrName>style.visibility</p:attrName>
                                        </p:attrNameLst>
                                      </p:cBhvr>
                                      <p:to>
                                        <p:strVal val="visible"/>
                                      </p:to>
                                    </p:set>
                                    <p:anim calcmode="lin" valueType="num">
                                      <p:cBhvr>
                                        <p:cTn id="89" dur="500" fill="hold"/>
                                        <p:tgtEl>
                                          <p:spTgt spid="19"/>
                                        </p:tgtEl>
                                        <p:attrNameLst>
                                          <p:attrName>ppt_w</p:attrName>
                                        </p:attrNameLst>
                                      </p:cBhvr>
                                      <p:tavLst>
                                        <p:tav tm="0">
                                          <p:val>
                                            <p:fltVal val="0"/>
                                          </p:val>
                                        </p:tav>
                                        <p:tav tm="100000">
                                          <p:val>
                                            <p:strVal val="#ppt_w"/>
                                          </p:val>
                                        </p:tav>
                                      </p:tavLst>
                                    </p:anim>
                                    <p:anim calcmode="lin" valueType="num">
                                      <p:cBhvr>
                                        <p:cTn id="90" dur="500" fill="hold"/>
                                        <p:tgtEl>
                                          <p:spTgt spid="19"/>
                                        </p:tgtEl>
                                        <p:attrNameLst>
                                          <p:attrName>ppt_h</p:attrName>
                                        </p:attrNameLst>
                                      </p:cBhvr>
                                      <p:tavLst>
                                        <p:tav tm="0">
                                          <p:val>
                                            <p:fltVal val="0"/>
                                          </p:val>
                                        </p:tav>
                                        <p:tav tm="100000">
                                          <p:val>
                                            <p:strVal val="#ppt_h"/>
                                          </p:val>
                                        </p:tav>
                                      </p:tavLst>
                                    </p:anim>
                                    <p:animEffect transition="in" filter="fade">
                                      <p:cBhvr>
                                        <p:cTn id="91" dur="500"/>
                                        <p:tgtEl>
                                          <p:spTgt spid="19"/>
                                        </p:tgtEl>
                                      </p:cBhvr>
                                    </p:animEffect>
                                  </p:childTnLst>
                                </p:cTn>
                              </p:par>
                              <p:par>
                                <p:cTn id="92" presetID="53" presetClass="entr" presetSubtype="0" fill="hold" nodeType="withEffect">
                                  <p:stCondLst>
                                    <p:cond delay="0"/>
                                  </p:stCondLst>
                                  <p:childTnLst>
                                    <p:set>
                                      <p:cBhvr>
                                        <p:cTn id="93" dur="1" fill="hold">
                                          <p:stCondLst>
                                            <p:cond delay="0"/>
                                          </p:stCondLst>
                                        </p:cTn>
                                        <p:tgtEl>
                                          <p:spTgt spid="20"/>
                                        </p:tgtEl>
                                        <p:attrNameLst>
                                          <p:attrName>style.visibility</p:attrName>
                                        </p:attrNameLst>
                                      </p:cBhvr>
                                      <p:to>
                                        <p:strVal val="visible"/>
                                      </p:to>
                                    </p:set>
                                    <p:anim calcmode="lin" valueType="num">
                                      <p:cBhvr>
                                        <p:cTn id="94" dur="500" fill="hold"/>
                                        <p:tgtEl>
                                          <p:spTgt spid="20"/>
                                        </p:tgtEl>
                                        <p:attrNameLst>
                                          <p:attrName>ppt_w</p:attrName>
                                        </p:attrNameLst>
                                      </p:cBhvr>
                                      <p:tavLst>
                                        <p:tav tm="0">
                                          <p:val>
                                            <p:fltVal val="0"/>
                                          </p:val>
                                        </p:tav>
                                        <p:tav tm="100000">
                                          <p:val>
                                            <p:strVal val="#ppt_w"/>
                                          </p:val>
                                        </p:tav>
                                      </p:tavLst>
                                    </p:anim>
                                    <p:anim calcmode="lin" valueType="num">
                                      <p:cBhvr>
                                        <p:cTn id="95" dur="500" fill="hold"/>
                                        <p:tgtEl>
                                          <p:spTgt spid="20"/>
                                        </p:tgtEl>
                                        <p:attrNameLst>
                                          <p:attrName>ppt_h</p:attrName>
                                        </p:attrNameLst>
                                      </p:cBhvr>
                                      <p:tavLst>
                                        <p:tav tm="0">
                                          <p:val>
                                            <p:fltVal val="0"/>
                                          </p:val>
                                        </p:tav>
                                        <p:tav tm="100000">
                                          <p:val>
                                            <p:strVal val="#ppt_h"/>
                                          </p:val>
                                        </p:tav>
                                      </p:tavLst>
                                    </p:anim>
                                    <p:animEffect transition="in" filter="fade">
                                      <p:cBhvr>
                                        <p:cTn id="96" dur="500"/>
                                        <p:tgtEl>
                                          <p:spTgt spid="20"/>
                                        </p:tgtEl>
                                      </p:cBhvr>
                                    </p:animEffect>
                                  </p:childTnLst>
                                </p:cTn>
                              </p:par>
                              <p:par>
                                <p:cTn id="97" presetID="53" presetClass="entr" presetSubtype="0" fill="hold" nodeType="withEffect">
                                  <p:stCondLst>
                                    <p:cond delay="0"/>
                                  </p:stCondLst>
                                  <p:childTnLst>
                                    <p:set>
                                      <p:cBhvr>
                                        <p:cTn id="98" dur="1" fill="hold">
                                          <p:stCondLst>
                                            <p:cond delay="0"/>
                                          </p:stCondLst>
                                        </p:cTn>
                                        <p:tgtEl>
                                          <p:spTgt spid="21"/>
                                        </p:tgtEl>
                                        <p:attrNameLst>
                                          <p:attrName>style.visibility</p:attrName>
                                        </p:attrNameLst>
                                      </p:cBhvr>
                                      <p:to>
                                        <p:strVal val="visible"/>
                                      </p:to>
                                    </p:set>
                                    <p:anim calcmode="lin" valueType="num">
                                      <p:cBhvr>
                                        <p:cTn id="99" dur="500" fill="hold"/>
                                        <p:tgtEl>
                                          <p:spTgt spid="21"/>
                                        </p:tgtEl>
                                        <p:attrNameLst>
                                          <p:attrName>ppt_w</p:attrName>
                                        </p:attrNameLst>
                                      </p:cBhvr>
                                      <p:tavLst>
                                        <p:tav tm="0">
                                          <p:val>
                                            <p:fltVal val="0"/>
                                          </p:val>
                                        </p:tav>
                                        <p:tav tm="100000">
                                          <p:val>
                                            <p:strVal val="#ppt_w"/>
                                          </p:val>
                                        </p:tav>
                                      </p:tavLst>
                                    </p:anim>
                                    <p:anim calcmode="lin" valueType="num">
                                      <p:cBhvr>
                                        <p:cTn id="100" dur="500" fill="hold"/>
                                        <p:tgtEl>
                                          <p:spTgt spid="21"/>
                                        </p:tgtEl>
                                        <p:attrNameLst>
                                          <p:attrName>ppt_h</p:attrName>
                                        </p:attrNameLst>
                                      </p:cBhvr>
                                      <p:tavLst>
                                        <p:tav tm="0">
                                          <p:val>
                                            <p:fltVal val="0"/>
                                          </p:val>
                                        </p:tav>
                                        <p:tav tm="100000">
                                          <p:val>
                                            <p:strVal val="#ppt_h"/>
                                          </p:val>
                                        </p:tav>
                                      </p:tavLst>
                                    </p:anim>
                                    <p:animEffect transition="in" filter="fade">
                                      <p:cBhvr>
                                        <p:cTn id="101" dur="500"/>
                                        <p:tgtEl>
                                          <p:spTgt spid="21"/>
                                        </p:tgtEl>
                                      </p:cBhvr>
                                    </p:animEffect>
                                  </p:childTnLst>
                                </p:cTn>
                              </p:par>
                              <p:par>
                                <p:cTn id="102" presetID="53" presetClass="entr" presetSubtype="0" fill="hold" nodeType="withEffect">
                                  <p:stCondLst>
                                    <p:cond delay="0"/>
                                  </p:stCondLst>
                                  <p:childTnLst>
                                    <p:set>
                                      <p:cBhvr>
                                        <p:cTn id="103" dur="1" fill="hold">
                                          <p:stCondLst>
                                            <p:cond delay="0"/>
                                          </p:stCondLst>
                                        </p:cTn>
                                        <p:tgtEl>
                                          <p:spTgt spid="22"/>
                                        </p:tgtEl>
                                        <p:attrNameLst>
                                          <p:attrName>style.visibility</p:attrName>
                                        </p:attrNameLst>
                                      </p:cBhvr>
                                      <p:to>
                                        <p:strVal val="visible"/>
                                      </p:to>
                                    </p:set>
                                    <p:anim calcmode="lin" valueType="num">
                                      <p:cBhvr>
                                        <p:cTn id="104" dur="500" fill="hold"/>
                                        <p:tgtEl>
                                          <p:spTgt spid="22"/>
                                        </p:tgtEl>
                                        <p:attrNameLst>
                                          <p:attrName>ppt_w</p:attrName>
                                        </p:attrNameLst>
                                      </p:cBhvr>
                                      <p:tavLst>
                                        <p:tav tm="0">
                                          <p:val>
                                            <p:fltVal val="0"/>
                                          </p:val>
                                        </p:tav>
                                        <p:tav tm="100000">
                                          <p:val>
                                            <p:strVal val="#ppt_w"/>
                                          </p:val>
                                        </p:tav>
                                      </p:tavLst>
                                    </p:anim>
                                    <p:anim calcmode="lin" valueType="num">
                                      <p:cBhvr>
                                        <p:cTn id="105" dur="500" fill="hold"/>
                                        <p:tgtEl>
                                          <p:spTgt spid="22"/>
                                        </p:tgtEl>
                                        <p:attrNameLst>
                                          <p:attrName>ppt_h</p:attrName>
                                        </p:attrNameLst>
                                      </p:cBhvr>
                                      <p:tavLst>
                                        <p:tav tm="0">
                                          <p:val>
                                            <p:fltVal val="0"/>
                                          </p:val>
                                        </p:tav>
                                        <p:tav tm="100000">
                                          <p:val>
                                            <p:strVal val="#ppt_h"/>
                                          </p:val>
                                        </p:tav>
                                      </p:tavLst>
                                    </p:anim>
                                    <p:animEffect transition="in" filter="fade">
                                      <p:cBhvr>
                                        <p:cTn id="106" dur="500"/>
                                        <p:tgtEl>
                                          <p:spTgt spid="22"/>
                                        </p:tgtEl>
                                      </p:cBhvr>
                                    </p:animEffect>
                                  </p:childTnLst>
                                </p:cTn>
                              </p:par>
                              <p:par>
                                <p:cTn id="107" presetID="53" presetClass="entr" presetSubtype="0" fill="hold" nodeType="withEffect">
                                  <p:stCondLst>
                                    <p:cond delay="0"/>
                                  </p:stCondLst>
                                  <p:childTnLst>
                                    <p:set>
                                      <p:cBhvr>
                                        <p:cTn id="108" dur="1" fill="hold">
                                          <p:stCondLst>
                                            <p:cond delay="0"/>
                                          </p:stCondLst>
                                        </p:cTn>
                                        <p:tgtEl>
                                          <p:spTgt spid="23"/>
                                        </p:tgtEl>
                                        <p:attrNameLst>
                                          <p:attrName>style.visibility</p:attrName>
                                        </p:attrNameLst>
                                      </p:cBhvr>
                                      <p:to>
                                        <p:strVal val="visible"/>
                                      </p:to>
                                    </p:set>
                                    <p:anim calcmode="lin" valueType="num">
                                      <p:cBhvr>
                                        <p:cTn id="109" dur="500" fill="hold"/>
                                        <p:tgtEl>
                                          <p:spTgt spid="23"/>
                                        </p:tgtEl>
                                        <p:attrNameLst>
                                          <p:attrName>ppt_w</p:attrName>
                                        </p:attrNameLst>
                                      </p:cBhvr>
                                      <p:tavLst>
                                        <p:tav tm="0">
                                          <p:val>
                                            <p:fltVal val="0"/>
                                          </p:val>
                                        </p:tav>
                                        <p:tav tm="100000">
                                          <p:val>
                                            <p:strVal val="#ppt_w"/>
                                          </p:val>
                                        </p:tav>
                                      </p:tavLst>
                                    </p:anim>
                                    <p:anim calcmode="lin" valueType="num">
                                      <p:cBhvr>
                                        <p:cTn id="110" dur="500" fill="hold"/>
                                        <p:tgtEl>
                                          <p:spTgt spid="23"/>
                                        </p:tgtEl>
                                        <p:attrNameLst>
                                          <p:attrName>ppt_h</p:attrName>
                                        </p:attrNameLst>
                                      </p:cBhvr>
                                      <p:tavLst>
                                        <p:tav tm="0">
                                          <p:val>
                                            <p:fltVal val="0"/>
                                          </p:val>
                                        </p:tav>
                                        <p:tav tm="100000">
                                          <p:val>
                                            <p:strVal val="#ppt_h"/>
                                          </p:val>
                                        </p:tav>
                                      </p:tavLst>
                                    </p:anim>
                                    <p:animEffect transition="in" filter="fade">
                                      <p:cBhvr>
                                        <p:cTn id="111" dur="500"/>
                                        <p:tgtEl>
                                          <p:spTgt spid="23"/>
                                        </p:tgtEl>
                                      </p:cBhvr>
                                    </p:animEffect>
                                  </p:childTnLst>
                                </p:cTn>
                              </p:par>
                              <p:par>
                                <p:cTn id="112" presetID="53" presetClass="entr" presetSubtype="0" fill="hold" nodeType="withEffect">
                                  <p:stCondLst>
                                    <p:cond delay="0"/>
                                  </p:stCondLst>
                                  <p:childTnLst>
                                    <p:set>
                                      <p:cBhvr>
                                        <p:cTn id="113" dur="1" fill="hold">
                                          <p:stCondLst>
                                            <p:cond delay="0"/>
                                          </p:stCondLst>
                                        </p:cTn>
                                        <p:tgtEl>
                                          <p:spTgt spid="24"/>
                                        </p:tgtEl>
                                        <p:attrNameLst>
                                          <p:attrName>style.visibility</p:attrName>
                                        </p:attrNameLst>
                                      </p:cBhvr>
                                      <p:to>
                                        <p:strVal val="visible"/>
                                      </p:to>
                                    </p:set>
                                    <p:anim calcmode="lin" valueType="num">
                                      <p:cBhvr>
                                        <p:cTn id="114" dur="500" fill="hold"/>
                                        <p:tgtEl>
                                          <p:spTgt spid="24"/>
                                        </p:tgtEl>
                                        <p:attrNameLst>
                                          <p:attrName>ppt_w</p:attrName>
                                        </p:attrNameLst>
                                      </p:cBhvr>
                                      <p:tavLst>
                                        <p:tav tm="0">
                                          <p:val>
                                            <p:fltVal val="0"/>
                                          </p:val>
                                        </p:tav>
                                        <p:tav tm="100000">
                                          <p:val>
                                            <p:strVal val="#ppt_w"/>
                                          </p:val>
                                        </p:tav>
                                      </p:tavLst>
                                    </p:anim>
                                    <p:anim calcmode="lin" valueType="num">
                                      <p:cBhvr>
                                        <p:cTn id="115" dur="500" fill="hold"/>
                                        <p:tgtEl>
                                          <p:spTgt spid="24"/>
                                        </p:tgtEl>
                                        <p:attrNameLst>
                                          <p:attrName>ppt_h</p:attrName>
                                        </p:attrNameLst>
                                      </p:cBhvr>
                                      <p:tavLst>
                                        <p:tav tm="0">
                                          <p:val>
                                            <p:fltVal val="0"/>
                                          </p:val>
                                        </p:tav>
                                        <p:tav tm="100000">
                                          <p:val>
                                            <p:strVal val="#ppt_h"/>
                                          </p:val>
                                        </p:tav>
                                      </p:tavLst>
                                    </p:anim>
                                    <p:animEffect transition="in" filter="fade">
                                      <p:cBhvr>
                                        <p:cTn id="11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animBg="1"/>
      <p:bldP spid="15" grpId="0" animBg="1"/>
      <p:bldP spid="15" grpId="1" animBg="1"/>
      <p:bldP spid="14" grpId="0" animBg="1"/>
      <p:bldP spid="7" grpId="0"/>
      <p:bldP spid="9" grpId="0" animBg="1"/>
      <p:bldP spid="9" grpId="1" animBg="1"/>
      <p:bldP spid="12" grpId="0" animBg="1"/>
      <p:bldP spid="12" grpId="1" animBg="1"/>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32"/>
          <p:cNvSpPr>
            <a:spLocks noChangeArrowheads="1"/>
          </p:cNvSpPr>
          <p:nvPr/>
        </p:nvSpPr>
        <p:spPr bwMode="auto">
          <a:xfrm>
            <a:off x="1763688" y="0"/>
            <a:ext cx="144016" cy="6858000"/>
          </a:xfrm>
          <a:prstGeom prst="rect">
            <a:avLst/>
          </a:prstGeom>
          <a:solidFill>
            <a:srgbClr val="D9D9D9">
              <a:alpha val="36078"/>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10" name="矩形 32"/>
          <p:cNvSpPr>
            <a:spLocks noChangeArrowheads="1"/>
          </p:cNvSpPr>
          <p:nvPr/>
        </p:nvSpPr>
        <p:spPr bwMode="auto">
          <a:xfrm>
            <a:off x="971600" y="0"/>
            <a:ext cx="1080120" cy="6858000"/>
          </a:xfrm>
          <a:prstGeom prst="rect">
            <a:avLst/>
          </a:prstGeom>
          <a:solidFill>
            <a:srgbClr val="D9D9D9">
              <a:alpha val="36078"/>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9" name="矩形 32"/>
          <p:cNvSpPr>
            <a:spLocks noChangeArrowheads="1"/>
          </p:cNvSpPr>
          <p:nvPr/>
        </p:nvSpPr>
        <p:spPr bwMode="auto">
          <a:xfrm>
            <a:off x="0" y="2204864"/>
            <a:ext cx="9144000" cy="3960440"/>
          </a:xfrm>
          <a:prstGeom prst="rect">
            <a:avLst/>
          </a:prstGeom>
          <a:solidFill>
            <a:srgbClr val="D9D9D9">
              <a:alpha val="36078"/>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8" name="矩形 32"/>
          <p:cNvSpPr>
            <a:spLocks noChangeArrowheads="1"/>
          </p:cNvSpPr>
          <p:nvPr/>
        </p:nvSpPr>
        <p:spPr bwMode="auto">
          <a:xfrm>
            <a:off x="6228184" y="0"/>
            <a:ext cx="648072" cy="6858000"/>
          </a:xfrm>
          <a:prstGeom prst="rect">
            <a:avLst/>
          </a:prstGeom>
          <a:solidFill>
            <a:srgbClr val="D9D9D9">
              <a:alpha val="36078"/>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6" name="矩形 32"/>
          <p:cNvSpPr>
            <a:spLocks noChangeArrowheads="1"/>
          </p:cNvSpPr>
          <p:nvPr/>
        </p:nvSpPr>
        <p:spPr bwMode="auto">
          <a:xfrm>
            <a:off x="6444208" y="0"/>
            <a:ext cx="2160240" cy="6858000"/>
          </a:xfrm>
          <a:prstGeom prst="rect">
            <a:avLst/>
          </a:prstGeom>
          <a:solidFill>
            <a:srgbClr val="D9D9D9">
              <a:alpha val="36078"/>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2" name="TextBox 25"/>
          <p:cNvSpPr>
            <a:spLocks noChangeArrowheads="1"/>
          </p:cNvSpPr>
          <p:nvPr/>
        </p:nvSpPr>
        <p:spPr bwMode="auto">
          <a:xfrm>
            <a:off x="0" y="234950"/>
            <a:ext cx="9144000" cy="369888"/>
          </a:xfrm>
          <a:prstGeom prst="rect">
            <a:avLst/>
          </a:prstGeom>
          <a:noFill/>
          <a:ln w="9525">
            <a:noFill/>
            <a:miter lim="800000"/>
            <a:headEnd/>
            <a:tailEnd/>
          </a:ln>
        </p:spPr>
        <p:txBody>
          <a:bodyPr wrap="square">
            <a:spAutoFit/>
          </a:bodyPr>
          <a:lstStyle/>
          <a:p>
            <a:pPr algn="ctr">
              <a:spcBef>
                <a:spcPct val="50000"/>
              </a:spcBef>
            </a:pPr>
            <a:r>
              <a:rPr lang="zh-CN" altLang="en-US" dirty="0">
                <a:solidFill>
                  <a:srgbClr val="000000"/>
                </a:solidFill>
                <a:latin typeface="黑体" pitchFamily="49" charset="-122"/>
                <a:ea typeface="黑体" pitchFamily="49" charset="-122"/>
              </a:rPr>
              <a:t>三楼：特藏文献阅览一室 </a:t>
            </a:r>
          </a:p>
        </p:txBody>
      </p:sp>
      <p:pic>
        <p:nvPicPr>
          <p:cNvPr id="3" name="Picture 2" descr="D:\重要文件\工作备份\001存档\图书馆照片\馆内各室(昌岗)\P1050807.JPG"/>
          <p:cNvPicPr>
            <a:picLocks noChangeAspect="1" noChangeArrowheads="1"/>
          </p:cNvPicPr>
          <p:nvPr/>
        </p:nvPicPr>
        <p:blipFill>
          <a:blip r:embed="rId2" cstate="email">
            <a:lum bright="20000" contrast="20000"/>
          </a:blip>
          <a:srcRect/>
          <a:stretch>
            <a:fillRect/>
          </a:stretch>
        </p:blipFill>
        <p:spPr bwMode="auto">
          <a:xfrm>
            <a:off x="467544" y="2492896"/>
            <a:ext cx="2992437" cy="3190875"/>
          </a:xfrm>
          <a:prstGeom prst="rect">
            <a:avLst/>
          </a:prstGeom>
          <a:noFill/>
          <a:ln w="9525">
            <a:noFill/>
            <a:miter lim="800000"/>
            <a:headEnd/>
            <a:tailEnd/>
          </a:ln>
        </p:spPr>
      </p:pic>
      <p:sp>
        <p:nvSpPr>
          <p:cNvPr id="4" name="矩形 3"/>
          <p:cNvSpPr>
            <a:spLocks noChangeArrowheads="1"/>
          </p:cNvSpPr>
          <p:nvPr/>
        </p:nvSpPr>
        <p:spPr bwMode="auto">
          <a:xfrm>
            <a:off x="683568" y="1124744"/>
            <a:ext cx="7992888" cy="1078500"/>
          </a:xfrm>
          <a:prstGeom prst="rect">
            <a:avLst/>
          </a:prstGeom>
          <a:noFill/>
          <a:ln w="9525">
            <a:noFill/>
            <a:miter lim="800000"/>
            <a:headEnd/>
            <a:tailEnd/>
          </a:ln>
        </p:spPr>
        <p:txBody>
          <a:bodyPr wrap="square">
            <a:spAutoFit/>
          </a:bodyPr>
          <a:lstStyle/>
          <a:p>
            <a:pPr>
              <a:lnSpc>
                <a:spcPct val="150000"/>
              </a:lnSpc>
            </a:pPr>
            <a:r>
              <a:rPr lang="zh-CN" altLang="en-US" sz="1200" dirty="0" smtClean="0">
                <a:ea typeface="Adobe 楷体 Std R" pitchFamily="18" charset="-122"/>
              </a:rPr>
              <a:t>        收藏</a:t>
            </a:r>
            <a:r>
              <a:rPr lang="zh-CN" altLang="en-US" sz="1200" dirty="0">
                <a:ea typeface="Adobe 楷体 Std R" pitchFamily="18" charset="-122"/>
              </a:rPr>
              <a:t>具较强学术性、知识性、系统性以及内容丰富，装帧精美、价格较高的多卷书、丛书、高质量的画册及著作</a:t>
            </a:r>
            <a:r>
              <a:rPr lang="zh-CN" altLang="en-US" sz="1200" dirty="0" smtClean="0">
                <a:ea typeface="Adobe 楷体 Std R" pitchFamily="18" charset="-122"/>
              </a:rPr>
              <a:t>。</a:t>
            </a:r>
            <a:endParaRPr lang="en-US" altLang="zh-CN" sz="1200" dirty="0" smtClean="0">
              <a:ea typeface="Adobe 楷体 Std R" pitchFamily="18" charset="-122"/>
            </a:endParaRPr>
          </a:p>
          <a:p>
            <a:pPr>
              <a:lnSpc>
                <a:spcPct val="150000"/>
              </a:lnSpc>
            </a:pPr>
            <a:endParaRPr lang="en-US" altLang="zh-CN" sz="800" dirty="0" smtClean="0">
              <a:ea typeface="Adobe 楷体 Std R" pitchFamily="18" charset="-122"/>
            </a:endParaRPr>
          </a:p>
          <a:p>
            <a:pPr>
              <a:lnSpc>
                <a:spcPct val="150000"/>
              </a:lnSpc>
            </a:pPr>
            <a:r>
              <a:rPr lang="zh-CN" altLang="en-US" sz="1200" dirty="0" smtClean="0">
                <a:latin typeface="Adobe 楷体 Std R" pitchFamily="18" charset="-122"/>
                <a:ea typeface="Adobe 楷体 Std R" pitchFamily="18" charset="-122"/>
              </a:rPr>
              <a:t>       </a:t>
            </a:r>
            <a:r>
              <a:rPr lang="zh-CN" altLang="en-US" sz="1200" b="1" dirty="0" smtClean="0">
                <a:latin typeface="Adobe 楷体 Std R" pitchFamily="18" charset="-122"/>
                <a:ea typeface="Adobe 楷体 Std R" pitchFamily="18" charset="-122"/>
              </a:rPr>
              <a:t>温馨提示</a:t>
            </a:r>
            <a:r>
              <a:rPr lang="zh-CN" altLang="en-US" sz="1200" dirty="0" smtClean="0">
                <a:latin typeface="Adobe 楷体 Std R" pitchFamily="18" charset="-122"/>
                <a:ea typeface="Adobe 楷体 Std R" pitchFamily="18" charset="-122"/>
              </a:rPr>
              <a:t>：该室仅供教师、研究生、三、四年级本科生阅览 。</a:t>
            </a:r>
            <a:r>
              <a:rPr lang="zh-CN" altLang="zh-CN" sz="1200" dirty="0" smtClean="0">
                <a:latin typeface="Adobe 楷体 Std R" pitchFamily="18" charset="-122"/>
                <a:ea typeface="Adobe 楷体 Std R" pitchFamily="18" charset="-122"/>
              </a:rPr>
              <a:t>其</a:t>
            </a:r>
            <a:r>
              <a:rPr lang="zh-CN" altLang="en-US" sz="1200" dirty="0" smtClean="0">
                <a:latin typeface="Adobe 楷体 Std R" pitchFamily="18" charset="-122"/>
                <a:ea typeface="Adobe 楷体 Std R" pitchFamily="18" charset="-122"/>
              </a:rPr>
              <a:t>他</a:t>
            </a:r>
            <a:r>
              <a:rPr lang="zh-CN" altLang="zh-CN" sz="1200" dirty="0" smtClean="0">
                <a:latin typeface="Adobe 楷体 Std R" pitchFamily="18" charset="-122"/>
                <a:ea typeface="Adobe 楷体 Std R" pitchFamily="18" charset="-122"/>
              </a:rPr>
              <a:t>学生可由老师以上课的形式集体阅览</a:t>
            </a:r>
            <a:r>
              <a:rPr lang="zh-CN" altLang="en-US" sz="1200" dirty="0" smtClean="0">
                <a:latin typeface="Adobe 楷体 Std R" pitchFamily="18" charset="-122"/>
                <a:ea typeface="Adobe 楷体 Std R" pitchFamily="18" charset="-122"/>
              </a:rPr>
              <a:t>。 </a:t>
            </a:r>
            <a:endParaRPr lang="en-US" altLang="zh-CN" sz="1200" dirty="0" smtClean="0">
              <a:latin typeface="Adobe 楷体 Std R" pitchFamily="18" charset="-122"/>
              <a:ea typeface="Adobe 楷体 Std R" pitchFamily="18" charset="-122"/>
            </a:endParaRPr>
          </a:p>
          <a:p>
            <a:pPr>
              <a:lnSpc>
                <a:spcPct val="150000"/>
              </a:lnSpc>
            </a:pPr>
            <a:r>
              <a:rPr lang="zh-CN" altLang="en-US" sz="1200" dirty="0" smtClean="0">
                <a:ea typeface="Adobe 楷体 Std R" pitchFamily="18" charset="-122"/>
              </a:rPr>
              <a:t>                               可拍照，不可复印、扫描。</a:t>
            </a:r>
            <a:endParaRPr lang="en-US" altLang="zh-CN" sz="1200" dirty="0" smtClean="0">
              <a:ea typeface="Adobe 楷体 Std R" pitchFamily="18" charset="-122"/>
            </a:endParaRPr>
          </a:p>
        </p:txBody>
      </p:sp>
      <p:pic>
        <p:nvPicPr>
          <p:cNvPr id="7" name="Picture 4" descr="http://imgsrc.baidu.com/baike/pic/item/f29faa8f271c4785f01f3691.jpg"/>
          <p:cNvPicPr>
            <a:picLocks noChangeAspect="1" noChangeArrowheads="1"/>
          </p:cNvPicPr>
          <p:nvPr/>
        </p:nvPicPr>
        <p:blipFill>
          <a:blip r:embed="rId3" cstate="email"/>
          <a:srcRect/>
          <a:stretch>
            <a:fillRect/>
          </a:stretch>
        </p:blipFill>
        <p:spPr bwMode="auto">
          <a:xfrm>
            <a:off x="3563888" y="2492896"/>
            <a:ext cx="5247536" cy="3168352"/>
          </a:xfrm>
          <a:prstGeom prst="rect">
            <a:avLst/>
          </a:prstGeom>
          <a:noFill/>
          <a:ln w="9525">
            <a:noFill/>
            <a:miter lim="800000"/>
            <a:headEnd/>
            <a:tailEnd/>
          </a:ln>
        </p:spPr>
      </p:pic>
      <p:sp>
        <p:nvSpPr>
          <p:cNvPr id="5" name="矩形 4"/>
          <p:cNvSpPr/>
          <p:nvPr/>
        </p:nvSpPr>
        <p:spPr>
          <a:xfrm>
            <a:off x="0" y="980728"/>
            <a:ext cx="9144000" cy="1368152"/>
          </a:xfrm>
          <a:prstGeom prst="rect">
            <a:avLst/>
          </a:prstGeom>
          <a:solidFill>
            <a:srgbClr val="A7584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5" presetClass="entr" presetSubtype="1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checkerboard(across)">
                                      <p:cBhvr>
                                        <p:cTn id="21" dur="500"/>
                                        <p:tgtEl>
                                          <p:spTgt spid="2"/>
                                        </p:tgtEl>
                                      </p:cBhvr>
                                    </p:animEffect>
                                  </p:childTnLst>
                                </p:cTn>
                              </p:par>
                            </p:childTnLst>
                          </p:cTn>
                        </p:par>
                        <p:par>
                          <p:cTn id="22" fill="hold">
                            <p:stCondLst>
                              <p:cond delay="2000"/>
                            </p:stCondLst>
                            <p:childTnLst>
                              <p:par>
                                <p:cTn id="23" presetID="2" presetClass="entr" presetSubtype="2"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1+#ppt_w/2"/>
                                          </p:val>
                                        </p:tav>
                                        <p:tav tm="100000">
                                          <p:val>
                                            <p:strVal val="#ppt_x"/>
                                          </p:val>
                                        </p:tav>
                                      </p:tavLst>
                                    </p:anim>
                                    <p:anim calcmode="lin" valueType="num">
                                      <p:cBhvr additive="base">
                                        <p:cTn id="26" dur="500" fill="hold"/>
                                        <p:tgtEl>
                                          <p:spTgt spid="9"/>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5" presetClass="entr" presetSubtype="10" fill="hold" grpId="0" nodeType="after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checkerboard(across)">
                                      <p:cBhvr>
                                        <p:cTn id="30" dur="500"/>
                                        <p:tgtEl>
                                          <p:spTgt spid="4"/>
                                        </p:tgtEl>
                                      </p:cBhvr>
                                    </p:animEffect>
                                  </p:childTnLst>
                                </p:cTn>
                              </p:par>
                              <p:par>
                                <p:cTn id="31" presetID="5" presetClass="entr" presetSubtype="1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checkerboard(across)">
                                      <p:cBhvr>
                                        <p:cTn id="33" dur="500"/>
                                        <p:tgtEl>
                                          <p:spTgt spid="3"/>
                                        </p:tgtEl>
                                      </p:cBhvr>
                                    </p:animEffect>
                                  </p:childTnLst>
                                </p:cTn>
                              </p:par>
                            </p:childTnLst>
                          </p:cTn>
                        </p:par>
                        <p:par>
                          <p:cTn id="34" fill="hold">
                            <p:stCondLst>
                              <p:cond delay="3000"/>
                            </p:stCondLst>
                            <p:childTnLst>
                              <p:par>
                                <p:cTn id="35" presetID="29"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ppt_x</p:attrName>
                                        </p:attrNameLst>
                                      </p:cBhvr>
                                      <p:tavLst>
                                        <p:tav tm="0">
                                          <p:val>
                                            <p:strVal val="#ppt_x-.2"/>
                                          </p:val>
                                        </p:tav>
                                        <p:tav tm="100000">
                                          <p:val>
                                            <p:strVal val="#ppt_x"/>
                                          </p:val>
                                        </p:tav>
                                      </p:tavLst>
                                    </p:anim>
                                    <p:anim calcmode="lin" valueType="num">
                                      <p:cBhvr>
                                        <p:cTn id="3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39" dur="1000"/>
                                        <p:tgtEl>
                                          <p:spTgt spid="7"/>
                                        </p:tgtEl>
                                      </p:cBhvr>
                                    </p:animEffect>
                                  </p:childTnLst>
                                </p:cTn>
                              </p:par>
                            </p:childTnLst>
                          </p:cTn>
                        </p:par>
                        <p:par>
                          <p:cTn id="40" fill="hold">
                            <p:stCondLst>
                              <p:cond delay="4000"/>
                            </p:stCondLst>
                            <p:childTnLst>
                              <p:par>
                                <p:cTn id="41" presetID="2" presetClass="entr" presetSubtype="2" fill="hold" grpId="0"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1+#ppt_w/2"/>
                                          </p:val>
                                        </p:tav>
                                        <p:tav tm="100000">
                                          <p:val>
                                            <p:strVal val="#ppt_x"/>
                                          </p:val>
                                        </p:tav>
                                      </p:tavLst>
                                    </p:anim>
                                    <p:anim calcmode="lin" valueType="num">
                                      <p:cBhvr additive="base">
                                        <p:cTn id="44" dur="500" fill="hold"/>
                                        <p:tgtEl>
                                          <p:spTgt spid="10"/>
                                        </p:tgtEl>
                                        <p:attrNameLst>
                                          <p:attrName>ppt_y</p:attrName>
                                        </p:attrNameLst>
                                      </p:cBhvr>
                                      <p:tavLst>
                                        <p:tav tm="0">
                                          <p:val>
                                            <p:strVal val="#ppt_y"/>
                                          </p:val>
                                        </p:tav>
                                        <p:tav tm="100000">
                                          <p:val>
                                            <p:strVal val="#ppt_y"/>
                                          </p:val>
                                        </p:tav>
                                      </p:tavLst>
                                    </p:anim>
                                  </p:childTnLst>
                                </p:cTn>
                              </p:par>
                            </p:childTnLst>
                          </p:cTn>
                        </p:par>
                        <p:par>
                          <p:cTn id="45" fill="hold">
                            <p:stCondLst>
                              <p:cond delay="4500"/>
                            </p:stCondLst>
                            <p:childTnLst>
                              <p:par>
                                <p:cTn id="46" presetID="2" presetClass="entr" presetSubtype="2"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additive="base">
                                        <p:cTn id="48" dur="500" fill="hold"/>
                                        <p:tgtEl>
                                          <p:spTgt spid="11"/>
                                        </p:tgtEl>
                                        <p:attrNameLst>
                                          <p:attrName>ppt_x</p:attrName>
                                        </p:attrNameLst>
                                      </p:cBhvr>
                                      <p:tavLst>
                                        <p:tav tm="0">
                                          <p:val>
                                            <p:strVal val="1+#ppt_w/2"/>
                                          </p:val>
                                        </p:tav>
                                        <p:tav tm="100000">
                                          <p:val>
                                            <p:strVal val="#ppt_x"/>
                                          </p:val>
                                        </p:tav>
                                      </p:tavLst>
                                    </p:anim>
                                    <p:anim calcmode="lin" valueType="num">
                                      <p:cBhvr additive="base">
                                        <p:cTn id="49"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9" grpId="0" animBg="1"/>
      <p:bldP spid="8" grpId="0" animBg="1"/>
      <p:bldP spid="6" grpId="0" animBg="1"/>
      <p:bldP spid="2" grpId="0"/>
      <p:bldP spid="4" grpId="0"/>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32"/>
          <p:cNvSpPr>
            <a:spLocks noChangeArrowheads="1"/>
          </p:cNvSpPr>
          <p:nvPr/>
        </p:nvSpPr>
        <p:spPr bwMode="auto">
          <a:xfrm>
            <a:off x="0" y="908720"/>
            <a:ext cx="9144000" cy="360040"/>
          </a:xfrm>
          <a:prstGeom prst="rect">
            <a:avLst/>
          </a:prstGeom>
          <a:solidFill>
            <a:srgbClr val="D9D9D9">
              <a:alpha val="36078"/>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11" name="矩形 32"/>
          <p:cNvSpPr>
            <a:spLocks noChangeArrowheads="1"/>
          </p:cNvSpPr>
          <p:nvPr/>
        </p:nvSpPr>
        <p:spPr bwMode="auto">
          <a:xfrm>
            <a:off x="611560" y="0"/>
            <a:ext cx="792088" cy="6858000"/>
          </a:xfrm>
          <a:prstGeom prst="rect">
            <a:avLst/>
          </a:prstGeom>
          <a:solidFill>
            <a:srgbClr val="D9D9D9">
              <a:alpha val="36078"/>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10" name="矩形 32"/>
          <p:cNvSpPr>
            <a:spLocks noChangeArrowheads="1"/>
          </p:cNvSpPr>
          <p:nvPr/>
        </p:nvSpPr>
        <p:spPr bwMode="auto">
          <a:xfrm>
            <a:off x="7236296" y="0"/>
            <a:ext cx="360040" cy="6858000"/>
          </a:xfrm>
          <a:prstGeom prst="rect">
            <a:avLst/>
          </a:prstGeom>
          <a:solidFill>
            <a:srgbClr val="D9D9D9">
              <a:alpha val="36078"/>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3" name="矩形 32"/>
          <p:cNvSpPr>
            <a:spLocks noChangeArrowheads="1"/>
          </p:cNvSpPr>
          <p:nvPr/>
        </p:nvSpPr>
        <p:spPr bwMode="auto">
          <a:xfrm>
            <a:off x="0" y="3356992"/>
            <a:ext cx="9144000" cy="2736304"/>
          </a:xfrm>
          <a:prstGeom prst="rect">
            <a:avLst/>
          </a:prstGeom>
          <a:solidFill>
            <a:srgbClr val="D9D9D9">
              <a:alpha val="36078"/>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4" name="矩形 32"/>
          <p:cNvSpPr>
            <a:spLocks noChangeArrowheads="1"/>
          </p:cNvSpPr>
          <p:nvPr/>
        </p:nvSpPr>
        <p:spPr bwMode="auto">
          <a:xfrm>
            <a:off x="0" y="5661248"/>
            <a:ext cx="9144000" cy="648072"/>
          </a:xfrm>
          <a:prstGeom prst="rect">
            <a:avLst/>
          </a:prstGeom>
          <a:solidFill>
            <a:srgbClr val="D9D9D9">
              <a:alpha val="36078"/>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5" name="TextBox 25"/>
          <p:cNvSpPr>
            <a:spLocks noChangeArrowheads="1"/>
          </p:cNvSpPr>
          <p:nvPr/>
        </p:nvSpPr>
        <p:spPr bwMode="auto">
          <a:xfrm>
            <a:off x="0" y="476672"/>
            <a:ext cx="9144000" cy="369888"/>
          </a:xfrm>
          <a:prstGeom prst="rect">
            <a:avLst/>
          </a:prstGeom>
          <a:noFill/>
          <a:ln w="9525">
            <a:noFill/>
            <a:miter lim="800000"/>
            <a:headEnd/>
            <a:tailEnd/>
          </a:ln>
        </p:spPr>
        <p:txBody>
          <a:bodyPr wrap="square">
            <a:spAutoFit/>
          </a:bodyPr>
          <a:lstStyle/>
          <a:p>
            <a:pPr algn="ctr">
              <a:spcBef>
                <a:spcPct val="50000"/>
              </a:spcBef>
            </a:pPr>
            <a:r>
              <a:rPr lang="zh-CN" altLang="en-US" dirty="0">
                <a:solidFill>
                  <a:srgbClr val="000000"/>
                </a:solidFill>
                <a:latin typeface="黑体" pitchFamily="49" charset="-122"/>
                <a:ea typeface="黑体" pitchFamily="49" charset="-122"/>
              </a:rPr>
              <a:t>五楼</a:t>
            </a:r>
            <a:r>
              <a:rPr lang="zh-CN" altLang="en-US" dirty="0" smtClean="0">
                <a:solidFill>
                  <a:srgbClr val="000000"/>
                </a:solidFill>
                <a:latin typeface="黑体" pitchFamily="49" charset="-122"/>
                <a:ea typeface="黑体" pitchFamily="49" charset="-122"/>
              </a:rPr>
              <a:t>：期刊合订本</a:t>
            </a:r>
            <a:r>
              <a:rPr lang="zh-CN" altLang="en-US" dirty="0">
                <a:solidFill>
                  <a:srgbClr val="000000"/>
                </a:solidFill>
                <a:latin typeface="黑体" pitchFamily="49" charset="-122"/>
                <a:ea typeface="黑体" pitchFamily="49" charset="-122"/>
              </a:rPr>
              <a:t>阅览室、特藏文献阅览二室 </a:t>
            </a:r>
          </a:p>
        </p:txBody>
      </p:sp>
      <p:pic>
        <p:nvPicPr>
          <p:cNvPr id="6" name="Picture 7"/>
          <p:cNvPicPr>
            <a:picLocks noChangeAspect="1" noChangeArrowheads="1"/>
          </p:cNvPicPr>
          <p:nvPr/>
        </p:nvPicPr>
        <p:blipFill>
          <a:blip r:embed="rId2" cstate="email">
            <a:lum bright="20000" contrast="20000"/>
          </a:blip>
          <a:srcRect/>
          <a:stretch>
            <a:fillRect/>
          </a:stretch>
        </p:blipFill>
        <p:spPr bwMode="auto">
          <a:xfrm>
            <a:off x="1043434" y="2769393"/>
            <a:ext cx="1666875" cy="2963863"/>
          </a:xfrm>
          <a:prstGeom prst="rect">
            <a:avLst/>
          </a:prstGeom>
          <a:noFill/>
          <a:ln w="9525" algn="ctr">
            <a:noFill/>
            <a:miter lim="800000"/>
            <a:headEnd/>
            <a:tailEnd/>
          </a:ln>
        </p:spPr>
      </p:pic>
      <p:pic>
        <p:nvPicPr>
          <p:cNvPr id="7" name="Picture 9"/>
          <p:cNvPicPr>
            <a:picLocks noChangeAspect="1" noChangeArrowheads="1"/>
          </p:cNvPicPr>
          <p:nvPr/>
        </p:nvPicPr>
        <p:blipFill>
          <a:blip r:embed="rId3" cstate="email">
            <a:lum bright="20000" contrast="20000"/>
          </a:blip>
          <a:srcRect/>
          <a:stretch>
            <a:fillRect/>
          </a:stretch>
        </p:blipFill>
        <p:spPr bwMode="auto">
          <a:xfrm>
            <a:off x="2808734" y="2769393"/>
            <a:ext cx="1543050" cy="2963863"/>
          </a:xfrm>
          <a:prstGeom prst="rect">
            <a:avLst/>
          </a:prstGeom>
          <a:noFill/>
          <a:ln w="9525" algn="ctr">
            <a:noFill/>
            <a:miter lim="800000"/>
            <a:headEnd/>
            <a:tailEnd/>
          </a:ln>
        </p:spPr>
      </p:pic>
      <p:sp>
        <p:nvSpPr>
          <p:cNvPr id="9" name="TextBox 8"/>
          <p:cNvSpPr txBox="1">
            <a:spLocks noChangeArrowheads="1"/>
          </p:cNvSpPr>
          <p:nvPr/>
        </p:nvSpPr>
        <p:spPr bwMode="auto">
          <a:xfrm>
            <a:off x="1187450" y="1425550"/>
            <a:ext cx="7165975" cy="923330"/>
          </a:xfrm>
          <a:prstGeom prst="rect">
            <a:avLst/>
          </a:prstGeom>
          <a:noFill/>
          <a:ln w="9525">
            <a:noFill/>
            <a:miter lim="800000"/>
            <a:headEnd/>
            <a:tailEnd/>
          </a:ln>
        </p:spPr>
        <p:txBody>
          <a:bodyPr>
            <a:spAutoFit/>
          </a:bodyPr>
          <a:lstStyle/>
          <a:p>
            <a:pPr>
              <a:lnSpc>
                <a:spcPct val="150000"/>
              </a:lnSpc>
            </a:pPr>
            <a:r>
              <a:rPr lang="zh-CN" altLang="en-US" sz="1200" b="1" dirty="0" smtClean="0">
                <a:latin typeface="Adobe 楷体 Std R" pitchFamily="18" charset="-122"/>
                <a:ea typeface="Adobe 楷体 Std R" pitchFamily="18" charset="-122"/>
              </a:rPr>
              <a:t>期刊</a:t>
            </a:r>
            <a:r>
              <a:rPr lang="zh-CN" altLang="zh-CN" sz="1200" b="1" dirty="0" smtClean="0">
                <a:latin typeface="Adobe 楷体 Std R" pitchFamily="18" charset="-122"/>
                <a:ea typeface="Adobe 楷体 Std R" pitchFamily="18" charset="-122"/>
              </a:rPr>
              <a:t>合订本</a:t>
            </a:r>
            <a:r>
              <a:rPr lang="zh-CN" altLang="zh-CN" sz="1200" b="1" dirty="0">
                <a:latin typeface="Adobe 楷体 Std R" pitchFamily="18" charset="-122"/>
                <a:ea typeface="Adobe 楷体 Std R" pitchFamily="18" charset="-122"/>
              </a:rPr>
              <a:t>阅览室</a:t>
            </a:r>
            <a:r>
              <a:rPr lang="zh-CN" altLang="zh-CN" sz="1200" dirty="0">
                <a:latin typeface="Adobe 楷体 Std R" pitchFamily="18" charset="-122"/>
                <a:ea typeface="Adobe 楷体 Std R" pitchFamily="18" charset="-122"/>
              </a:rPr>
              <a:t>：该室收藏我馆历年订阅的</a:t>
            </a:r>
            <a:r>
              <a:rPr lang="zh-CN" altLang="zh-CN" sz="1200" dirty="0" smtClean="0">
                <a:latin typeface="Adobe 楷体 Std R" pitchFamily="18" charset="-122"/>
                <a:ea typeface="Adobe 楷体 Std R" pitchFamily="18" charset="-122"/>
              </a:rPr>
              <a:t>中</a:t>
            </a:r>
            <a:r>
              <a:rPr lang="zh-CN" altLang="en-US" sz="1200" dirty="0" smtClean="0">
                <a:latin typeface="Adobe 楷体 Std R" pitchFamily="18" charset="-122"/>
                <a:ea typeface="Adobe 楷体 Std R" pitchFamily="18" charset="-122"/>
              </a:rPr>
              <a:t>外</a:t>
            </a:r>
            <a:r>
              <a:rPr lang="zh-CN" altLang="zh-CN" sz="1200" dirty="0" smtClean="0">
                <a:latin typeface="Adobe 楷体 Std R" pitchFamily="18" charset="-122"/>
                <a:ea typeface="Adobe 楷体 Std R" pitchFamily="18" charset="-122"/>
              </a:rPr>
              <a:t>文</a:t>
            </a:r>
            <a:r>
              <a:rPr lang="zh-CN" altLang="zh-CN" sz="1200" dirty="0">
                <a:latin typeface="Adobe 楷体 Std R" pitchFamily="18" charset="-122"/>
                <a:ea typeface="Adobe 楷体 Std R" pitchFamily="18" charset="-122"/>
              </a:rPr>
              <a:t>期刊合订本。仅供阅览</a:t>
            </a:r>
            <a:r>
              <a:rPr lang="zh-CN" altLang="en-US" sz="1200" dirty="0">
                <a:latin typeface="Adobe 楷体 Std R" pitchFamily="18" charset="-122"/>
                <a:ea typeface="Adobe 楷体 Std R" pitchFamily="18" charset="-122"/>
              </a:rPr>
              <a:t>，</a:t>
            </a:r>
            <a:r>
              <a:rPr lang="zh-CN" altLang="zh-CN" sz="1200" dirty="0">
                <a:latin typeface="Adobe 楷体 Std R" pitchFamily="18" charset="-122"/>
                <a:ea typeface="Adobe 楷体 Std R" pitchFamily="18" charset="-122"/>
              </a:rPr>
              <a:t>可复印</a:t>
            </a:r>
            <a:r>
              <a:rPr lang="zh-CN" altLang="en-US" sz="1200" dirty="0">
                <a:latin typeface="Adobe 楷体 Std R" pitchFamily="18" charset="-122"/>
                <a:ea typeface="Adobe 楷体 Std R" pitchFamily="18" charset="-122"/>
              </a:rPr>
              <a:t>、扫描</a:t>
            </a:r>
            <a:r>
              <a:rPr lang="zh-CN" altLang="zh-CN" sz="1200" dirty="0">
                <a:latin typeface="Adobe 楷体 Std R" pitchFamily="18" charset="-122"/>
                <a:ea typeface="Adobe 楷体 Std R" pitchFamily="18" charset="-122"/>
              </a:rPr>
              <a:t>及拍照。</a:t>
            </a:r>
            <a:endParaRPr lang="en-US" altLang="zh-CN" sz="1200" dirty="0">
              <a:latin typeface="Adobe 楷体 Std R" pitchFamily="18" charset="-122"/>
              <a:ea typeface="Adobe 楷体 Std R" pitchFamily="18" charset="-122"/>
            </a:endParaRPr>
          </a:p>
          <a:p>
            <a:pPr>
              <a:lnSpc>
                <a:spcPct val="150000"/>
              </a:lnSpc>
            </a:pPr>
            <a:r>
              <a:rPr lang="zh-CN" altLang="zh-CN" sz="1200" b="1" dirty="0" smtClean="0">
                <a:latin typeface="Adobe 楷体 Std R" pitchFamily="18" charset="-122"/>
                <a:ea typeface="Adobe 楷体 Std R" pitchFamily="18" charset="-122"/>
              </a:rPr>
              <a:t>特藏</a:t>
            </a:r>
            <a:r>
              <a:rPr lang="zh-CN" altLang="zh-CN" sz="1200" b="1" dirty="0">
                <a:latin typeface="Adobe 楷体 Std R" pitchFamily="18" charset="-122"/>
                <a:ea typeface="Adobe 楷体 Std R" pitchFamily="18" charset="-122"/>
              </a:rPr>
              <a:t>文献阅览二室</a:t>
            </a:r>
            <a:r>
              <a:rPr lang="zh-CN" altLang="zh-CN" sz="1200" dirty="0">
                <a:latin typeface="Adobe 楷体 Std R" pitchFamily="18" charset="-122"/>
                <a:ea typeface="Adobe 楷体 Std R" pitchFamily="18" charset="-122"/>
              </a:rPr>
              <a:t>：收藏字典、辞典、手册、丛书、类书、百科全书等工具书和理论研究著作为主。并设有</a:t>
            </a:r>
            <a:r>
              <a:rPr lang="zh-CN" altLang="zh-CN" sz="1200" dirty="0">
                <a:solidFill>
                  <a:srgbClr val="0066CC"/>
                </a:solidFill>
                <a:latin typeface="Adobe 楷体 Std R" pitchFamily="18" charset="-122"/>
                <a:ea typeface="Adobe 楷体 Std R" pitchFamily="18" charset="-122"/>
              </a:rPr>
              <a:t>“广东文艺”特藏专柜</a:t>
            </a:r>
            <a:r>
              <a:rPr lang="zh-CN" altLang="zh-CN" sz="1200" dirty="0">
                <a:latin typeface="Adobe 楷体 Std R" pitchFamily="18" charset="-122"/>
                <a:ea typeface="Adobe 楷体 Std R" pitchFamily="18" charset="-122"/>
              </a:rPr>
              <a:t>，以广东地区的文学、艺术类图书为主。仅供阅览，可复印</a:t>
            </a:r>
            <a:r>
              <a:rPr lang="zh-CN" altLang="en-US" sz="1200" dirty="0">
                <a:latin typeface="Adobe 楷体 Std R" pitchFamily="18" charset="-122"/>
                <a:ea typeface="Adobe 楷体 Std R" pitchFamily="18" charset="-122"/>
              </a:rPr>
              <a:t>、扫描</a:t>
            </a:r>
            <a:r>
              <a:rPr lang="zh-CN" altLang="zh-CN" sz="1200" dirty="0">
                <a:latin typeface="Adobe 楷体 Std R" pitchFamily="18" charset="-122"/>
                <a:ea typeface="Adobe 楷体 Std R" pitchFamily="18" charset="-122"/>
              </a:rPr>
              <a:t>及拍照</a:t>
            </a:r>
            <a:r>
              <a:rPr lang="zh-CN" altLang="zh-CN" sz="1200" dirty="0" smtClean="0">
                <a:latin typeface="Adobe 楷体 Std R" pitchFamily="18" charset="-122"/>
                <a:ea typeface="Adobe 楷体 Std R" pitchFamily="18" charset="-122"/>
              </a:rPr>
              <a:t>。</a:t>
            </a:r>
            <a:endParaRPr lang="zh-CN" altLang="zh-CN" sz="1200" dirty="0">
              <a:latin typeface="Adobe 楷体 Std R" pitchFamily="18" charset="-122"/>
              <a:ea typeface="Adobe 楷体 Std R" pitchFamily="18" charset="-122"/>
            </a:endParaRPr>
          </a:p>
        </p:txBody>
      </p:sp>
      <p:sp>
        <p:nvSpPr>
          <p:cNvPr id="2" name="矩形 1"/>
          <p:cNvSpPr/>
          <p:nvPr/>
        </p:nvSpPr>
        <p:spPr>
          <a:xfrm>
            <a:off x="6948264" y="0"/>
            <a:ext cx="1584176" cy="6858000"/>
          </a:xfrm>
          <a:prstGeom prst="rect">
            <a:avLst/>
          </a:prstGeom>
          <a:solidFill>
            <a:srgbClr val="A75845">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Picture 1" descr="D:\重要文件\工作备份\001存档\06馆内照片\图书馆照片\馆内各室(昌岗)\特藏二室3.JPG"/>
          <p:cNvPicPr>
            <a:picLocks noChangeAspect="1" noChangeArrowheads="1"/>
          </p:cNvPicPr>
          <p:nvPr/>
        </p:nvPicPr>
        <p:blipFill>
          <a:blip r:embed="rId4" cstate="email"/>
          <a:srcRect/>
          <a:stretch>
            <a:fillRect/>
          </a:stretch>
        </p:blipFill>
        <p:spPr bwMode="auto">
          <a:xfrm>
            <a:off x="4427984" y="2769393"/>
            <a:ext cx="3937000" cy="2952750"/>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linds(horizontal)">
                                      <p:cBhvr>
                                        <p:cTn id="11" dur="500"/>
                                        <p:tgtEl>
                                          <p:spTgt spid="5"/>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3" presetClass="entr" presetSubtype="10"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linds(horizontal)">
                                      <p:cBhvr>
                                        <p:cTn id="20" dur="500"/>
                                        <p:tgtEl>
                                          <p:spTgt spid="9"/>
                                        </p:tgtEl>
                                      </p:cBhvr>
                                    </p:animEffect>
                                  </p:childTnLst>
                                </p:cTn>
                              </p:par>
                            </p:childTnLst>
                          </p:cTn>
                        </p:par>
                        <p:par>
                          <p:cTn id="21" fill="hold">
                            <p:stCondLst>
                              <p:cond delay="2000"/>
                            </p:stCondLst>
                            <p:childTnLst>
                              <p:par>
                                <p:cTn id="22" presetID="2" presetClass="entr" presetSubtype="1"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ppt_x"/>
                                          </p:val>
                                        </p:tav>
                                        <p:tav tm="100000">
                                          <p:val>
                                            <p:strVal val="#ppt_x"/>
                                          </p:val>
                                        </p:tav>
                                      </p:tavLst>
                                    </p:anim>
                                    <p:anim calcmode="lin" valueType="num">
                                      <p:cBhvr additive="base">
                                        <p:cTn id="25" dur="500" fill="hold"/>
                                        <p:tgtEl>
                                          <p:spTgt spid="4"/>
                                        </p:tgtEl>
                                        <p:attrNameLst>
                                          <p:attrName>ppt_y</p:attrName>
                                        </p:attrNameLst>
                                      </p:cBhvr>
                                      <p:tavLst>
                                        <p:tav tm="0">
                                          <p:val>
                                            <p:strVal val="0-#ppt_h/2"/>
                                          </p:val>
                                        </p:tav>
                                        <p:tav tm="100000">
                                          <p:val>
                                            <p:strVal val="#ppt_y"/>
                                          </p:val>
                                        </p:tav>
                                      </p:tavLst>
                                    </p:anim>
                                  </p:childTnLst>
                                </p:cTn>
                              </p:par>
                            </p:childTnLst>
                          </p:cTn>
                        </p:par>
                        <p:par>
                          <p:cTn id="26" fill="hold">
                            <p:stCondLst>
                              <p:cond delay="2500"/>
                            </p:stCondLst>
                            <p:childTnLst>
                              <p:par>
                                <p:cTn id="27" presetID="2" presetClass="entr" presetSubtype="4"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par>
                          <p:cTn id="36" fill="hold">
                            <p:stCondLst>
                              <p:cond delay="3500"/>
                            </p:stCondLst>
                            <p:childTnLst>
                              <p:par>
                                <p:cTn id="37" presetID="2" presetClass="entr" presetSubtype="4" fill="hold" grpId="0" nodeType="after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additive="base">
                                        <p:cTn id="39" dur="500" fill="hold"/>
                                        <p:tgtEl>
                                          <p:spTgt spid="11"/>
                                        </p:tgtEl>
                                        <p:attrNameLst>
                                          <p:attrName>ppt_x</p:attrName>
                                        </p:attrNameLst>
                                      </p:cBhvr>
                                      <p:tavLst>
                                        <p:tav tm="0">
                                          <p:val>
                                            <p:strVal val="#ppt_x"/>
                                          </p:val>
                                        </p:tav>
                                        <p:tav tm="100000">
                                          <p:val>
                                            <p:strVal val="#ppt_x"/>
                                          </p:val>
                                        </p:tav>
                                      </p:tavLst>
                                    </p:anim>
                                    <p:anim calcmode="lin" valueType="num">
                                      <p:cBhvr additive="base">
                                        <p:cTn id="40" dur="500" fill="hold"/>
                                        <p:tgtEl>
                                          <p:spTgt spid="11"/>
                                        </p:tgtEl>
                                        <p:attrNameLst>
                                          <p:attrName>ppt_y</p:attrName>
                                        </p:attrNameLst>
                                      </p:cBhvr>
                                      <p:tavLst>
                                        <p:tav tm="0">
                                          <p:val>
                                            <p:strVal val="1+#ppt_h/2"/>
                                          </p:val>
                                        </p:tav>
                                        <p:tav tm="100000">
                                          <p:val>
                                            <p:strVal val="#ppt_y"/>
                                          </p:val>
                                        </p:tav>
                                      </p:tavLst>
                                    </p:anim>
                                  </p:childTnLst>
                                </p:cTn>
                              </p:par>
                            </p:childTnLst>
                          </p:cTn>
                        </p:par>
                        <p:par>
                          <p:cTn id="41" fill="hold">
                            <p:stCondLst>
                              <p:cond delay="4000"/>
                            </p:stCondLst>
                            <p:childTnLst>
                              <p:par>
                                <p:cTn id="42" presetID="53" presetClass="entr" presetSubtype="0"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animEffect transition="in" filter="fade">
                                      <p:cBhvr>
                                        <p:cTn id="46" dur="500"/>
                                        <p:tgtEl>
                                          <p:spTgt spid="6"/>
                                        </p:tgtEl>
                                      </p:cBhvr>
                                    </p:animEffect>
                                  </p:childTnLst>
                                </p:cTn>
                              </p:par>
                            </p:childTnLst>
                          </p:cTn>
                        </p:par>
                        <p:par>
                          <p:cTn id="47" fill="hold">
                            <p:stCondLst>
                              <p:cond delay="4500"/>
                            </p:stCondLst>
                            <p:childTnLst>
                              <p:par>
                                <p:cTn id="48" presetID="53" presetClass="entr" presetSubtype="0" fill="hold" nodeType="afterEffect">
                                  <p:stCondLst>
                                    <p:cond delay="0"/>
                                  </p:stCondLst>
                                  <p:childTnLst>
                                    <p:set>
                                      <p:cBhvr>
                                        <p:cTn id="49" dur="1" fill="hold">
                                          <p:stCondLst>
                                            <p:cond delay="0"/>
                                          </p:stCondLst>
                                        </p:cTn>
                                        <p:tgtEl>
                                          <p:spTgt spid="7"/>
                                        </p:tgtEl>
                                        <p:attrNameLst>
                                          <p:attrName>style.visibility</p:attrName>
                                        </p:attrNameLst>
                                      </p:cBhvr>
                                      <p:to>
                                        <p:strVal val="visible"/>
                                      </p:to>
                                    </p:set>
                                    <p:anim calcmode="lin" valueType="num">
                                      <p:cBhvr>
                                        <p:cTn id="50" dur="500" fill="hold"/>
                                        <p:tgtEl>
                                          <p:spTgt spid="7"/>
                                        </p:tgtEl>
                                        <p:attrNameLst>
                                          <p:attrName>ppt_w</p:attrName>
                                        </p:attrNameLst>
                                      </p:cBhvr>
                                      <p:tavLst>
                                        <p:tav tm="0">
                                          <p:val>
                                            <p:fltVal val="0"/>
                                          </p:val>
                                        </p:tav>
                                        <p:tav tm="100000">
                                          <p:val>
                                            <p:strVal val="#ppt_w"/>
                                          </p:val>
                                        </p:tav>
                                      </p:tavLst>
                                    </p:anim>
                                    <p:anim calcmode="lin" valueType="num">
                                      <p:cBhvr>
                                        <p:cTn id="51" dur="500" fill="hold"/>
                                        <p:tgtEl>
                                          <p:spTgt spid="7"/>
                                        </p:tgtEl>
                                        <p:attrNameLst>
                                          <p:attrName>ppt_h</p:attrName>
                                        </p:attrNameLst>
                                      </p:cBhvr>
                                      <p:tavLst>
                                        <p:tav tm="0">
                                          <p:val>
                                            <p:fltVal val="0"/>
                                          </p:val>
                                        </p:tav>
                                        <p:tav tm="100000">
                                          <p:val>
                                            <p:strVal val="#ppt_h"/>
                                          </p:val>
                                        </p:tav>
                                      </p:tavLst>
                                    </p:anim>
                                    <p:animEffect transition="in" filter="fade">
                                      <p:cBhvr>
                                        <p:cTn id="52" dur="500"/>
                                        <p:tgtEl>
                                          <p:spTgt spid="7"/>
                                        </p:tgtEl>
                                      </p:cBhvr>
                                    </p:animEffect>
                                  </p:childTnLst>
                                </p:cTn>
                              </p:par>
                            </p:childTnLst>
                          </p:cTn>
                        </p:par>
                        <p:par>
                          <p:cTn id="53" fill="hold">
                            <p:stCondLst>
                              <p:cond delay="5000"/>
                            </p:stCondLst>
                            <p:childTnLst>
                              <p:par>
                                <p:cTn id="54" presetID="53" presetClass="entr" presetSubtype="0" fill="hold" nodeType="afterEffect">
                                  <p:stCondLst>
                                    <p:cond delay="0"/>
                                  </p:stCondLst>
                                  <p:childTnLst>
                                    <p:set>
                                      <p:cBhvr>
                                        <p:cTn id="55" dur="1" fill="hold">
                                          <p:stCondLst>
                                            <p:cond delay="0"/>
                                          </p:stCondLst>
                                        </p:cTn>
                                        <p:tgtEl>
                                          <p:spTgt spid="8"/>
                                        </p:tgtEl>
                                        <p:attrNameLst>
                                          <p:attrName>style.visibility</p:attrName>
                                        </p:attrNameLst>
                                      </p:cBhvr>
                                      <p:to>
                                        <p:strVal val="visible"/>
                                      </p:to>
                                    </p:set>
                                    <p:anim calcmode="lin" valueType="num">
                                      <p:cBhvr>
                                        <p:cTn id="56" dur="500" fill="hold"/>
                                        <p:tgtEl>
                                          <p:spTgt spid="8"/>
                                        </p:tgtEl>
                                        <p:attrNameLst>
                                          <p:attrName>ppt_w</p:attrName>
                                        </p:attrNameLst>
                                      </p:cBhvr>
                                      <p:tavLst>
                                        <p:tav tm="0">
                                          <p:val>
                                            <p:fltVal val="0"/>
                                          </p:val>
                                        </p:tav>
                                        <p:tav tm="100000">
                                          <p:val>
                                            <p:strVal val="#ppt_w"/>
                                          </p:val>
                                        </p:tav>
                                      </p:tavLst>
                                    </p:anim>
                                    <p:anim calcmode="lin" valueType="num">
                                      <p:cBhvr>
                                        <p:cTn id="57" dur="500" fill="hold"/>
                                        <p:tgtEl>
                                          <p:spTgt spid="8"/>
                                        </p:tgtEl>
                                        <p:attrNameLst>
                                          <p:attrName>ppt_h</p:attrName>
                                        </p:attrNameLst>
                                      </p:cBhvr>
                                      <p:tavLst>
                                        <p:tav tm="0">
                                          <p:val>
                                            <p:fltVal val="0"/>
                                          </p:val>
                                        </p:tav>
                                        <p:tav tm="100000">
                                          <p:val>
                                            <p:strVal val="#ppt_h"/>
                                          </p:val>
                                        </p:tav>
                                      </p:tavLst>
                                    </p:anim>
                                    <p:animEffect transition="in" filter="fade">
                                      <p:cBhvr>
                                        <p:cTn id="5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0" grpId="0" animBg="1"/>
      <p:bldP spid="3" grpId="0" animBg="1"/>
      <p:bldP spid="4" grpId="0" animBg="1"/>
      <p:bldP spid="5" grpId="0"/>
      <p:bldP spid="9" grpId="0"/>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0" y="4149080"/>
            <a:ext cx="9144000" cy="288032"/>
          </a:xfrm>
          <a:prstGeom prst="rect">
            <a:avLst/>
          </a:prstGeom>
          <a:solidFill>
            <a:srgbClr val="BFBFBF">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32"/>
          <p:cNvSpPr>
            <a:spLocks noChangeArrowheads="1"/>
          </p:cNvSpPr>
          <p:nvPr/>
        </p:nvSpPr>
        <p:spPr bwMode="auto">
          <a:xfrm>
            <a:off x="0" y="3861048"/>
            <a:ext cx="9144000" cy="792088"/>
          </a:xfrm>
          <a:prstGeom prst="rect">
            <a:avLst/>
          </a:prstGeom>
          <a:solidFill>
            <a:srgbClr val="C6D9F1">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4" name="矩形 3"/>
          <p:cNvSpPr/>
          <p:nvPr/>
        </p:nvSpPr>
        <p:spPr>
          <a:xfrm>
            <a:off x="3203848" y="-27384"/>
            <a:ext cx="5940152"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9"/>
          <p:cNvSpPr/>
          <p:nvPr/>
        </p:nvSpPr>
        <p:spPr>
          <a:xfrm>
            <a:off x="8316416" y="0"/>
            <a:ext cx="360040" cy="6858000"/>
          </a:xfrm>
          <a:prstGeom prst="rect">
            <a:avLst/>
          </a:prstGeom>
          <a:solidFill>
            <a:srgbClr val="BFBFBF">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8"/>
          <p:cNvSpPr/>
          <p:nvPr/>
        </p:nvSpPr>
        <p:spPr>
          <a:xfrm>
            <a:off x="4139952" y="0"/>
            <a:ext cx="504056"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32"/>
          <p:cNvSpPr>
            <a:spLocks noChangeArrowheads="1"/>
          </p:cNvSpPr>
          <p:nvPr/>
        </p:nvSpPr>
        <p:spPr bwMode="auto">
          <a:xfrm>
            <a:off x="0" y="0"/>
            <a:ext cx="4427983" cy="6858000"/>
          </a:xfrm>
          <a:prstGeom prst="rect">
            <a:avLst/>
          </a:prstGeom>
          <a:solidFill>
            <a:srgbClr val="8EB4E3">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5" name="矩形 4"/>
          <p:cNvSpPr/>
          <p:nvPr/>
        </p:nvSpPr>
        <p:spPr>
          <a:xfrm>
            <a:off x="2627784" y="0"/>
            <a:ext cx="1224136"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6"/>
          <p:cNvSpPr/>
          <p:nvPr/>
        </p:nvSpPr>
        <p:spPr>
          <a:xfrm>
            <a:off x="4139952" y="764704"/>
            <a:ext cx="4572000" cy="923330"/>
          </a:xfrm>
          <a:prstGeom prst="rect">
            <a:avLst/>
          </a:prstGeom>
        </p:spPr>
        <p:txBody>
          <a:bodyPr>
            <a:spAutoFit/>
          </a:bodyPr>
          <a:lstStyle/>
          <a:p>
            <a:pPr>
              <a:lnSpc>
                <a:spcPct val="150000"/>
              </a:lnSpc>
            </a:pPr>
            <a:r>
              <a:rPr lang="zh-CN" altLang="en-US" sz="1200" dirty="0" smtClean="0">
                <a:solidFill>
                  <a:srgbClr val="000000"/>
                </a:solidFill>
                <a:ea typeface="Adobe 楷体 Std R" pitchFamily="18" charset="-122"/>
              </a:rPr>
              <a:t>         我馆馆藏图书与期刊是按照图书与期刊的学科内容进行分类与排列的。依据</a:t>
            </a:r>
            <a:r>
              <a:rPr lang="en-US" altLang="zh-CN" sz="1200" dirty="0" smtClean="0">
                <a:solidFill>
                  <a:srgbClr val="000000"/>
                </a:solidFill>
                <a:ea typeface="Adobe 楷体 Std R" pitchFamily="18" charset="-122"/>
              </a:rPr>
              <a:t>《</a:t>
            </a:r>
            <a:r>
              <a:rPr lang="zh-CN" altLang="en-US" sz="1200" dirty="0" smtClean="0">
                <a:solidFill>
                  <a:srgbClr val="000000"/>
                </a:solidFill>
                <a:ea typeface="Adobe 楷体 Std R" pitchFamily="18" charset="-122"/>
              </a:rPr>
              <a:t>中国图书馆分类法</a:t>
            </a:r>
            <a:r>
              <a:rPr lang="en-US" altLang="zh-CN" sz="1200" dirty="0" smtClean="0">
                <a:solidFill>
                  <a:srgbClr val="000000"/>
                </a:solidFill>
                <a:ea typeface="Adobe 楷体 Std R" pitchFamily="18" charset="-122"/>
              </a:rPr>
              <a:t>》</a:t>
            </a:r>
            <a:r>
              <a:rPr lang="zh-CN" altLang="en-US" sz="1200" dirty="0" smtClean="0">
                <a:solidFill>
                  <a:srgbClr val="000000"/>
                </a:solidFill>
                <a:ea typeface="Adobe 楷体 Std R" pitchFamily="18" charset="-122"/>
              </a:rPr>
              <a:t>，我们把图书、期刊划分为</a:t>
            </a:r>
            <a:r>
              <a:rPr lang="en-US" altLang="zh-CN" sz="1200" dirty="0" smtClean="0">
                <a:solidFill>
                  <a:srgbClr val="000000"/>
                </a:solidFill>
                <a:ea typeface="Adobe 楷体 Std R" pitchFamily="18" charset="-122"/>
              </a:rPr>
              <a:t>22</a:t>
            </a:r>
            <a:r>
              <a:rPr lang="zh-CN" altLang="en-US" sz="1200" dirty="0" smtClean="0">
                <a:solidFill>
                  <a:srgbClr val="000000"/>
                </a:solidFill>
                <a:ea typeface="Adobe 楷体 Std R" pitchFamily="18" charset="-122"/>
              </a:rPr>
              <a:t>个基本大类，每一大类用一大写英文字母表示。</a:t>
            </a:r>
            <a:endParaRPr lang="zh-CN" altLang="zh-CN" sz="1200" dirty="0">
              <a:latin typeface="Adobe 楷体 Std R" pitchFamily="18" charset="-122"/>
              <a:ea typeface="Adobe 楷体 Std R" pitchFamily="18" charset="-122"/>
            </a:endParaRPr>
          </a:p>
        </p:txBody>
      </p:sp>
      <p:graphicFrame>
        <p:nvGraphicFramePr>
          <p:cNvPr id="2" name="图示 1"/>
          <p:cNvGraphicFramePr/>
          <p:nvPr/>
        </p:nvGraphicFramePr>
        <p:xfrm>
          <a:off x="0" y="1052736"/>
          <a:ext cx="3960440" cy="45365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矩形 7"/>
          <p:cNvSpPr/>
          <p:nvPr/>
        </p:nvSpPr>
        <p:spPr>
          <a:xfrm>
            <a:off x="4680520" y="1772816"/>
            <a:ext cx="4572000" cy="4154984"/>
          </a:xfrm>
          <a:prstGeom prst="rect">
            <a:avLst/>
          </a:prstGeom>
        </p:spPr>
        <p:txBody>
          <a:bodyPr>
            <a:spAutoFit/>
          </a:bodyPr>
          <a:lstStyle/>
          <a:p>
            <a:r>
              <a:rPr lang="en-US" altLang="zh-CN" sz="1200" dirty="0" smtClean="0">
                <a:solidFill>
                  <a:srgbClr val="0066CC"/>
                </a:solidFill>
                <a:latin typeface="Adobe 楷体 Std R" pitchFamily="18" charset="-122"/>
                <a:ea typeface="Adobe 楷体 Std R" pitchFamily="18" charset="-122"/>
              </a:rPr>
              <a:t>A  </a:t>
            </a:r>
            <a:r>
              <a:rPr lang="zh-CN" altLang="en-US" sz="1200" dirty="0" smtClean="0">
                <a:solidFill>
                  <a:srgbClr val="0066CC"/>
                </a:solidFill>
                <a:latin typeface="Adobe 楷体 Std R" pitchFamily="18" charset="-122"/>
                <a:ea typeface="Adobe 楷体 Std R" pitchFamily="18" charset="-122"/>
              </a:rPr>
              <a:t>马克思主义、列宁主义、毛泽东思想、邓小平理论</a:t>
            </a:r>
          </a:p>
          <a:p>
            <a:r>
              <a:rPr lang="en-US" altLang="zh-CN" sz="1200" dirty="0" smtClean="0">
                <a:solidFill>
                  <a:srgbClr val="0066CC"/>
                </a:solidFill>
                <a:latin typeface="Adobe 楷体 Std R" pitchFamily="18" charset="-122"/>
                <a:ea typeface="Adobe 楷体 Std R" pitchFamily="18" charset="-122"/>
              </a:rPr>
              <a:t>B  </a:t>
            </a:r>
            <a:r>
              <a:rPr lang="zh-CN" altLang="en-US" sz="1200" dirty="0" smtClean="0">
                <a:solidFill>
                  <a:srgbClr val="0066CC"/>
                </a:solidFill>
                <a:latin typeface="Adobe 楷体 Std R" pitchFamily="18" charset="-122"/>
                <a:ea typeface="Adobe 楷体 Std R" pitchFamily="18" charset="-122"/>
              </a:rPr>
              <a:t>哲学、宗教</a:t>
            </a:r>
          </a:p>
          <a:p>
            <a:r>
              <a:rPr lang="en-US" altLang="zh-CN" sz="1200" dirty="0" smtClean="0">
                <a:solidFill>
                  <a:srgbClr val="0066CC"/>
                </a:solidFill>
                <a:latin typeface="Adobe 楷体 Std R" pitchFamily="18" charset="-122"/>
                <a:ea typeface="Adobe 楷体 Std R" pitchFamily="18" charset="-122"/>
              </a:rPr>
              <a:t>C  </a:t>
            </a:r>
            <a:r>
              <a:rPr lang="zh-CN" altLang="en-US" sz="1200" dirty="0" smtClean="0">
                <a:solidFill>
                  <a:srgbClr val="0066CC"/>
                </a:solidFill>
                <a:latin typeface="Adobe 楷体 Std R" pitchFamily="18" charset="-122"/>
                <a:ea typeface="Adobe 楷体 Std R" pitchFamily="18" charset="-122"/>
              </a:rPr>
              <a:t>社会科学总论</a:t>
            </a:r>
          </a:p>
          <a:p>
            <a:r>
              <a:rPr lang="en-US" altLang="zh-CN" sz="1200" dirty="0" smtClean="0">
                <a:solidFill>
                  <a:srgbClr val="0066CC"/>
                </a:solidFill>
                <a:latin typeface="Adobe 楷体 Std R" pitchFamily="18" charset="-122"/>
                <a:ea typeface="Adobe 楷体 Std R" pitchFamily="18" charset="-122"/>
              </a:rPr>
              <a:t>D  </a:t>
            </a:r>
            <a:r>
              <a:rPr lang="zh-CN" altLang="en-US" sz="1200" dirty="0" smtClean="0">
                <a:solidFill>
                  <a:srgbClr val="0066CC"/>
                </a:solidFill>
                <a:latin typeface="Adobe 楷体 Std R" pitchFamily="18" charset="-122"/>
                <a:ea typeface="Adobe 楷体 Std R" pitchFamily="18" charset="-122"/>
              </a:rPr>
              <a:t>政治、法律</a:t>
            </a:r>
          </a:p>
          <a:p>
            <a:r>
              <a:rPr lang="en-US" altLang="zh-CN" sz="1200" dirty="0" smtClean="0">
                <a:solidFill>
                  <a:srgbClr val="0066CC"/>
                </a:solidFill>
                <a:latin typeface="Adobe 楷体 Std R" pitchFamily="18" charset="-122"/>
                <a:ea typeface="Adobe 楷体 Std R" pitchFamily="18" charset="-122"/>
              </a:rPr>
              <a:t>E  </a:t>
            </a:r>
            <a:r>
              <a:rPr lang="zh-CN" altLang="en-US" sz="1200" dirty="0" smtClean="0">
                <a:solidFill>
                  <a:srgbClr val="0066CC"/>
                </a:solidFill>
                <a:latin typeface="Adobe 楷体 Std R" pitchFamily="18" charset="-122"/>
                <a:ea typeface="Adobe 楷体 Std R" pitchFamily="18" charset="-122"/>
              </a:rPr>
              <a:t>军事</a:t>
            </a:r>
          </a:p>
          <a:p>
            <a:r>
              <a:rPr lang="en-US" altLang="zh-CN" sz="1200" dirty="0" smtClean="0">
                <a:solidFill>
                  <a:srgbClr val="0066CC"/>
                </a:solidFill>
                <a:latin typeface="Adobe 楷体 Std R" pitchFamily="18" charset="-122"/>
                <a:ea typeface="Adobe 楷体 Std R" pitchFamily="18" charset="-122"/>
              </a:rPr>
              <a:t>F  </a:t>
            </a:r>
            <a:r>
              <a:rPr lang="zh-CN" altLang="en-US" sz="1200" dirty="0" smtClean="0">
                <a:solidFill>
                  <a:srgbClr val="0066CC"/>
                </a:solidFill>
                <a:latin typeface="Adobe 楷体 Std R" pitchFamily="18" charset="-122"/>
                <a:ea typeface="Adobe 楷体 Std R" pitchFamily="18" charset="-122"/>
              </a:rPr>
              <a:t>经济</a:t>
            </a:r>
          </a:p>
          <a:p>
            <a:r>
              <a:rPr lang="en-US" altLang="zh-CN" sz="1200" dirty="0" smtClean="0">
                <a:solidFill>
                  <a:srgbClr val="0066CC"/>
                </a:solidFill>
                <a:latin typeface="Adobe 楷体 Std R" pitchFamily="18" charset="-122"/>
                <a:ea typeface="Adobe 楷体 Std R" pitchFamily="18" charset="-122"/>
              </a:rPr>
              <a:t>G  </a:t>
            </a:r>
            <a:r>
              <a:rPr lang="zh-CN" altLang="en-US" sz="1200" dirty="0" smtClean="0">
                <a:solidFill>
                  <a:srgbClr val="0066CC"/>
                </a:solidFill>
                <a:latin typeface="Adobe 楷体 Std R" pitchFamily="18" charset="-122"/>
                <a:ea typeface="Adobe 楷体 Std R" pitchFamily="18" charset="-122"/>
              </a:rPr>
              <a:t>文化、科学、教育、体育</a:t>
            </a:r>
          </a:p>
          <a:p>
            <a:r>
              <a:rPr lang="en-US" altLang="zh-CN" sz="1200" dirty="0" smtClean="0">
                <a:solidFill>
                  <a:srgbClr val="0066CC"/>
                </a:solidFill>
                <a:latin typeface="Adobe 楷体 Std R" pitchFamily="18" charset="-122"/>
                <a:ea typeface="Adobe 楷体 Std R" pitchFamily="18" charset="-122"/>
              </a:rPr>
              <a:t>H  </a:t>
            </a:r>
            <a:r>
              <a:rPr lang="zh-CN" altLang="en-US" sz="1200" dirty="0" smtClean="0">
                <a:solidFill>
                  <a:srgbClr val="0066CC"/>
                </a:solidFill>
                <a:latin typeface="Adobe 楷体 Std R" pitchFamily="18" charset="-122"/>
                <a:ea typeface="Adobe 楷体 Std R" pitchFamily="18" charset="-122"/>
              </a:rPr>
              <a:t>语言、文字</a:t>
            </a:r>
          </a:p>
          <a:p>
            <a:r>
              <a:rPr lang="en-US" altLang="zh-CN" sz="1200" dirty="0" smtClean="0">
                <a:solidFill>
                  <a:srgbClr val="0066CC"/>
                </a:solidFill>
                <a:latin typeface="Adobe 楷体 Std R" pitchFamily="18" charset="-122"/>
                <a:ea typeface="Adobe 楷体 Std R" pitchFamily="18" charset="-122"/>
              </a:rPr>
              <a:t>I  </a:t>
            </a:r>
            <a:r>
              <a:rPr lang="zh-CN" altLang="en-US" sz="1200" dirty="0" smtClean="0">
                <a:solidFill>
                  <a:srgbClr val="0066CC"/>
                </a:solidFill>
                <a:latin typeface="Adobe 楷体 Std R" pitchFamily="18" charset="-122"/>
                <a:ea typeface="Adobe 楷体 Std R" pitchFamily="18" charset="-122"/>
              </a:rPr>
              <a:t>文学</a:t>
            </a:r>
          </a:p>
          <a:p>
            <a:r>
              <a:rPr lang="en-US" altLang="zh-CN" sz="1200" dirty="0" smtClean="0">
                <a:solidFill>
                  <a:srgbClr val="C00000"/>
                </a:solidFill>
                <a:latin typeface="Adobe 楷体 Std R" pitchFamily="18" charset="-122"/>
                <a:ea typeface="Adobe 楷体 Std R" pitchFamily="18" charset="-122"/>
              </a:rPr>
              <a:t>J  </a:t>
            </a:r>
            <a:r>
              <a:rPr lang="zh-CN" altLang="en-US" sz="1200" dirty="0" smtClean="0">
                <a:solidFill>
                  <a:srgbClr val="C00000"/>
                </a:solidFill>
                <a:latin typeface="Adobe 楷体 Std R" pitchFamily="18" charset="-122"/>
                <a:ea typeface="Adobe 楷体 Std R" pitchFamily="18" charset="-122"/>
              </a:rPr>
              <a:t>艺术</a:t>
            </a:r>
          </a:p>
          <a:p>
            <a:r>
              <a:rPr lang="en-US" altLang="zh-CN" sz="1200" dirty="0" smtClean="0">
                <a:solidFill>
                  <a:srgbClr val="0066CC"/>
                </a:solidFill>
                <a:latin typeface="Adobe 楷体 Std R" pitchFamily="18" charset="-122"/>
                <a:ea typeface="Adobe 楷体 Std R" pitchFamily="18" charset="-122"/>
              </a:rPr>
              <a:t>K  </a:t>
            </a:r>
            <a:r>
              <a:rPr lang="zh-CN" altLang="en-US" sz="1200" dirty="0" smtClean="0">
                <a:solidFill>
                  <a:srgbClr val="0066CC"/>
                </a:solidFill>
                <a:latin typeface="Adobe 楷体 Std R" pitchFamily="18" charset="-122"/>
                <a:ea typeface="Adobe 楷体 Std R" pitchFamily="18" charset="-122"/>
              </a:rPr>
              <a:t>历史、地理</a:t>
            </a:r>
            <a:endParaRPr lang="en-US" altLang="zh-CN" sz="1200" dirty="0" smtClean="0">
              <a:solidFill>
                <a:srgbClr val="0066CC"/>
              </a:solidFill>
              <a:latin typeface="Adobe 楷体 Std R" pitchFamily="18" charset="-122"/>
              <a:ea typeface="Adobe 楷体 Std R" pitchFamily="18" charset="-122"/>
            </a:endParaRPr>
          </a:p>
          <a:p>
            <a:r>
              <a:rPr lang="en-US" altLang="zh-CN" sz="1200" dirty="0" smtClean="0">
                <a:solidFill>
                  <a:srgbClr val="0066CC"/>
                </a:solidFill>
                <a:latin typeface="Adobe 楷体 Std R" pitchFamily="18" charset="-122"/>
                <a:ea typeface="Adobe 楷体 Std R" pitchFamily="18" charset="-122"/>
              </a:rPr>
              <a:t>N  </a:t>
            </a:r>
            <a:r>
              <a:rPr lang="zh-CN" altLang="en-US" sz="1200" dirty="0" smtClean="0">
                <a:solidFill>
                  <a:srgbClr val="0066CC"/>
                </a:solidFill>
                <a:latin typeface="Adobe 楷体 Std R" pitchFamily="18" charset="-122"/>
                <a:ea typeface="Adobe 楷体 Std R" pitchFamily="18" charset="-122"/>
              </a:rPr>
              <a:t>自然科学总论</a:t>
            </a:r>
          </a:p>
          <a:p>
            <a:r>
              <a:rPr lang="en-US" altLang="zh-CN" sz="1200" dirty="0" smtClean="0">
                <a:solidFill>
                  <a:srgbClr val="0066CC"/>
                </a:solidFill>
                <a:latin typeface="Adobe 楷体 Std R" pitchFamily="18" charset="-122"/>
                <a:ea typeface="Adobe 楷体 Std R" pitchFamily="18" charset="-122"/>
              </a:rPr>
              <a:t>O  </a:t>
            </a:r>
            <a:r>
              <a:rPr lang="zh-CN" altLang="en-US" sz="1200" dirty="0" smtClean="0">
                <a:solidFill>
                  <a:srgbClr val="0066CC"/>
                </a:solidFill>
                <a:latin typeface="Adobe 楷体 Std R" pitchFamily="18" charset="-122"/>
                <a:ea typeface="Adobe 楷体 Std R" pitchFamily="18" charset="-122"/>
              </a:rPr>
              <a:t>数理科学和化学</a:t>
            </a:r>
          </a:p>
          <a:p>
            <a:r>
              <a:rPr lang="en-US" altLang="zh-CN" sz="1200" dirty="0" smtClean="0">
                <a:solidFill>
                  <a:srgbClr val="0066CC"/>
                </a:solidFill>
                <a:latin typeface="Adobe 楷体 Std R" pitchFamily="18" charset="-122"/>
                <a:ea typeface="Adobe 楷体 Std R" pitchFamily="18" charset="-122"/>
              </a:rPr>
              <a:t>P  </a:t>
            </a:r>
            <a:r>
              <a:rPr lang="zh-CN" altLang="en-US" sz="1200" dirty="0" smtClean="0">
                <a:solidFill>
                  <a:srgbClr val="0066CC"/>
                </a:solidFill>
                <a:latin typeface="Adobe 楷体 Std R" pitchFamily="18" charset="-122"/>
                <a:ea typeface="Adobe 楷体 Std R" pitchFamily="18" charset="-122"/>
              </a:rPr>
              <a:t>天文学、地球科学</a:t>
            </a:r>
          </a:p>
          <a:p>
            <a:r>
              <a:rPr lang="en-US" altLang="zh-CN" sz="1200" dirty="0" smtClean="0">
                <a:solidFill>
                  <a:srgbClr val="0066CC"/>
                </a:solidFill>
                <a:latin typeface="Adobe 楷体 Std R" pitchFamily="18" charset="-122"/>
                <a:ea typeface="Adobe 楷体 Std R" pitchFamily="18" charset="-122"/>
              </a:rPr>
              <a:t>Q  </a:t>
            </a:r>
            <a:r>
              <a:rPr lang="zh-CN" altLang="en-US" sz="1200" dirty="0" smtClean="0">
                <a:solidFill>
                  <a:srgbClr val="0066CC"/>
                </a:solidFill>
                <a:latin typeface="Adobe 楷体 Std R" pitchFamily="18" charset="-122"/>
                <a:ea typeface="Adobe 楷体 Std R" pitchFamily="18" charset="-122"/>
              </a:rPr>
              <a:t>生物科学</a:t>
            </a:r>
          </a:p>
          <a:p>
            <a:r>
              <a:rPr lang="en-US" altLang="zh-CN" sz="1200" dirty="0" smtClean="0">
                <a:solidFill>
                  <a:srgbClr val="0066CC"/>
                </a:solidFill>
                <a:latin typeface="Adobe 楷体 Std R" pitchFamily="18" charset="-122"/>
                <a:ea typeface="Adobe 楷体 Std R" pitchFamily="18" charset="-122"/>
              </a:rPr>
              <a:t>R  </a:t>
            </a:r>
            <a:r>
              <a:rPr lang="zh-CN" altLang="en-US" sz="1200" dirty="0" smtClean="0">
                <a:solidFill>
                  <a:srgbClr val="0066CC"/>
                </a:solidFill>
                <a:latin typeface="Adobe 楷体 Std R" pitchFamily="18" charset="-122"/>
                <a:ea typeface="Adobe 楷体 Std R" pitchFamily="18" charset="-122"/>
              </a:rPr>
              <a:t>医药、卫生</a:t>
            </a:r>
          </a:p>
          <a:p>
            <a:r>
              <a:rPr lang="en-US" altLang="zh-CN" sz="1200" dirty="0" smtClean="0">
                <a:solidFill>
                  <a:srgbClr val="0066CC"/>
                </a:solidFill>
                <a:latin typeface="Adobe 楷体 Std R" pitchFamily="18" charset="-122"/>
                <a:ea typeface="Adobe 楷体 Std R" pitchFamily="18" charset="-122"/>
              </a:rPr>
              <a:t>S  </a:t>
            </a:r>
            <a:r>
              <a:rPr lang="zh-CN" altLang="en-US" sz="1200" dirty="0" smtClean="0">
                <a:solidFill>
                  <a:srgbClr val="0066CC"/>
                </a:solidFill>
                <a:latin typeface="Adobe 楷体 Std R" pitchFamily="18" charset="-122"/>
                <a:ea typeface="Adobe 楷体 Std R" pitchFamily="18" charset="-122"/>
              </a:rPr>
              <a:t>农业科学</a:t>
            </a:r>
          </a:p>
          <a:p>
            <a:r>
              <a:rPr lang="en-US" altLang="zh-CN" sz="1200" dirty="0" smtClean="0">
                <a:solidFill>
                  <a:srgbClr val="C00000"/>
                </a:solidFill>
                <a:latin typeface="Adobe 楷体 Std R" pitchFamily="18" charset="-122"/>
                <a:ea typeface="Adobe 楷体 Std R" pitchFamily="18" charset="-122"/>
              </a:rPr>
              <a:t>T  </a:t>
            </a:r>
            <a:r>
              <a:rPr lang="zh-CN" altLang="en-US" sz="1200" dirty="0" smtClean="0">
                <a:solidFill>
                  <a:srgbClr val="C00000"/>
                </a:solidFill>
                <a:latin typeface="Adobe 楷体 Std R" pitchFamily="18" charset="-122"/>
                <a:ea typeface="Adobe 楷体 Std R" pitchFamily="18" charset="-122"/>
              </a:rPr>
              <a:t>工业技术</a:t>
            </a:r>
          </a:p>
          <a:p>
            <a:r>
              <a:rPr lang="en-US" altLang="zh-CN" sz="1200" dirty="0" smtClean="0">
                <a:solidFill>
                  <a:srgbClr val="0066CC"/>
                </a:solidFill>
                <a:latin typeface="Adobe 楷体 Std R" pitchFamily="18" charset="-122"/>
                <a:ea typeface="Adobe 楷体 Std R" pitchFamily="18" charset="-122"/>
              </a:rPr>
              <a:t>U  </a:t>
            </a:r>
            <a:r>
              <a:rPr lang="zh-CN" altLang="en-US" sz="1200" dirty="0" smtClean="0">
                <a:solidFill>
                  <a:srgbClr val="0066CC"/>
                </a:solidFill>
                <a:latin typeface="Adobe 楷体 Std R" pitchFamily="18" charset="-122"/>
                <a:ea typeface="Adobe 楷体 Std R" pitchFamily="18" charset="-122"/>
              </a:rPr>
              <a:t>交通运输</a:t>
            </a:r>
          </a:p>
          <a:p>
            <a:r>
              <a:rPr lang="en-US" altLang="zh-CN" sz="1200" dirty="0" smtClean="0">
                <a:solidFill>
                  <a:srgbClr val="0066CC"/>
                </a:solidFill>
                <a:latin typeface="Adobe 楷体 Std R" pitchFamily="18" charset="-122"/>
                <a:ea typeface="Adobe 楷体 Std R" pitchFamily="18" charset="-122"/>
              </a:rPr>
              <a:t>V  </a:t>
            </a:r>
            <a:r>
              <a:rPr lang="zh-CN" altLang="en-US" sz="1200" dirty="0" smtClean="0">
                <a:solidFill>
                  <a:srgbClr val="0066CC"/>
                </a:solidFill>
                <a:latin typeface="Adobe 楷体 Std R" pitchFamily="18" charset="-122"/>
                <a:ea typeface="Adobe 楷体 Std R" pitchFamily="18" charset="-122"/>
              </a:rPr>
              <a:t>航空、航天</a:t>
            </a:r>
          </a:p>
          <a:p>
            <a:r>
              <a:rPr lang="en-US" altLang="zh-CN" sz="1200" dirty="0" smtClean="0">
                <a:solidFill>
                  <a:srgbClr val="0066CC"/>
                </a:solidFill>
                <a:latin typeface="Adobe 楷体 Std R" pitchFamily="18" charset="-122"/>
                <a:ea typeface="Adobe 楷体 Std R" pitchFamily="18" charset="-122"/>
              </a:rPr>
              <a:t>X  </a:t>
            </a:r>
            <a:r>
              <a:rPr lang="zh-CN" altLang="en-US" sz="1200" dirty="0" smtClean="0">
                <a:solidFill>
                  <a:srgbClr val="0066CC"/>
                </a:solidFill>
                <a:latin typeface="Adobe 楷体 Std R" pitchFamily="18" charset="-122"/>
                <a:ea typeface="Adobe 楷体 Std R" pitchFamily="18" charset="-122"/>
              </a:rPr>
              <a:t>环境科学、安全科学</a:t>
            </a:r>
          </a:p>
          <a:p>
            <a:r>
              <a:rPr lang="en-US" altLang="zh-CN" sz="1200" dirty="0" smtClean="0">
                <a:solidFill>
                  <a:srgbClr val="0066CC"/>
                </a:solidFill>
                <a:latin typeface="Adobe 楷体 Std R" pitchFamily="18" charset="-122"/>
                <a:ea typeface="Adobe 楷体 Std R" pitchFamily="18" charset="-122"/>
              </a:rPr>
              <a:t>Z  </a:t>
            </a:r>
            <a:r>
              <a:rPr lang="zh-CN" altLang="en-US" sz="1200" dirty="0" smtClean="0">
                <a:solidFill>
                  <a:srgbClr val="0066CC"/>
                </a:solidFill>
                <a:latin typeface="Adobe 楷体 Std R" pitchFamily="18" charset="-122"/>
                <a:ea typeface="Adobe 楷体 Std R" pitchFamily="18" charset="-122"/>
              </a:rPr>
              <a:t>综合性图书</a:t>
            </a:r>
            <a:endParaRPr lang="zh-CN" altLang="en-US" sz="1200" dirty="0" smtClean="0">
              <a:solidFill>
                <a:srgbClr val="0066CC"/>
              </a:solidFill>
            </a:endParaRPr>
          </a:p>
        </p:txBody>
      </p:sp>
      <p:pic>
        <p:nvPicPr>
          <p:cNvPr id="14" name="Picture 3"/>
          <p:cNvPicPr>
            <a:picLocks noChangeAspect="1" noChangeArrowheads="1"/>
          </p:cNvPicPr>
          <p:nvPr/>
        </p:nvPicPr>
        <p:blipFill>
          <a:blip r:embed="rId7" cstate="email"/>
          <a:srcRect/>
          <a:stretch>
            <a:fillRect/>
          </a:stretch>
        </p:blipFill>
        <p:spPr bwMode="auto">
          <a:xfrm>
            <a:off x="5292080" y="548680"/>
            <a:ext cx="2554288" cy="3983037"/>
          </a:xfrm>
          <a:prstGeom prst="rect">
            <a:avLst/>
          </a:prstGeom>
          <a:ln>
            <a:noFill/>
          </a:ln>
          <a:effectLst>
            <a:outerShdw blurRad="292100" dist="139700" dir="2700000" algn="tl" rotWithShape="0">
              <a:srgbClr val="333333">
                <a:alpha val="65000"/>
              </a:srgbClr>
            </a:outerShdw>
          </a:effectLst>
        </p:spPr>
      </p:pic>
      <p:sp>
        <p:nvSpPr>
          <p:cNvPr id="15" name="Rectangle 5"/>
          <p:cNvSpPr>
            <a:spLocks noChangeArrowheads="1"/>
          </p:cNvSpPr>
          <p:nvPr/>
        </p:nvSpPr>
        <p:spPr bwMode="auto">
          <a:xfrm>
            <a:off x="5471468" y="1844080"/>
            <a:ext cx="1368425" cy="323850"/>
          </a:xfrm>
          <a:prstGeom prst="rect">
            <a:avLst/>
          </a:prstGeom>
          <a:noFill/>
          <a:ln w="34925">
            <a:solidFill>
              <a:srgbClr val="FF0000"/>
            </a:solidFill>
            <a:miter lim="800000"/>
            <a:headEnd/>
            <a:tailEnd/>
          </a:ln>
        </p:spPr>
        <p:txBody>
          <a:bodyPr wrap="none" anchor="ctr"/>
          <a:lstStyle/>
          <a:p>
            <a:endParaRPr lang="zh-CN" altLang="en-US"/>
          </a:p>
        </p:txBody>
      </p:sp>
      <p:sp>
        <p:nvSpPr>
          <p:cNvPr id="16" name="矩形 15"/>
          <p:cNvSpPr>
            <a:spLocks noChangeArrowheads="1"/>
          </p:cNvSpPr>
          <p:nvPr/>
        </p:nvSpPr>
        <p:spPr bwMode="auto">
          <a:xfrm>
            <a:off x="6156176" y="4961194"/>
            <a:ext cx="1800225" cy="1348126"/>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spAutoFit/>
          </a:bodyPr>
          <a:lstStyle/>
          <a:p>
            <a:pPr>
              <a:lnSpc>
                <a:spcPct val="150000"/>
              </a:lnSpc>
            </a:pPr>
            <a:r>
              <a:rPr lang="en-US" altLang="zh-CN" sz="1400" dirty="0"/>
              <a:t>J30  </a:t>
            </a:r>
            <a:r>
              <a:rPr lang="zh-CN" altLang="en-US" sz="1400" dirty="0"/>
              <a:t>雕塑理论</a:t>
            </a:r>
          </a:p>
          <a:p>
            <a:pPr>
              <a:lnSpc>
                <a:spcPct val="150000"/>
              </a:lnSpc>
            </a:pPr>
            <a:r>
              <a:rPr lang="en-US" altLang="zh-CN" sz="1400" dirty="0"/>
              <a:t>J31  </a:t>
            </a:r>
            <a:r>
              <a:rPr lang="zh-CN" altLang="en-US" sz="1400" dirty="0"/>
              <a:t>雕塑技法</a:t>
            </a:r>
          </a:p>
          <a:p>
            <a:pPr>
              <a:lnSpc>
                <a:spcPct val="150000"/>
              </a:lnSpc>
            </a:pPr>
            <a:r>
              <a:rPr lang="en-US" altLang="zh-CN" sz="1400" dirty="0"/>
              <a:t>J32  </a:t>
            </a:r>
            <a:r>
              <a:rPr lang="zh-CN" altLang="en-US" sz="1400" dirty="0"/>
              <a:t>中国雕塑作品</a:t>
            </a:r>
          </a:p>
          <a:p>
            <a:pPr>
              <a:lnSpc>
                <a:spcPct val="150000"/>
              </a:lnSpc>
            </a:pPr>
            <a:r>
              <a:rPr lang="en-US" altLang="zh-CN" sz="1400" dirty="0"/>
              <a:t>J33  </a:t>
            </a:r>
            <a:r>
              <a:rPr lang="zh-CN" altLang="en-US" sz="1400" dirty="0"/>
              <a:t>各国雕塑作品</a:t>
            </a:r>
            <a:endParaRPr lang="en-US" altLang="zh-CN" sz="1400" dirty="0"/>
          </a:p>
        </p:txBody>
      </p:sp>
      <p:sp>
        <p:nvSpPr>
          <p:cNvPr id="17" name="TextBox 10"/>
          <p:cNvSpPr txBox="1">
            <a:spLocks noChangeArrowheads="1"/>
          </p:cNvSpPr>
          <p:nvPr/>
        </p:nvSpPr>
        <p:spPr bwMode="auto">
          <a:xfrm>
            <a:off x="7092305" y="404217"/>
            <a:ext cx="935038" cy="307975"/>
          </a:xfrm>
          <a:prstGeom prst="rect">
            <a:avLst/>
          </a:prstGeom>
          <a:solidFill>
            <a:schemeClr val="accent2"/>
          </a:solidFill>
          <a:ln w="9525">
            <a:noFill/>
            <a:miter lim="800000"/>
            <a:headEnd/>
            <a:tailEnd/>
          </a:ln>
        </p:spPr>
        <p:txBody>
          <a:bodyPr>
            <a:spAutoFit/>
          </a:bodyPr>
          <a:lstStyle/>
          <a:p>
            <a:r>
              <a:rPr lang="zh-CN" altLang="en-US" sz="1400" dirty="0">
                <a:solidFill>
                  <a:schemeClr val="bg1"/>
                </a:solidFill>
                <a:latin typeface="黑体" pitchFamily="49" charset="-122"/>
                <a:ea typeface="黑体" pitchFamily="49" charset="-122"/>
              </a:rPr>
              <a:t>二级类目</a:t>
            </a:r>
          </a:p>
        </p:txBody>
      </p:sp>
      <p:sp>
        <p:nvSpPr>
          <p:cNvPr id="18" name="TextBox 17"/>
          <p:cNvSpPr txBox="1">
            <a:spLocks noChangeArrowheads="1"/>
          </p:cNvSpPr>
          <p:nvPr/>
        </p:nvSpPr>
        <p:spPr bwMode="auto">
          <a:xfrm>
            <a:off x="7164288" y="4719894"/>
            <a:ext cx="930226" cy="307777"/>
          </a:xfrm>
          <a:prstGeom prst="rect">
            <a:avLst/>
          </a:prstGeom>
          <a:solidFill>
            <a:schemeClr val="accent2"/>
          </a:solidFill>
          <a:ln w="9525">
            <a:noFill/>
            <a:miter lim="800000"/>
            <a:headEnd/>
            <a:tailEnd/>
          </a:ln>
        </p:spPr>
        <p:txBody>
          <a:bodyPr wrap="square">
            <a:spAutoFit/>
          </a:bodyPr>
          <a:lstStyle/>
          <a:p>
            <a:r>
              <a:rPr lang="zh-CN" altLang="en-US" sz="1400" dirty="0">
                <a:solidFill>
                  <a:schemeClr val="bg1"/>
                </a:solidFill>
                <a:latin typeface="黑体" pitchFamily="49" charset="-122"/>
                <a:ea typeface="黑体" pitchFamily="49" charset="-122"/>
              </a:rPr>
              <a:t>三级类目</a:t>
            </a:r>
          </a:p>
        </p:txBody>
      </p:sp>
      <p:sp>
        <p:nvSpPr>
          <p:cNvPr id="19" name="Text Box 2"/>
          <p:cNvSpPr txBox="1">
            <a:spLocks noChangeArrowheads="1"/>
          </p:cNvSpPr>
          <p:nvPr/>
        </p:nvSpPr>
        <p:spPr bwMode="auto">
          <a:xfrm>
            <a:off x="539552" y="404664"/>
            <a:ext cx="3456384" cy="1399742"/>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50000"/>
              </a:lnSpc>
              <a:spcBef>
                <a:spcPct val="20000"/>
              </a:spcBef>
              <a:buClr>
                <a:schemeClr val="hlink"/>
              </a:buClr>
              <a:buSzPct val="75000"/>
            </a:pPr>
            <a:r>
              <a:rPr lang="zh-CN" altLang="en-US" sz="1100" dirty="0">
                <a:ea typeface="Adobe 楷体 Std R" pitchFamily="18" charset="-122"/>
              </a:rPr>
              <a:t>在每一大类基础上，再根据学科内容进一步细分，形成二级类目、三级类目</a:t>
            </a:r>
            <a:r>
              <a:rPr lang="en-US" altLang="zh-CN" sz="1100" dirty="0" smtClean="0">
                <a:ea typeface="Adobe 楷体 Std R" pitchFamily="18" charset="-122"/>
              </a:rPr>
              <a:t>……</a:t>
            </a:r>
            <a:endParaRPr lang="en-US" altLang="zh-CN" sz="1100" dirty="0">
              <a:ea typeface="Adobe 楷体 Std R" pitchFamily="18" charset="-122"/>
            </a:endParaRPr>
          </a:p>
          <a:p>
            <a:pPr>
              <a:lnSpc>
                <a:spcPct val="150000"/>
              </a:lnSpc>
              <a:spcBef>
                <a:spcPct val="20000"/>
              </a:spcBef>
              <a:buClr>
                <a:schemeClr val="hlink"/>
              </a:buClr>
              <a:buSzPct val="75000"/>
            </a:pPr>
            <a:r>
              <a:rPr lang="zh-CN" altLang="en-US" sz="1100" dirty="0">
                <a:ea typeface="Adobe 楷体 Std R" pitchFamily="18" charset="-122"/>
              </a:rPr>
              <a:t>每一类用英文字母及阿拉伯数字表示</a:t>
            </a:r>
            <a:r>
              <a:rPr lang="zh-CN" altLang="en-US" sz="1100" dirty="0" smtClean="0">
                <a:ea typeface="Adobe 楷体 Std R" pitchFamily="18" charset="-122"/>
              </a:rPr>
              <a:t>。</a:t>
            </a:r>
            <a:endParaRPr lang="en-US" altLang="zh-CN" sz="1100" dirty="0">
              <a:ea typeface="Adobe 楷体 Std R" pitchFamily="18" charset="-122"/>
            </a:endParaRPr>
          </a:p>
          <a:p>
            <a:pPr>
              <a:lnSpc>
                <a:spcPct val="150000"/>
              </a:lnSpc>
              <a:spcBef>
                <a:spcPct val="20000"/>
              </a:spcBef>
              <a:buClr>
                <a:schemeClr val="hlink"/>
              </a:buClr>
              <a:buSzPct val="75000"/>
            </a:pPr>
            <a:r>
              <a:rPr lang="zh-CN" altLang="en-US" sz="1100" dirty="0">
                <a:latin typeface="Adobe 楷体 Std R" pitchFamily="18" charset="-122"/>
                <a:ea typeface="Adobe 楷体 Std R" pitchFamily="18" charset="-122"/>
              </a:rPr>
              <a:t>分类号由字母和数字构成（如</a:t>
            </a:r>
            <a:r>
              <a:rPr lang="en-US" altLang="zh-CN" sz="1100" dirty="0">
                <a:latin typeface="Adobe 楷体 Std R" pitchFamily="18" charset="-122"/>
                <a:ea typeface="Adobe 楷体 Std R" pitchFamily="18" charset="-122"/>
              </a:rPr>
              <a:t>J29</a:t>
            </a:r>
            <a:r>
              <a:rPr lang="zh-CN" altLang="en-US" sz="1100" dirty="0">
                <a:latin typeface="Adobe 楷体 Std R" pitchFamily="18" charset="-122"/>
                <a:ea typeface="Adobe 楷体 Std R" pitchFamily="18" charset="-122"/>
              </a:rPr>
              <a:t>），表示了图书所属的学科类别。</a:t>
            </a:r>
            <a:endParaRPr lang="en-US" altLang="zh-CN" sz="1100" dirty="0">
              <a:latin typeface="Adobe 楷体 Std R" pitchFamily="18" charset="-122"/>
              <a:ea typeface="Adobe 楷体 Std R" pitchFamily="18" charset="-122"/>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500"/>
                                        <p:tgtEl>
                                          <p:spTgt spid="4"/>
                                        </p:tgtEl>
                                      </p:cBhvr>
                                    </p:animEffect>
                                  </p:childTnLst>
                                </p:cTn>
                              </p:par>
                            </p:childTnLst>
                          </p:cTn>
                        </p:par>
                        <p:par>
                          <p:cTn id="10" fill="hold">
                            <p:stCondLst>
                              <p:cond delay="500"/>
                            </p:stCondLst>
                            <p:childTnLst>
                              <p:par>
                                <p:cTn id="11" presetID="29"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ppt_x</p:attrName>
                                        </p:attrNameLst>
                                      </p:cBhvr>
                                      <p:tavLst>
                                        <p:tav tm="0">
                                          <p:val>
                                            <p:strVal val="#ppt_x-.2"/>
                                          </p:val>
                                        </p:tav>
                                        <p:tav tm="100000">
                                          <p:val>
                                            <p:strVal val="#ppt_x"/>
                                          </p:val>
                                        </p:tav>
                                      </p:tavLst>
                                    </p:anim>
                                    <p:anim calcmode="lin" valueType="num">
                                      <p:cBhvr>
                                        <p:cTn id="14" dur="5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15" dur="500"/>
                                        <p:tgtEl>
                                          <p:spTgt spid="3"/>
                                        </p:tgtEl>
                                      </p:cBhvr>
                                    </p:animEffect>
                                  </p:childTnLst>
                                </p:cTn>
                              </p:par>
                            </p:childTnLst>
                          </p:cTn>
                        </p:par>
                        <p:par>
                          <p:cTn id="16" fill="hold">
                            <p:stCondLst>
                              <p:cond delay="1000"/>
                            </p:stCondLst>
                            <p:childTnLst>
                              <p:par>
                                <p:cTn id="17" presetID="29"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500" fill="hold"/>
                                        <p:tgtEl>
                                          <p:spTgt spid="9"/>
                                        </p:tgtEl>
                                        <p:attrNameLst>
                                          <p:attrName>ppt_x</p:attrName>
                                        </p:attrNameLst>
                                      </p:cBhvr>
                                      <p:tavLst>
                                        <p:tav tm="0">
                                          <p:val>
                                            <p:strVal val="#ppt_x-.2"/>
                                          </p:val>
                                        </p:tav>
                                        <p:tav tm="100000">
                                          <p:val>
                                            <p:strVal val="#ppt_x"/>
                                          </p:val>
                                        </p:tav>
                                      </p:tavLst>
                                    </p:anim>
                                    <p:anim calcmode="lin" valueType="num">
                                      <p:cBhvr>
                                        <p:cTn id="20" dur="5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21" dur="500"/>
                                        <p:tgtEl>
                                          <p:spTgt spid="9"/>
                                        </p:tgtEl>
                                      </p:cBhvr>
                                    </p:animEffect>
                                  </p:childTnLst>
                                </p:cTn>
                              </p:par>
                            </p:childTnLst>
                          </p:cTn>
                        </p:par>
                        <p:par>
                          <p:cTn id="22" fill="hold">
                            <p:stCondLst>
                              <p:cond delay="1500"/>
                            </p:stCondLst>
                            <p:childTnLst>
                              <p:par>
                                <p:cTn id="23" presetID="53" presetClass="entr" presetSubtype="0"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par>
                          <p:cTn id="28" fill="hold">
                            <p:stCondLst>
                              <p:cond delay="2000"/>
                            </p:stCondLst>
                            <p:childTnLst>
                              <p:par>
                                <p:cTn id="29" presetID="3" presetClass="entr" presetSubtype="10"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linds(horizontal)">
                                      <p:cBhvr>
                                        <p:cTn id="31" dur="500"/>
                                        <p:tgtEl>
                                          <p:spTgt spid="7"/>
                                        </p:tgtEl>
                                      </p:cBhvr>
                                    </p:animEffect>
                                  </p:childTnLst>
                                </p:cTn>
                              </p:par>
                            </p:childTnLst>
                          </p:cTn>
                        </p:par>
                        <p:par>
                          <p:cTn id="32" fill="hold">
                            <p:stCondLst>
                              <p:cond delay="2500"/>
                            </p:stCondLst>
                            <p:childTnLst>
                              <p:par>
                                <p:cTn id="33" presetID="3" presetClass="entr" presetSubtype="10"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linds(horizontal)">
                                      <p:cBhvr>
                                        <p:cTn id="35" dur="500"/>
                                        <p:tgtEl>
                                          <p:spTgt spid="8"/>
                                        </p:tgtEl>
                                      </p:cBhvr>
                                    </p:animEffect>
                                  </p:childTnLst>
                                </p:cTn>
                              </p:par>
                            </p:childTnLst>
                          </p:cTn>
                        </p:par>
                        <p:par>
                          <p:cTn id="36" fill="hold">
                            <p:stCondLst>
                              <p:cond delay="3000"/>
                            </p:stCondLst>
                            <p:childTnLst>
                              <p:par>
                                <p:cTn id="37" presetID="29" presetClass="entr" presetSubtype="0"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500" fill="hold"/>
                                        <p:tgtEl>
                                          <p:spTgt spid="5"/>
                                        </p:tgtEl>
                                        <p:attrNameLst>
                                          <p:attrName>ppt_x</p:attrName>
                                        </p:attrNameLst>
                                      </p:cBhvr>
                                      <p:tavLst>
                                        <p:tav tm="0">
                                          <p:val>
                                            <p:strVal val="#ppt_x-.2"/>
                                          </p:val>
                                        </p:tav>
                                        <p:tav tm="100000">
                                          <p:val>
                                            <p:strVal val="#ppt_x"/>
                                          </p:val>
                                        </p:tav>
                                      </p:tavLst>
                                    </p:anim>
                                    <p:anim calcmode="lin" valueType="num">
                                      <p:cBhvr>
                                        <p:cTn id="40"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41" dur="500"/>
                                        <p:tgtEl>
                                          <p:spTgt spid="5"/>
                                        </p:tgtEl>
                                      </p:cBhvr>
                                    </p:animEffect>
                                  </p:childTnLst>
                                </p:cTn>
                              </p:par>
                            </p:childTnLst>
                          </p:cTn>
                        </p:par>
                        <p:par>
                          <p:cTn id="42" fill="hold">
                            <p:stCondLst>
                              <p:cond delay="3500"/>
                            </p:stCondLst>
                            <p:childTnLst>
                              <p:par>
                                <p:cTn id="43" presetID="29" presetClass="entr" presetSubtype="0"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ppt_x</p:attrName>
                                        </p:attrNameLst>
                                      </p:cBhvr>
                                      <p:tavLst>
                                        <p:tav tm="0">
                                          <p:val>
                                            <p:strVal val="#ppt_x-.2"/>
                                          </p:val>
                                        </p:tav>
                                        <p:tav tm="100000">
                                          <p:val>
                                            <p:strVal val="#ppt_x"/>
                                          </p:val>
                                        </p:tav>
                                      </p:tavLst>
                                    </p:anim>
                                    <p:anim calcmode="lin" valueType="num">
                                      <p:cBhvr>
                                        <p:cTn id="46" dur="5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47" dur="500"/>
                                        <p:tgtEl>
                                          <p:spTgt spid="10"/>
                                        </p:tgtEl>
                                      </p:cBhvr>
                                    </p:animEffect>
                                  </p:childTnLst>
                                </p:cTn>
                              </p:par>
                            </p:childTnLst>
                          </p:cTn>
                        </p:par>
                        <p:par>
                          <p:cTn id="48" fill="hold">
                            <p:stCondLst>
                              <p:cond delay="4000"/>
                            </p:stCondLst>
                            <p:childTnLst>
                              <p:par>
                                <p:cTn id="49" presetID="29" presetClass="entr" presetSubtype="0" fill="hold" grpId="0" nodeType="after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500" fill="hold"/>
                                        <p:tgtEl>
                                          <p:spTgt spid="6"/>
                                        </p:tgtEl>
                                        <p:attrNameLst>
                                          <p:attrName>ppt_x</p:attrName>
                                        </p:attrNameLst>
                                      </p:cBhvr>
                                      <p:tavLst>
                                        <p:tav tm="0">
                                          <p:val>
                                            <p:strVal val="#ppt_x-.2"/>
                                          </p:val>
                                        </p:tav>
                                        <p:tav tm="100000">
                                          <p:val>
                                            <p:strVal val="#ppt_x"/>
                                          </p:val>
                                        </p:tav>
                                      </p:tavLst>
                                    </p:anim>
                                    <p:anim calcmode="lin" valueType="num">
                                      <p:cBhvr>
                                        <p:cTn id="52" dur="5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53" dur="500"/>
                                        <p:tgtEl>
                                          <p:spTgt spid="6"/>
                                        </p:tgtEl>
                                      </p:cBhvr>
                                    </p:animEffect>
                                  </p:childTnLst>
                                </p:cTn>
                              </p:par>
                            </p:childTnLst>
                          </p:cTn>
                        </p:par>
                        <p:par>
                          <p:cTn id="54" fill="hold">
                            <p:stCondLst>
                              <p:cond delay="4500"/>
                            </p:stCondLst>
                            <p:childTnLst>
                              <p:par>
                                <p:cTn id="55" presetID="29" presetClass="entr" presetSubtype="0" fill="hold" grpId="0" nodeType="afterEffect">
                                  <p:stCondLst>
                                    <p:cond delay="0"/>
                                  </p:stCondLst>
                                  <p:childTnLst>
                                    <p:set>
                                      <p:cBhvr>
                                        <p:cTn id="56" dur="1" fill="hold">
                                          <p:stCondLst>
                                            <p:cond delay="0"/>
                                          </p:stCondLst>
                                        </p:cTn>
                                        <p:tgtEl>
                                          <p:spTgt spid="20"/>
                                        </p:tgtEl>
                                        <p:attrNameLst>
                                          <p:attrName>style.visibility</p:attrName>
                                        </p:attrNameLst>
                                      </p:cBhvr>
                                      <p:to>
                                        <p:strVal val="visible"/>
                                      </p:to>
                                    </p:set>
                                    <p:anim calcmode="lin" valueType="num">
                                      <p:cBhvr>
                                        <p:cTn id="57" dur="500" fill="hold"/>
                                        <p:tgtEl>
                                          <p:spTgt spid="20"/>
                                        </p:tgtEl>
                                        <p:attrNameLst>
                                          <p:attrName>ppt_x</p:attrName>
                                        </p:attrNameLst>
                                      </p:cBhvr>
                                      <p:tavLst>
                                        <p:tav tm="0">
                                          <p:val>
                                            <p:strVal val="#ppt_x-.2"/>
                                          </p:val>
                                        </p:tav>
                                        <p:tav tm="100000">
                                          <p:val>
                                            <p:strVal val="#ppt_x"/>
                                          </p:val>
                                        </p:tav>
                                      </p:tavLst>
                                    </p:anim>
                                    <p:anim calcmode="lin" valueType="num">
                                      <p:cBhvr>
                                        <p:cTn id="58" dur="5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59" dur="500"/>
                                        <p:tgtEl>
                                          <p:spTgt spid="20"/>
                                        </p:tgtEl>
                                      </p:cBhvr>
                                    </p:animEffect>
                                  </p:childTnLst>
                                </p:cTn>
                              </p:par>
                            </p:childTnLst>
                          </p:cTn>
                        </p:par>
                      </p:childTnLst>
                    </p:cTn>
                  </p:par>
                  <p:par>
                    <p:cTn id="60" fill="hold">
                      <p:stCondLst>
                        <p:cond delay="indefinite"/>
                      </p:stCondLst>
                      <p:childTnLst>
                        <p:par>
                          <p:cTn id="61" fill="hold">
                            <p:stCondLst>
                              <p:cond delay="0"/>
                            </p:stCondLst>
                            <p:childTnLst>
                              <p:par>
                                <p:cTn id="62" presetID="3" presetClass="exit" presetSubtype="10" fill="hold" grpId="1" nodeType="clickEffect">
                                  <p:stCondLst>
                                    <p:cond delay="0"/>
                                  </p:stCondLst>
                                  <p:childTnLst>
                                    <p:animEffect transition="out" filter="blinds(horizontal)">
                                      <p:cBhvr>
                                        <p:cTn id="63" dur="500"/>
                                        <p:tgtEl>
                                          <p:spTgt spid="2"/>
                                        </p:tgtEl>
                                      </p:cBhvr>
                                    </p:animEffect>
                                    <p:set>
                                      <p:cBhvr>
                                        <p:cTn id="64" dur="1" fill="hold">
                                          <p:stCondLst>
                                            <p:cond delay="499"/>
                                          </p:stCondLst>
                                        </p:cTn>
                                        <p:tgtEl>
                                          <p:spTgt spid="2"/>
                                        </p:tgtEl>
                                        <p:attrNameLst>
                                          <p:attrName>style.visibility</p:attrName>
                                        </p:attrNameLst>
                                      </p:cBhvr>
                                      <p:to>
                                        <p:strVal val="hidden"/>
                                      </p:to>
                                    </p:set>
                                  </p:childTnLst>
                                </p:cTn>
                              </p:par>
                            </p:childTnLst>
                          </p:cTn>
                        </p:par>
                        <p:par>
                          <p:cTn id="65" fill="hold">
                            <p:stCondLst>
                              <p:cond delay="500"/>
                            </p:stCondLst>
                            <p:childTnLst>
                              <p:par>
                                <p:cTn id="66" presetID="10" presetClass="exit" presetSubtype="0" fill="hold" grpId="1" nodeType="afterEffect">
                                  <p:stCondLst>
                                    <p:cond delay="0"/>
                                  </p:stCondLst>
                                  <p:childTnLst>
                                    <p:animEffect transition="out" filter="fade">
                                      <p:cBhvr>
                                        <p:cTn id="67" dur="500"/>
                                        <p:tgtEl>
                                          <p:spTgt spid="7"/>
                                        </p:tgtEl>
                                      </p:cBhvr>
                                    </p:animEffect>
                                    <p:set>
                                      <p:cBhvr>
                                        <p:cTn id="68" dur="1" fill="hold">
                                          <p:stCondLst>
                                            <p:cond delay="499"/>
                                          </p:stCondLst>
                                        </p:cTn>
                                        <p:tgtEl>
                                          <p:spTgt spid="7"/>
                                        </p:tgtEl>
                                        <p:attrNameLst>
                                          <p:attrName>style.visibility</p:attrName>
                                        </p:attrNameLst>
                                      </p:cBhvr>
                                      <p:to>
                                        <p:strVal val="hidden"/>
                                      </p:to>
                                    </p:set>
                                  </p:childTnLst>
                                </p:cTn>
                              </p:par>
                            </p:childTnLst>
                          </p:cTn>
                        </p:par>
                        <p:par>
                          <p:cTn id="69" fill="hold">
                            <p:stCondLst>
                              <p:cond delay="1000"/>
                            </p:stCondLst>
                            <p:childTnLst>
                              <p:par>
                                <p:cTn id="70" presetID="35" presetClass="path" presetSubtype="0" accel="50000" decel="50000" fill="hold" grpId="0" nodeType="afterEffect">
                                  <p:stCondLst>
                                    <p:cond delay="0"/>
                                  </p:stCondLst>
                                  <p:childTnLst>
                                    <p:animMotion origin="layout" path="M -0.0158 0.09607 L -0.43507 0.09769 " pathEditMode="relative" rAng="0" ptsTypes="AA">
                                      <p:cBhvr>
                                        <p:cTn id="71" dur="2000" fill="hold"/>
                                        <p:tgtEl>
                                          <p:spTgt spid="8"/>
                                        </p:tgtEl>
                                        <p:attrNameLst>
                                          <p:attrName>ppt_x</p:attrName>
                                          <p:attrName>ppt_y</p:attrName>
                                        </p:attrNameLst>
                                      </p:cBhvr>
                                      <p:rCtr x="-210" y="1"/>
                                    </p:animMotion>
                                  </p:childTnLst>
                                </p:cTn>
                              </p:par>
                            </p:childTnLst>
                          </p:cTn>
                        </p:par>
                      </p:childTnLst>
                    </p:cTn>
                  </p:par>
                  <p:par>
                    <p:cTn id="72" fill="hold">
                      <p:stCondLst>
                        <p:cond delay="indefinite"/>
                      </p:stCondLst>
                      <p:childTnLst>
                        <p:par>
                          <p:cTn id="73" fill="hold">
                            <p:stCondLst>
                              <p:cond delay="0"/>
                            </p:stCondLst>
                            <p:childTnLst>
                              <p:par>
                                <p:cTn id="74" presetID="3" presetClass="entr" presetSubtype="10" fill="hold" nodeType="clickEffect">
                                  <p:stCondLst>
                                    <p:cond delay="0"/>
                                  </p:stCondLst>
                                  <p:childTnLst>
                                    <p:set>
                                      <p:cBhvr>
                                        <p:cTn id="75" dur="1" fill="hold">
                                          <p:stCondLst>
                                            <p:cond delay="0"/>
                                          </p:stCondLst>
                                        </p:cTn>
                                        <p:tgtEl>
                                          <p:spTgt spid="14"/>
                                        </p:tgtEl>
                                        <p:attrNameLst>
                                          <p:attrName>style.visibility</p:attrName>
                                        </p:attrNameLst>
                                      </p:cBhvr>
                                      <p:to>
                                        <p:strVal val="visible"/>
                                      </p:to>
                                    </p:set>
                                    <p:animEffect transition="in" filter="blinds(horizontal)">
                                      <p:cBhvr>
                                        <p:cTn id="76" dur="500"/>
                                        <p:tgtEl>
                                          <p:spTgt spid="14"/>
                                        </p:tgtEl>
                                      </p:cBhvr>
                                    </p:animEffect>
                                  </p:childTnLst>
                                </p:cTn>
                              </p:par>
                              <p:par>
                                <p:cTn id="77" presetID="3" presetClass="entr" presetSubtype="10" fill="hold" grpId="0" nodeType="withEffect">
                                  <p:stCondLst>
                                    <p:cond delay="0"/>
                                  </p:stCondLst>
                                  <p:childTnLst>
                                    <p:set>
                                      <p:cBhvr>
                                        <p:cTn id="78" dur="1" fill="hold">
                                          <p:stCondLst>
                                            <p:cond delay="0"/>
                                          </p:stCondLst>
                                        </p:cTn>
                                        <p:tgtEl>
                                          <p:spTgt spid="17"/>
                                        </p:tgtEl>
                                        <p:attrNameLst>
                                          <p:attrName>style.visibility</p:attrName>
                                        </p:attrNameLst>
                                      </p:cBhvr>
                                      <p:to>
                                        <p:strVal val="visible"/>
                                      </p:to>
                                    </p:set>
                                    <p:animEffect transition="in" filter="blinds(horizontal)">
                                      <p:cBhvr>
                                        <p:cTn id="79" dur="500"/>
                                        <p:tgtEl>
                                          <p:spTgt spid="17"/>
                                        </p:tgtEl>
                                      </p:cBhvr>
                                    </p:animEffect>
                                  </p:childTnLst>
                                </p:cTn>
                              </p:par>
                            </p:childTnLst>
                          </p:cTn>
                        </p:par>
                      </p:childTnLst>
                    </p:cTn>
                  </p:par>
                  <p:par>
                    <p:cTn id="80" fill="hold">
                      <p:stCondLst>
                        <p:cond delay="indefinite"/>
                      </p:stCondLst>
                      <p:childTnLst>
                        <p:par>
                          <p:cTn id="81" fill="hold">
                            <p:stCondLst>
                              <p:cond delay="0"/>
                            </p:stCondLst>
                            <p:childTnLst>
                              <p:par>
                                <p:cTn id="82" presetID="3" presetClass="entr" presetSubtype="10" fill="hold" grpId="0"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blinds(horizontal)">
                                      <p:cBhvr>
                                        <p:cTn id="84" dur="500"/>
                                        <p:tgtEl>
                                          <p:spTgt spid="15"/>
                                        </p:tgtEl>
                                      </p:cBhvr>
                                    </p:animEffect>
                                  </p:childTnLst>
                                </p:cTn>
                              </p:par>
                              <p:par>
                                <p:cTn id="85" presetID="3" presetClass="entr" presetSubtype="10" fill="hold" grpId="0" nodeType="withEffect">
                                  <p:stCondLst>
                                    <p:cond delay="0"/>
                                  </p:stCondLst>
                                  <p:childTnLst>
                                    <p:set>
                                      <p:cBhvr>
                                        <p:cTn id="86" dur="1" fill="hold">
                                          <p:stCondLst>
                                            <p:cond delay="0"/>
                                          </p:stCondLst>
                                        </p:cTn>
                                        <p:tgtEl>
                                          <p:spTgt spid="16"/>
                                        </p:tgtEl>
                                        <p:attrNameLst>
                                          <p:attrName>style.visibility</p:attrName>
                                        </p:attrNameLst>
                                      </p:cBhvr>
                                      <p:to>
                                        <p:strVal val="visible"/>
                                      </p:to>
                                    </p:set>
                                    <p:animEffect transition="in" filter="blinds(horizontal)">
                                      <p:cBhvr>
                                        <p:cTn id="87" dur="500"/>
                                        <p:tgtEl>
                                          <p:spTgt spid="16"/>
                                        </p:tgtEl>
                                      </p:cBhvr>
                                    </p:animEffect>
                                  </p:childTnLst>
                                </p:cTn>
                              </p:par>
                              <p:par>
                                <p:cTn id="88" presetID="3" presetClass="entr" presetSubtype="10" fill="hold" grpId="0" nodeType="withEffect">
                                  <p:stCondLst>
                                    <p:cond delay="0"/>
                                  </p:stCondLst>
                                  <p:childTnLst>
                                    <p:set>
                                      <p:cBhvr>
                                        <p:cTn id="89" dur="1" fill="hold">
                                          <p:stCondLst>
                                            <p:cond delay="0"/>
                                          </p:stCondLst>
                                        </p:cTn>
                                        <p:tgtEl>
                                          <p:spTgt spid="18"/>
                                        </p:tgtEl>
                                        <p:attrNameLst>
                                          <p:attrName>style.visibility</p:attrName>
                                        </p:attrNameLst>
                                      </p:cBhvr>
                                      <p:to>
                                        <p:strVal val="visible"/>
                                      </p:to>
                                    </p:set>
                                    <p:animEffect transition="in" filter="blinds(horizontal)">
                                      <p:cBhvr>
                                        <p:cTn id="90" dur="500"/>
                                        <p:tgtEl>
                                          <p:spTgt spid="18"/>
                                        </p:tgtEl>
                                      </p:cBhvr>
                                    </p:animEffect>
                                  </p:childTnLst>
                                </p:cTn>
                              </p:par>
                            </p:childTnLst>
                          </p:cTn>
                        </p:par>
                      </p:childTnLst>
                    </p:cTn>
                  </p:par>
                  <p:par>
                    <p:cTn id="91" fill="hold">
                      <p:stCondLst>
                        <p:cond delay="indefinite"/>
                      </p:stCondLst>
                      <p:childTnLst>
                        <p:par>
                          <p:cTn id="92" fill="hold">
                            <p:stCondLst>
                              <p:cond delay="0"/>
                            </p:stCondLst>
                            <p:childTnLst>
                              <p:par>
                                <p:cTn id="93" presetID="3" presetClass="entr" presetSubtype="10" fill="hold" grpId="0" nodeType="clickEffect">
                                  <p:stCondLst>
                                    <p:cond delay="0"/>
                                  </p:stCondLst>
                                  <p:childTnLst>
                                    <p:set>
                                      <p:cBhvr>
                                        <p:cTn id="94" dur="1" fill="hold">
                                          <p:stCondLst>
                                            <p:cond delay="0"/>
                                          </p:stCondLst>
                                        </p:cTn>
                                        <p:tgtEl>
                                          <p:spTgt spid="19"/>
                                        </p:tgtEl>
                                        <p:attrNameLst>
                                          <p:attrName>style.visibility</p:attrName>
                                        </p:attrNameLst>
                                      </p:cBhvr>
                                      <p:to>
                                        <p:strVal val="visible"/>
                                      </p:to>
                                    </p:set>
                                    <p:animEffect transition="in" filter="blinds(horizontal)">
                                      <p:cBhvr>
                                        <p:cTn id="9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6" grpId="0" animBg="1"/>
      <p:bldP spid="4" grpId="0" animBg="1"/>
      <p:bldP spid="10" grpId="0" animBg="1"/>
      <p:bldP spid="9" grpId="0" animBg="1"/>
      <p:bldP spid="3" grpId="0" animBg="1"/>
      <p:bldP spid="5" grpId="0" animBg="1"/>
      <p:bldP spid="7" grpId="0"/>
      <p:bldP spid="7" grpId="1"/>
      <p:bldGraphic spid="2" grpId="0">
        <p:bldAsOne/>
      </p:bldGraphic>
      <p:bldGraphic spid="2" grpId="1">
        <p:bldAsOne/>
      </p:bldGraphic>
      <p:bldP spid="8" grpId="0"/>
      <p:bldP spid="15" grpId="0" animBg="1"/>
      <p:bldP spid="16" grpId="0" animBg="1"/>
      <p:bldP spid="17" grpId="0" animBg="1"/>
      <p:bldP spid="18" grpId="0" animBg="1"/>
      <p:bldP spid="1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660232" y="0"/>
            <a:ext cx="1440160"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
          <p:cNvSpPr/>
          <p:nvPr/>
        </p:nvSpPr>
        <p:spPr>
          <a:xfrm>
            <a:off x="251520" y="0"/>
            <a:ext cx="2016224"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4"/>
          <p:cNvSpPr/>
          <p:nvPr/>
        </p:nvSpPr>
        <p:spPr>
          <a:xfrm flipH="1">
            <a:off x="7596336" y="0"/>
            <a:ext cx="288032"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p:cNvSpPr/>
          <p:nvPr/>
        </p:nvSpPr>
        <p:spPr>
          <a:xfrm>
            <a:off x="1691680" y="0"/>
            <a:ext cx="288032"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6"/>
          <p:cNvSpPr/>
          <p:nvPr/>
        </p:nvSpPr>
        <p:spPr>
          <a:xfrm>
            <a:off x="0" y="2276872"/>
            <a:ext cx="9144000" cy="936104"/>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32"/>
          <p:cNvSpPr>
            <a:spLocks noChangeArrowheads="1"/>
          </p:cNvSpPr>
          <p:nvPr/>
        </p:nvSpPr>
        <p:spPr bwMode="auto">
          <a:xfrm>
            <a:off x="0" y="0"/>
            <a:ext cx="3347864" cy="6858000"/>
          </a:xfrm>
          <a:prstGeom prst="rect">
            <a:avLst/>
          </a:prstGeom>
          <a:solidFill>
            <a:srgbClr val="8EB4E3">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9" name="矩形 8"/>
          <p:cNvSpPr/>
          <p:nvPr/>
        </p:nvSpPr>
        <p:spPr>
          <a:xfrm>
            <a:off x="0" y="5373216"/>
            <a:ext cx="9144000" cy="576064"/>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32"/>
          <p:cNvSpPr>
            <a:spLocks noChangeArrowheads="1"/>
          </p:cNvSpPr>
          <p:nvPr/>
        </p:nvSpPr>
        <p:spPr bwMode="auto">
          <a:xfrm>
            <a:off x="0" y="5517232"/>
            <a:ext cx="9144000" cy="216024"/>
          </a:xfrm>
          <a:prstGeom prst="rect">
            <a:avLst/>
          </a:prstGeom>
          <a:solidFill>
            <a:srgbClr val="8EB4E3">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11" name="矩形 10"/>
          <p:cNvSpPr/>
          <p:nvPr/>
        </p:nvSpPr>
        <p:spPr>
          <a:xfrm>
            <a:off x="0" y="620688"/>
            <a:ext cx="9144000" cy="288032"/>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TextBox 28"/>
          <p:cNvSpPr>
            <a:spLocks noChangeArrowheads="1"/>
          </p:cNvSpPr>
          <p:nvPr/>
        </p:nvSpPr>
        <p:spPr bwMode="auto">
          <a:xfrm>
            <a:off x="808038" y="255588"/>
            <a:ext cx="4608512" cy="369887"/>
          </a:xfrm>
          <a:prstGeom prst="rect">
            <a:avLst/>
          </a:prstGeom>
          <a:noFill/>
          <a:ln w="9525">
            <a:noFill/>
            <a:miter lim="800000"/>
            <a:headEnd/>
            <a:tailEnd/>
          </a:ln>
        </p:spPr>
        <p:txBody>
          <a:bodyPr>
            <a:spAutoFit/>
          </a:bodyPr>
          <a:lstStyle/>
          <a:p>
            <a:r>
              <a:rPr lang="zh-CN" altLang="en-US" dirty="0">
                <a:latin typeface="黑体" pitchFamily="49" charset="-122"/>
                <a:ea typeface="黑体" pitchFamily="49" charset="-122"/>
              </a:rPr>
              <a:t>检索</a:t>
            </a:r>
            <a:r>
              <a:rPr lang="zh-CN" altLang="en-US" dirty="0" smtClean="0">
                <a:latin typeface="黑体" pitchFamily="49" charset="-122"/>
                <a:ea typeface="黑体" pitchFamily="49" charset="-122"/>
              </a:rPr>
              <a:t>案例</a:t>
            </a:r>
            <a:r>
              <a:rPr lang="en-US" altLang="zh-CN" dirty="0" smtClean="0">
                <a:latin typeface="黑体" pitchFamily="49" charset="-122"/>
                <a:ea typeface="黑体" pitchFamily="49" charset="-122"/>
              </a:rPr>
              <a:t>——</a:t>
            </a:r>
            <a:endParaRPr lang="zh-CN" altLang="en-US" dirty="0">
              <a:latin typeface="黑体" pitchFamily="49" charset="-122"/>
              <a:ea typeface="黑体" pitchFamily="49" charset="-122"/>
            </a:endParaRPr>
          </a:p>
        </p:txBody>
      </p:sp>
      <p:pic>
        <p:nvPicPr>
          <p:cNvPr id="1026" name="Picture 2"/>
          <p:cNvPicPr>
            <a:picLocks noChangeAspect="1" noChangeArrowheads="1"/>
          </p:cNvPicPr>
          <p:nvPr/>
        </p:nvPicPr>
        <p:blipFill>
          <a:blip r:embed="rId2" cstate="email"/>
          <a:srcRect/>
          <a:stretch>
            <a:fillRect/>
          </a:stretch>
        </p:blipFill>
        <p:spPr bwMode="auto">
          <a:xfrm>
            <a:off x="957339" y="764704"/>
            <a:ext cx="7431085" cy="5616624"/>
          </a:xfrm>
          <a:prstGeom prst="rect">
            <a:avLst/>
          </a:prstGeom>
          <a:noFill/>
          <a:ln w="9525">
            <a:noFill/>
            <a:miter lim="800000"/>
            <a:headEnd/>
            <a:tailEnd/>
          </a:ln>
        </p:spPr>
      </p:pic>
      <p:sp>
        <p:nvSpPr>
          <p:cNvPr id="15" name="Rectangle 13"/>
          <p:cNvSpPr>
            <a:spLocks noChangeArrowheads="1"/>
          </p:cNvSpPr>
          <p:nvPr/>
        </p:nvSpPr>
        <p:spPr bwMode="auto">
          <a:xfrm>
            <a:off x="6300192" y="3068960"/>
            <a:ext cx="864096" cy="2952328"/>
          </a:xfrm>
          <a:prstGeom prst="rect">
            <a:avLst/>
          </a:prstGeom>
          <a:noFill/>
          <a:ln w="34925">
            <a:solidFill>
              <a:schemeClr val="tx2">
                <a:lumMod val="60000"/>
                <a:lumOff val="40000"/>
              </a:schemeClr>
            </a:solidFill>
            <a:miter lim="800000"/>
            <a:headEnd/>
            <a:tailEnd/>
          </a:ln>
        </p:spPr>
        <p:txBody>
          <a:bodyPr wrap="none" anchor="ctr"/>
          <a:lstStyle/>
          <a:p>
            <a:pPr>
              <a:defRPr/>
            </a:pPr>
            <a:endParaRPr lang="zh-CN" altLang="en-US">
              <a:ln>
                <a:solidFill>
                  <a:srgbClr val="FFC000"/>
                </a:solidFill>
              </a:ln>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5436096" y="0"/>
            <a:ext cx="2592288"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32"/>
          <p:cNvSpPr>
            <a:spLocks noChangeArrowheads="1"/>
          </p:cNvSpPr>
          <p:nvPr/>
        </p:nvSpPr>
        <p:spPr bwMode="auto">
          <a:xfrm>
            <a:off x="827584" y="0"/>
            <a:ext cx="864096" cy="6858000"/>
          </a:xfrm>
          <a:prstGeom prst="rect">
            <a:avLst/>
          </a:prstGeom>
          <a:solidFill>
            <a:srgbClr val="8EB4E3">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13" name="矩形 32"/>
          <p:cNvSpPr>
            <a:spLocks noChangeArrowheads="1"/>
          </p:cNvSpPr>
          <p:nvPr/>
        </p:nvSpPr>
        <p:spPr bwMode="auto">
          <a:xfrm>
            <a:off x="7524328" y="0"/>
            <a:ext cx="216024" cy="6858000"/>
          </a:xfrm>
          <a:prstGeom prst="rect">
            <a:avLst/>
          </a:prstGeom>
          <a:solidFill>
            <a:srgbClr val="8EB4E3">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10" name="矩形 9"/>
          <p:cNvSpPr/>
          <p:nvPr/>
        </p:nvSpPr>
        <p:spPr>
          <a:xfrm>
            <a:off x="1259632" y="0"/>
            <a:ext cx="1512168"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p:cNvSpPr/>
          <p:nvPr/>
        </p:nvSpPr>
        <p:spPr>
          <a:xfrm>
            <a:off x="2411760" y="0"/>
            <a:ext cx="504056"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6"/>
          <p:cNvSpPr/>
          <p:nvPr/>
        </p:nvSpPr>
        <p:spPr>
          <a:xfrm>
            <a:off x="0" y="2924944"/>
            <a:ext cx="9144000" cy="2664296"/>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32"/>
          <p:cNvSpPr>
            <a:spLocks noChangeArrowheads="1"/>
          </p:cNvSpPr>
          <p:nvPr/>
        </p:nvSpPr>
        <p:spPr bwMode="auto">
          <a:xfrm>
            <a:off x="0" y="764704"/>
            <a:ext cx="9144000" cy="2376264"/>
          </a:xfrm>
          <a:prstGeom prst="rect">
            <a:avLst/>
          </a:prstGeom>
          <a:solidFill>
            <a:srgbClr val="8EB4E3">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2" name="Text Box 6"/>
          <p:cNvSpPr txBox="1">
            <a:spLocks noChangeArrowheads="1"/>
          </p:cNvSpPr>
          <p:nvPr/>
        </p:nvSpPr>
        <p:spPr bwMode="auto">
          <a:xfrm>
            <a:off x="3635375" y="1452563"/>
            <a:ext cx="4752975" cy="1231106"/>
          </a:xfrm>
          <a:prstGeom prst="rect">
            <a:avLst/>
          </a:prstGeom>
          <a:noFill/>
          <a:ln w="9525">
            <a:noFill/>
            <a:miter lim="800000"/>
            <a:headEnd/>
            <a:tailEnd/>
          </a:ln>
        </p:spPr>
        <p:txBody>
          <a:bodyPr>
            <a:spAutoFit/>
          </a:bodyPr>
          <a:lstStyle/>
          <a:p>
            <a:pPr>
              <a:spcBef>
                <a:spcPct val="20000"/>
              </a:spcBef>
              <a:buClr>
                <a:schemeClr val="tx2"/>
              </a:buClr>
              <a:buFont typeface="Wingdings" pitchFamily="2" charset="2"/>
              <a:buNone/>
            </a:pPr>
            <a:r>
              <a:rPr lang="zh-CN" altLang="en-US" sz="1400" dirty="0">
                <a:solidFill>
                  <a:srgbClr val="000000"/>
                </a:solidFill>
                <a:latin typeface="黑体" pitchFamily="49" charset="-122"/>
                <a:ea typeface="黑体" pitchFamily="49" charset="-122"/>
              </a:rPr>
              <a:t>索</a:t>
            </a:r>
            <a:r>
              <a:rPr lang="zh-CN" altLang="en-US" sz="1400" dirty="0" smtClean="0">
                <a:solidFill>
                  <a:srgbClr val="000000"/>
                </a:solidFill>
                <a:latin typeface="黑体" pitchFamily="49" charset="-122"/>
                <a:ea typeface="黑体" pitchFamily="49" charset="-122"/>
              </a:rPr>
              <a:t>书号</a:t>
            </a:r>
            <a:r>
              <a:rPr lang="zh-CN" altLang="en-US" sz="1200" dirty="0" smtClean="0">
                <a:solidFill>
                  <a:srgbClr val="000000"/>
                </a:solidFill>
                <a:latin typeface="Adobe 楷体 Std R" pitchFamily="18" charset="-122"/>
                <a:ea typeface="Adobe 楷体 Std R" pitchFamily="18" charset="-122"/>
              </a:rPr>
              <a:t>：</a:t>
            </a:r>
            <a:r>
              <a:rPr lang="zh-CN" altLang="en-US" sz="1200" dirty="0">
                <a:solidFill>
                  <a:srgbClr val="000000"/>
                </a:solidFill>
                <a:latin typeface="Adobe 楷体 Std R" pitchFamily="18" charset="-122"/>
                <a:ea typeface="Adobe 楷体 Std R" pitchFamily="18" charset="-122"/>
              </a:rPr>
              <a:t>当对图书进行分类标引后，每一种图书就有了一个确定的号码，即索书号。馆藏的每一册图书都有一个索书号，位于书脊下端。</a:t>
            </a:r>
            <a:endParaRPr lang="zh-CN" altLang="en-US" sz="1200" dirty="0">
              <a:solidFill>
                <a:srgbClr val="FF0000"/>
              </a:solidFill>
              <a:latin typeface="Adobe 楷体 Std R" pitchFamily="18" charset="-122"/>
              <a:ea typeface="Adobe 楷体 Std R" pitchFamily="18" charset="-122"/>
            </a:endParaRPr>
          </a:p>
          <a:p>
            <a:endParaRPr lang="en-US" altLang="zh-CN" sz="1200" dirty="0">
              <a:solidFill>
                <a:srgbClr val="000000"/>
              </a:solidFill>
              <a:latin typeface="Adobe 楷体 Std R" pitchFamily="18" charset="-122"/>
              <a:ea typeface="Adobe 楷体 Std R" pitchFamily="18" charset="-122"/>
            </a:endParaRPr>
          </a:p>
          <a:p>
            <a:r>
              <a:rPr lang="zh-CN" altLang="en-US" sz="1200" dirty="0">
                <a:solidFill>
                  <a:srgbClr val="C00000"/>
                </a:solidFill>
                <a:latin typeface="Adobe 楷体 Std R" pitchFamily="18" charset="-122"/>
                <a:ea typeface="Adobe 楷体 Std R" pitchFamily="18" charset="-122"/>
              </a:rPr>
              <a:t>索书号决定了该册图书在书架上的排列位置。</a:t>
            </a:r>
            <a:endParaRPr lang="zh-CN" altLang="en-US" sz="1200" dirty="0">
              <a:solidFill>
                <a:srgbClr val="C00000"/>
              </a:solidFill>
              <a:latin typeface="Adobe 楷体 Std R" pitchFamily="18" charset="-122"/>
              <a:ea typeface="Adobe 楷体 Std R" pitchFamily="18" charset="-122"/>
              <a:sym typeface="Wingdings" pitchFamily="2" charset="2"/>
            </a:endParaRPr>
          </a:p>
          <a:p>
            <a:pPr>
              <a:buFontTx/>
              <a:buChar char="•"/>
            </a:pPr>
            <a:endParaRPr lang="zh-CN" altLang="en-US" sz="1200" dirty="0">
              <a:solidFill>
                <a:srgbClr val="000000"/>
              </a:solidFill>
              <a:latin typeface="Adobe 楷体 Std R" pitchFamily="18" charset="-122"/>
              <a:ea typeface="Adobe 楷体 Std R" pitchFamily="18" charset="-122"/>
              <a:sym typeface="Wingdings" pitchFamily="2" charset="2"/>
            </a:endParaRPr>
          </a:p>
        </p:txBody>
      </p:sp>
      <p:pic>
        <p:nvPicPr>
          <p:cNvPr id="3" name="Picture 4" descr="C:\Documents and Settings\Administrator\桌面\新建文件夹 (2)\IMG_20131016_183721.jpg"/>
          <p:cNvPicPr>
            <a:picLocks noChangeAspect="1" noChangeArrowheads="1"/>
          </p:cNvPicPr>
          <p:nvPr/>
        </p:nvPicPr>
        <p:blipFill>
          <a:blip r:embed="rId2" cstate="email">
            <a:lum bright="-10000" contrast="10000"/>
          </a:blip>
          <a:srcRect/>
          <a:stretch>
            <a:fillRect/>
          </a:stretch>
        </p:blipFill>
        <p:spPr bwMode="auto">
          <a:xfrm>
            <a:off x="3455988" y="3325813"/>
            <a:ext cx="2562225" cy="1838325"/>
          </a:xfrm>
          <a:prstGeom prst="rect">
            <a:avLst/>
          </a:prstGeom>
          <a:noFill/>
          <a:ln w="9525">
            <a:noFill/>
            <a:miter lim="800000"/>
            <a:headEnd/>
            <a:tailEnd/>
          </a:ln>
        </p:spPr>
      </p:pic>
      <p:pic>
        <p:nvPicPr>
          <p:cNvPr id="4" name="Picture 3" descr="C:\Documents and Settings\Administrator\桌面\新建文件夹 (2)\IMG_20131016_184836.jpg"/>
          <p:cNvPicPr>
            <a:picLocks noChangeAspect="1" noChangeArrowheads="1"/>
          </p:cNvPicPr>
          <p:nvPr/>
        </p:nvPicPr>
        <p:blipFill>
          <a:blip r:embed="rId3" cstate="email">
            <a:lum bright="-10000" contrast="20000"/>
          </a:blip>
          <a:srcRect/>
          <a:stretch>
            <a:fillRect/>
          </a:stretch>
        </p:blipFill>
        <p:spPr bwMode="auto">
          <a:xfrm>
            <a:off x="6156325" y="3325813"/>
            <a:ext cx="2636838" cy="1863725"/>
          </a:xfrm>
          <a:prstGeom prst="rect">
            <a:avLst/>
          </a:prstGeom>
          <a:noFill/>
          <a:ln w="9525">
            <a:noFill/>
            <a:miter lim="800000"/>
            <a:headEnd/>
            <a:tailEnd/>
          </a:ln>
        </p:spPr>
      </p:pic>
      <p:pic>
        <p:nvPicPr>
          <p:cNvPr id="5" name="Picture 2" descr="D:\重要文件\工作备份\001存档\06馆内照片\图书馆照片\大学城\流通部\流通14.jpg"/>
          <p:cNvPicPr>
            <a:picLocks noChangeAspect="1" noChangeArrowheads="1"/>
          </p:cNvPicPr>
          <p:nvPr/>
        </p:nvPicPr>
        <p:blipFill>
          <a:blip r:embed="rId4" cstate="email">
            <a:lum bright="20000" contrast="10000"/>
          </a:blip>
          <a:srcRect/>
          <a:stretch>
            <a:fillRect/>
          </a:stretch>
        </p:blipFill>
        <p:spPr bwMode="auto">
          <a:xfrm>
            <a:off x="358775" y="1057275"/>
            <a:ext cx="2879725" cy="4140200"/>
          </a:xfrm>
          <a:prstGeom prst="rect">
            <a:avLst/>
          </a:prstGeom>
          <a:noFill/>
          <a:ln w="9525">
            <a:noFill/>
            <a:miter lim="800000"/>
            <a:headEnd/>
            <a:tailEnd/>
          </a:ln>
        </p:spPr>
      </p:pic>
      <p:sp>
        <p:nvSpPr>
          <p:cNvPr id="9" name="矩形 32"/>
          <p:cNvSpPr>
            <a:spLocks noChangeArrowheads="1"/>
          </p:cNvSpPr>
          <p:nvPr/>
        </p:nvSpPr>
        <p:spPr bwMode="auto">
          <a:xfrm>
            <a:off x="0" y="5373216"/>
            <a:ext cx="9144000" cy="792088"/>
          </a:xfrm>
          <a:prstGeom prst="rect">
            <a:avLst/>
          </a:prstGeom>
          <a:solidFill>
            <a:srgbClr val="C6D9F1">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11" name="矩形 10"/>
          <p:cNvSpPr/>
          <p:nvPr/>
        </p:nvSpPr>
        <p:spPr>
          <a:xfrm>
            <a:off x="3707904" y="908720"/>
            <a:ext cx="2377574" cy="369332"/>
          </a:xfrm>
          <a:prstGeom prst="rect">
            <a:avLst/>
          </a:prstGeom>
        </p:spPr>
        <p:txBody>
          <a:bodyPr wrap="none">
            <a:spAutoFit/>
          </a:bodyPr>
          <a:lstStyle/>
          <a:p>
            <a:pPr lvl="0"/>
            <a:r>
              <a:rPr lang="zh-CN" altLang="en-US" dirty="0" smtClean="0">
                <a:latin typeface="黑体" pitchFamily="49" charset="-122"/>
                <a:ea typeface="黑体" pitchFamily="49" charset="-122"/>
              </a:rPr>
              <a:t>图书排架与查找（</a:t>
            </a:r>
            <a:r>
              <a:rPr lang="en-US" altLang="zh-CN" dirty="0" smtClean="0">
                <a:latin typeface="黑体" pitchFamily="49" charset="-122"/>
                <a:ea typeface="黑体" pitchFamily="49" charset="-122"/>
              </a:rPr>
              <a:t>1</a:t>
            </a:r>
            <a:r>
              <a:rPr lang="zh-CN" altLang="en-US" dirty="0" smtClean="0">
                <a:latin typeface="黑体" pitchFamily="49" charset="-122"/>
                <a:ea typeface="黑体" pitchFamily="49" charset="-122"/>
              </a:rPr>
              <a:t>）</a:t>
            </a:r>
            <a:endParaRPr lang="zh-CN" altLang="en-US" dirty="0">
              <a:latin typeface="黑体" pitchFamily="49" charset="-122"/>
              <a:ea typeface="黑体" pitchFamily="49" charset="-122"/>
            </a:endParaRPr>
          </a:p>
        </p:txBody>
      </p:sp>
      <p:pic>
        <p:nvPicPr>
          <p:cNvPr id="15" name="Picture 4" descr="P1050758"/>
          <p:cNvPicPr>
            <a:picLocks noChangeAspect="1" noChangeArrowheads="1"/>
          </p:cNvPicPr>
          <p:nvPr/>
        </p:nvPicPr>
        <p:blipFill>
          <a:blip r:embed="rId5" cstate="email"/>
          <a:srcRect/>
          <a:stretch>
            <a:fillRect/>
          </a:stretch>
        </p:blipFill>
        <p:spPr bwMode="auto">
          <a:xfrm>
            <a:off x="539552" y="1052736"/>
            <a:ext cx="2776950" cy="3240360"/>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childTnLst>
                          </p:cTn>
                        </p:par>
                        <p:par>
                          <p:cTn id="14" fill="hold">
                            <p:stCondLst>
                              <p:cond delay="1500"/>
                            </p:stCondLst>
                            <p:childTnLst>
                              <p:par>
                                <p:cTn id="15" presetID="29" presetClass="entr" presetSubtype="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ppt_x</p:attrName>
                                        </p:attrNameLst>
                                      </p:cBhvr>
                                      <p:tavLst>
                                        <p:tav tm="0">
                                          <p:val>
                                            <p:strVal val="#ppt_x-.2"/>
                                          </p:val>
                                        </p:tav>
                                        <p:tav tm="100000">
                                          <p:val>
                                            <p:strVal val="#ppt_x"/>
                                          </p:val>
                                        </p:tav>
                                      </p:tavLst>
                                    </p:anim>
                                    <p:anim calcmode="lin" valueType="num">
                                      <p:cBhvr>
                                        <p:cTn id="18" dur="5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9" dur="500"/>
                                        <p:tgtEl>
                                          <p:spTgt spid="6"/>
                                        </p:tgtEl>
                                      </p:cBhvr>
                                    </p:animEffect>
                                  </p:childTnLst>
                                </p:cTn>
                              </p:par>
                            </p:childTnLst>
                          </p:cTn>
                        </p:par>
                        <p:par>
                          <p:cTn id="20" fill="hold">
                            <p:stCondLst>
                              <p:cond delay="2500"/>
                            </p:stCondLst>
                            <p:childTnLst>
                              <p:par>
                                <p:cTn id="21" presetID="29" presetClass="entr" presetSubtype="0"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fill="hold"/>
                                        <p:tgtEl>
                                          <p:spTgt spid="7"/>
                                        </p:tgtEl>
                                        <p:attrNameLst>
                                          <p:attrName>ppt_x</p:attrName>
                                        </p:attrNameLst>
                                      </p:cBhvr>
                                      <p:tavLst>
                                        <p:tav tm="0">
                                          <p:val>
                                            <p:strVal val="#ppt_x-.2"/>
                                          </p:val>
                                        </p:tav>
                                        <p:tav tm="100000">
                                          <p:val>
                                            <p:strVal val="#ppt_x"/>
                                          </p:val>
                                        </p:tav>
                                      </p:tavLst>
                                    </p:anim>
                                    <p:anim calcmode="lin" valueType="num">
                                      <p:cBhvr>
                                        <p:cTn id="24" dur="5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5" dur="500"/>
                                        <p:tgtEl>
                                          <p:spTgt spid="7"/>
                                        </p:tgtEl>
                                      </p:cBhvr>
                                    </p:animEffect>
                                  </p:childTnLst>
                                </p:cTn>
                              </p:par>
                            </p:childTnLst>
                          </p:cTn>
                        </p:par>
                        <p:par>
                          <p:cTn id="26" fill="hold">
                            <p:stCondLst>
                              <p:cond delay="3000"/>
                            </p:stCondLst>
                            <p:childTnLst>
                              <p:par>
                                <p:cTn id="27" presetID="29"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ppt_x</p:attrName>
                                        </p:attrNameLst>
                                      </p:cBhvr>
                                      <p:tavLst>
                                        <p:tav tm="0">
                                          <p:val>
                                            <p:strVal val="#ppt_x-.2"/>
                                          </p:val>
                                        </p:tav>
                                        <p:tav tm="100000">
                                          <p:val>
                                            <p:strVal val="#ppt_x"/>
                                          </p:val>
                                        </p:tav>
                                      </p:tavLst>
                                    </p:anim>
                                    <p:anim calcmode="lin" valueType="num">
                                      <p:cBhvr>
                                        <p:cTn id="30" dur="5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1" dur="500"/>
                                        <p:tgtEl>
                                          <p:spTgt spid="10"/>
                                        </p:tgtEl>
                                      </p:cBhvr>
                                    </p:animEffect>
                                  </p:childTnLst>
                                </p:cTn>
                              </p:par>
                            </p:childTnLst>
                          </p:cTn>
                        </p:par>
                        <p:par>
                          <p:cTn id="32" fill="hold">
                            <p:stCondLst>
                              <p:cond delay="5500"/>
                            </p:stCondLst>
                            <p:childTnLst>
                              <p:par>
                                <p:cTn id="33" presetID="29" presetClass="entr" presetSubtype="0"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ppt_x</p:attrName>
                                        </p:attrNameLst>
                                      </p:cBhvr>
                                      <p:tavLst>
                                        <p:tav tm="0">
                                          <p:val>
                                            <p:strVal val="#ppt_x-.2"/>
                                          </p:val>
                                        </p:tav>
                                        <p:tav tm="100000">
                                          <p:val>
                                            <p:strVal val="#ppt_x"/>
                                          </p:val>
                                        </p:tav>
                                      </p:tavLst>
                                    </p:anim>
                                    <p:anim calcmode="lin" valueType="num">
                                      <p:cBhvr>
                                        <p:cTn id="36" dur="5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7" dur="500"/>
                                        <p:tgtEl>
                                          <p:spTgt spid="8"/>
                                        </p:tgtEl>
                                      </p:cBhvr>
                                    </p:animEffect>
                                  </p:childTnLst>
                                </p:cTn>
                              </p:par>
                            </p:childTnLst>
                          </p:cTn>
                        </p:par>
                        <p:par>
                          <p:cTn id="38" fill="hold">
                            <p:stCondLst>
                              <p:cond delay="6000"/>
                            </p:stCondLst>
                            <p:childTnLst>
                              <p:par>
                                <p:cTn id="39" presetID="29"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ppt_x</p:attrName>
                                        </p:attrNameLst>
                                      </p:cBhvr>
                                      <p:tavLst>
                                        <p:tav tm="0">
                                          <p:val>
                                            <p:strVal val="#ppt_x-.2"/>
                                          </p:val>
                                        </p:tav>
                                        <p:tav tm="100000">
                                          <p:val>
                                            <p:strVal val="#ppt_x"/>
                                          </p:val>
                                        </p:tav>
                                      </p:tavLst>
                                    </p:anim>
                                    <p:anim calcmode="lin" valueType="num">
                                      <p:cBhvr>
                                        <p:cTn id="42" dur="5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43" dur="500"/>
                                        <p:tgtEl>
                                          <p:spTgt spid="9"/>
                                        </p:tgtEl>
                                      </p:cBhvr>
                                    </p:animEffect>
                                  </p:childTnLst>
                                </p:cTn>
                              </p:par>
                            </p:childTnLst>
                          </p:cTn>
                        </p:par>
                        <p:par>
                          <p:cTn id="44" fill="hold">
                            <p:stCondLst>
                              <p:cond delay="6500"/>
                            </p:stCondLst>
                            <p:childTnLst>
                              <p:par>
                                <p:cTn id="45" presetID="29" presetClass="entr" presetSubtype="0"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ppt_x</p:attrName>
                                        </p:attrNameLst>
                                      </p:cBhvr>
                                      <p:tavLst>
                                        <p:tav tm="0">
                                          <p:val>
                                            <p:strVal val="#ppt_x-.2"/>
                                          </p:val>
                                        </p:tav>
                                        <p:tav tm="100000">
                                          <p:val>
                                            <p:strVal val="#ppt_x"/>
                                          </p:val>
                                        </p:tav>
                                      </p:tavLst>
                                    </p:anim>
                                    <p:anim calcmode="lin" valueType="num">
                                      <p:cBhvr>
                                        <p:cTn id="48" dur="5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49" dur="500"/>
                                        <p:tgtEl>
                                          <p:spTgt spid="12"/>
                                        </p:tgtEl>
                                      </p:cBhvr>
                                    </p:animEffect>
                                  </p:childTnLst>
                                </p:cTn>
                              </p:par>
                            </p:childTnLst>
                          </p:cTn>
                        </p:par>
                        <p:par>
                          <p:cTn id="50" fill="hold">
                            <p:stCondLst>
                              <p:cond delay="7000"/>
                            </p:stCondLst>
                            <p:childTnLst>
                              <p:par>
                                <p:cTn id="51" presetID="29" presetClass="entr" presetSubtype="0" fill="hold" grpId="0" nodeType="after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ppt_x</p:attrName>
                                        </p:attrNameLst>
                                      </p:cBhvr>
                                      <p:tavLst>
                                        <p:tav tm="0">
                                          <p:val>
                                            <p:strVal val="#ppt_x-.2"/>
                                          </p:val>
                                        </p:tav>
                                        <p:tav tm="100000">
                                          <p:val>
                                            <p:strVal val="#ppt_x"/>
                                          </p:val>
                                        </p:tav>
                                      </p:tavLst>
                                    </p:anim>
                                    <p:anim calcmode="lin" valueType="num">
                                      <p:cBhvr>
                                        <p:cTn id="54" dur="5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55" dur="500"/>
                                        <p:tgtEl>
                                          <p:spTgt spid="13"/>
                                        </p:tgtEl>
                                      </p:cBhvr>
                                    </p:animEffect>
                                  </p:childTnLst>
                                </p:cTn>
                              </p:par>
                            </p:childTnLst>
                          </p:cTn>
                        </p:par>
                        <p:par>
                          <p:cTn id="56" fill="hold">
                            <p:stCondLst>
                              <p:cond delay="7500"/>
                            </p:stCondLst>
                            <p:childTnLst>
                              <p:par>
                                <p:cTn id="57" presetID="29" presetClass="entr" presetSubtype="0"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ppt_x</p:attrName>
                                        </p:attrNameLst>
                                      </p:cBhvr>
                                      <p:tavLst>
                                        <p:tav tm="0">
                                          <p:val>
                                            <p:strVal val="#ppt_x-.2"/>
                                          </p:val>
                                        </p:tav>
                                        <p:tav tm="100000">
                                          <p:val>
                                            <p:strVal val="#ppt_x"/>
                                          </p:val>
                                        </p:tav>
                                      </p:tavLst>
                                    </p:anim>
                                    <p:anim calcmode="lin" valueType="num">
                                      <p:cBhvr>
                                        <p:cTn id="60" dur="5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61" dur="500"/>
                                        <p:tgtEl>
                                          <p:spTgt spid="14"/>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xit" presetSubtype="0" fill="hold" nodeType="clickEffect">
                                  <p:stCondLst>
                                    <p:cond delay="0"/>
                                  </p:stCondLst>
                                  <p:childTnLst>
                                    <p:anim calcmode="lin" valueType="num">
                                      <p:cBhvr>
                                        <p:cTn id="65" dur="500"/>
                                        <p:tgtEl>
                                          <p:spTgt spid="15"/>
                                        </p:tgtEl>
                                        <p:attrNameLst>
                                          <p:attrName>ppt_w</p:attrName>
                                        </p:attrNameLst>
                                      </p:cBhvr>
                                      <p:tavLst>
                                        <p:tav tm="0">
                                          <p:val>
                                            <p:strVal val="ppt_w"/>
                                          </p:val>
                                        </p:tav>
                                        <p:tav tm="100000">
                                          <p:val>
                                            <p:fltVal val="0"/>
                                          </p:val>
                                        </p:tav>
                                      </p:tavLst>
                                    </p:anim>
                                    <p:anim calcmode="lin" valueType="num">
                                      <p:cBhvr>
                                        <p:cTn id="66" dur="500"/>
                                        <p:tgtEl>
                                          <p:spTgt spid="15"/>
                                        </p:tgtEl>
                                        <p:attrNameLst>
                                          <p:attrName>ppt_h</p:attrName>
                                        </p:attrNameLst>
                                      </p:cBhvr>
                                      <p:tavLst>
                                        <p:tav tm="0">
                                          <p:val>
                                            <p:strVal val="ppt_h"/>
                                          </p:val>
                                        </p:tav>
                                        <p:tav tm="100000">
                                          <p:val>
                                            <p:fltVal val="0"/>
                                          </p:val>
                                        </p:tav>
                                      </p:tavLst>
                                    </p:anim>
                                    <p:animEffect transition="out" filter="fade">
                                      <p:cBhvr>
                                        <p:cTn id="67" dur="500"/>
                                        <p:tgtEl>
                                          <p:spTgt spid="15"/>
                                        </p:tgtEl>
                                      </p:cBhvr>
                                    </p:animEffect>
                                    <p:set>
                                      <p:cBhvr>
                                        <p:cTn id="68" dur="1" fill="hold">
                                          <p:stCondLst>
                                            <p:cond delay="499"/>
                                          </p:stCondLst>
                                        </p:cTn>
                                        <p:tgtEl>
                                          <p:spTgt spid="15"/>
                                        </p:tgtEl>
                                        <p:attrNameLst>
                                          <p:attrName>style.visibility</p:attrName>
                                        </p:attrNameLst>
                                      </p:cBhvr>
                                      <p:to>
                                        <p:strVal val="hidden"/>
                                      </p:to>
                                    </p:set>
                                  </p:childTnLst>
                                </p:cTn>
                              </p:par>
                            </p:childTnLst>
                          </p:cTn>
                        </p:par>
                        <p:par>
                          <p:cTn id="69" fill="hold">
                            <p:stCondLst>
                              <p:cond delay="500"/>
                            </p:stCondLst>
                            <p:childTnLst>
                              <p:par>
                                <p:cTn id="70" presetID="5" presetClass="entr" presetSubtype="10" fill="hold" nodeType="afterEffect">
                                  <p:stCondLst>
                                    <p:cond delay="0"/>
                                  </p:stCondLst>
                                  <p:childTnLst>
                                    <p:set>
                                      <p:cBhvr>
                                        <p:cTn id="71" dur="1" fill="hold">
                                          <p:stCondLst>
                                            <p:cond delay="0"/>
                                          </p:stCondLst>
                                        </p:cTn>
                                        <p:tgtEl>
                                          <p:spTgt spid="5"/>
                                        </p:tgtEl>
                                        <p:attrNameLst>
                                          <p:attrName>style.visibility</p:attrName>
                                        </p:attrNameLst>
                                      </p:cBhvr>
                                      <p:to>
                                        <p:strVal val="visible"/>
                                      </p:to>
                                    </p:set>
                                    <p:animEffect transition="in" filter="checkerboard(across)">
                                      <p:cBhvr>
                                        <p:cTn id="72" dur="500"/>
                                        <p:tgtEl>
                                          <p:spTgt spid="5"/>
                                        </p:tgtEl>
                                      </p:cBhvr>
                                    </p:animEffect>
                                  </p:childTnLst>
                                </p:cTn>
                              </p:par>
                            </p:childTnLst>
                          </p:cTn>
                        </p:par>
                        <p:par>
                          <p:cTn id="73" fill="hold">
                            <p:stCondLst>
                              <p:cond delay="1000"/>
                            </p:stCondLst>
                            <p:childTnLst>
                              <p:par>
                                <p:cTn id="74" presetID="47" presetClass="entr" presetSubtype="0"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fade">
                                      <p:cBhvr>
                                        <p:cTn id="76" dur="1000"/>
                                        <p:tgtEl>
                                          <p:spTgt spid="3"/>
                                        </p:tgtEl>
                                      </p:cBhvr>
                                    </p:animEffect>
                                    <p:anim calcmode="lin" valueType="num">
                                      <p:cBhvr>
                                        <p:cTn id="77" dur="1000" fill="hold"/>
                                        <p:tgtEl>
                                          <p:spTgt spid="3"/>
                                        </p:tgtEl>
                                        <p:attrNameLst>
                                          <p:attrName>ppt_x</p:attrName>
                                        </p:attrNameLst>
                                      </p:cBhvr>
                                      <p:tavLst>
                                        <p:tav tm="0">
                                          <p:val>
                                            <p:strVal val="#ppt_x"/>
                                          </p:val>
                                        </p:tav>
                                        <p:tav tm="100000">
                                          <p:val>
                                            <p:strVal val="#ppt_x"/>
                                          </p:val>
                                        </p:tav>
                                      </p:tavLst>
                                    </p:anim>
                                    <p:anim calcmode="lin" valueType="num">
                                      <p:cBhvr>
                                        <p:cTn id="78" dur="1000" fill="hold"/>
                                        <p:tgtEl>
                                          <p:spTgt spid="3"/>
                                        </p:tgtEl>
                                        <p:attrNameLst>
                                          <p:attrName>ppt_y</p:attrName>
                                        </p:attrNameLst>
                                      </p:cBhvr>
                                      <p:tavLst>
                                        <p:tav tm="0">
                                          <p:val>
                                            <p:strVal val="#ppt_y-.1"/>
                                          </p:val>
                                        </p:tav>
                                        <p:tav tm="100000">
                                          <p:val>
                                            <p:strVal val="#ppt_y"/>
                                          </p:val>
                                        </p:tav>
                                      </p:tavLst>
                                    </p:anim>
                                  </p:childTnLst>
                                </p:cTn>
                              </p:par>
                            </p:childTnLst>
                          </p:cTn>
                        </p:par>
                        <p:par>
                          <p:cTn id="79" fill="hold">
                            <p:stCondLst>
                              <p:cond delay="2000"/>
                            </p:stCondLst>
                            <p:childTnLst>
                              <p:par>
                                <p:cTn id="80" presetID="47" presetClass="entr" presetSubtype="0" fill="hold" nodeType="afterEffect">
                                  <p:stCondLst>
                                    <p:cond delay="0"/>
                                  </p:stCondLst>
                                  <p:childTnLst>
                                    <p:set>
                                      <p:cBhvr>
                                        <p:cTn id="81" dur="1" fill="hold">
                                          <p:stCondLst>
                                            <p:cond delay="0"/>
                                          </p:stCondLst>
                                        </p:cTn>
                                        <p:tgtEl>
                                          <p:spTgt spid="4"/>
                                        </p:tgtEl>
                                        <p:attrNameLst>
                                          <p:attrName>style.visibility</p:attrName>
                                        </p:attrNameLst>
                                      </p:cBhvr>
                                      <p:to>
                                        <p:strVal val="visible"/>
                                      </p:to>
                                    </p:set>
                                    <p:animEffect transition="in" filter="fade">
                                      <p:cBhvr>
                                        <p:cTn id="82" dur="1000"/>
                                        <p:tgtEl>
                                          <p:spTgt spid="4"/>
                                        </p:tgtEl>
                                      </p:cBhvr>
                                    </p:animEffect>
                                    <p:anim calcmode="lin" valueType="num">
                                      <p:cBhvr>
                                        <p:cTn id="83" dur="1000" fill="hold"/>
                                        <p:tgtEl>
                                          <p:spTgt spid="4"/>
                                        </p:tgtEl>
                                        <p:attrNameLst>
                                          <p:attrName>ppt_x</p:attrName>
                                        </p:attrNameLst>
                                      </p:cBhvr>
                                      <p:tavLst>
                                        <p:tav tm="0">
                                          <p:val>
                                            <p:strVal val="#ppt_x"/>
                                          </p:val>
                                        </p:tav>
                                        <p:tav tm="100000">
                                          <p:val>
                                            <p:strVal val="#ppt_x"/>
                                          </p:val>
                                        </p:tav>
                                      </p:tavLst>
                                    </p:anim>
                                    <p:anim calcmode="lin" valueType="num">
                                      <p:cBhvr>
                                        <p:cTn id="8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3" grpId="0" animBg="1"/>
      <p:bldP spid="10" grpId="0" animBg="1"/>
      <p:bldP spid="8" grpId="0" animBg="1"/>
      <p:bldP spid="7" grpId="0" animBg="1"/>
      <p:bldP spid="6" grpId="0" animBg="1"/>
      <p:bldP spid="2" grpId="0"/>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5013176"/>
            <a:ext cx="9144000" cy="36004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p:cNvSpPr/>
          <p:nvPr/>
        </p:nvSpPr>
        <p:spPr>
          <a:xfrm>
            <a:off x="971600" y="0"/>
            <a:ext cx="288032"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32"/>
          <p:cNvSpPr>
            <a:spLocks noChangeArrowheads="1"/>
          </p:cNvSpPr>
          <p:nvPr/>
        </p:nvSpPr>
        <p:spPr bwMode="auto">
          <a:xfrm>
            <a:off x="827584" y="0"/>
            <a:ext cx="792088" cy="6858000"/>
          </a:xfrm>
          <a:prstGeom prst="rect">
            <a:avLst/>
          </a:prstGeom>
          <a:solidFill>
            <a:srgbClr val="8EB4E3">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10" name="矩形 9"/>
          <p:cNvSpPr/>
          <p:nvPr/>
        </p:nvSpPr>
        <p:spPr>
          <a:xfrm>
            <a:off x="0" y="4581128"/>
            <a:ext cx="9144000" cy="576064"/>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p:cNvSpPr/>
          <p:nvPr/>
        </p:nvSpPr>
        <p:spPr>
          <a:xfrm>
            <a:off x="0" y="27384"/>
            <a:ext cx="4427984"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32"/>
          <p:cNvSpPr>
            <a:spLocks noChangeArrowheads="1"/>
          </p:cNvSpPr>
          <p:nvPr/>
        </p:nvSpPr>
        <p:spPr bwMode="auto">
          <a:xfrm>
            <a:off x="0" y="620688"/>
            <a:ext cx="9144000" cy="2376264"/>
          </a:xfrm>
          <a:prstGeom prst="rect">
            <a:avLst/>
          </a:prstGeom>
          <a:solidFill>
            <a:srgbClr val="8EB4E3">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2" name="矩形 1"/>
          <p:cNvSpPr/>
          <p:nvPr/>
        </p:nvSpPr>
        <p:spPr>
          <a:xfrm>
            <a:off x="4860032" y="1124744"/>
            <a:ext cx="2377574" cy="369332"/>
          </a:xfrm>
          <a:prstGeom prst="rect">
            <a:avLst/>
          </a:prstGeom>
        </p:spPr>
        <p:txBody>
          <a:bodyPr wrap="none">
            <a:spAutoFit/>
          </a:bodyPr>
          <a:lstStyle/>
          <a:p>
            <a:pPr lvl="0"/>
            <a:r>
              <a:rPr lang="zh-CN" altLang="en-US" dirty="0" smtClean="0">
                <a:latin typeface="黑体" pitchFamily="49" charset="-122"/>
                <a:ea typeface="黑体" pitchFamily="49" charset="-122"/>
              </a:rPr>
              <a:t>图书排架与查找（</a:t>
            </a:r>
            <a:r>
              <a:rPr lang="en-US" altLang="zh-CN" dirty="0" smtClean="0">
                <a:latin typeface="黑体" pitchFamily="49" charset="-122"/>
                <a:ea typeface="黑体" pitchFamily="49" charset="-122"/>
              </a:rPr>
              <a:t>2</a:t>
            </a:r>
            <a:r>
              <a:rPr lang="zh-CN" altLang="en-US" dirty="0" smtClean="0">
                <a:latin typeface="黑体" pitchFamily="49" charset="-122"/>
                <a:ea typeface="黑体" pitchFamily="49" charset="-122"/>
              </a:rPr>
              <a:t>）</a:t>
            </a:r>
            <a:endParaRPr lang="zh-CN" altLang="en-US" dirty="0">
              <a:latin typeface="黑体" pitchFamily="49" charset="-122"/>
              <a:ea typeface="黑体" pitchFamily="49" charset="-122"/>
            </a:endParaRPr>
          </a:p>
        </p:txBody>
      </p:sp>
      <p:pic>
        <p:nvPicPr>
          <p:cNvPr id="3" name="Picture 8" descr="C:\Documents and Settings\Administrator\桌面\DSC00791.JPG"/>
          <p:cNvPicPr>
            <a:picLocks noChangeAspect="1" noChangeArrowheads="1"/>
          </p:cNvPicPr>
          <p:nvPr/>
        </p:nvPicPr>
        <p:blipFill>
          <a:blip r:embed="rId2" cstate="email">
            <a:lum bright="4000"/>
          </a:blip>
          <a:srcRect/>
          <a:stretch>
            <a:fillRect/>
          </a:stretch>
        </p:blipFill>
        <p:spPr bwMode="auto">
          <a:xfrm>
            <a:off x="539552" y="836712"/>
            <a:ext cx="3413125" cy="4864100"/>
          </a:xfrm>
          <a:prstGeom prst="rect">
            <a:avLst/>
          </a:prstGeom>
          <a:ln>
            <a:noFill/>
          </a:ln>
          <a:effectLst>
            <a:outerShdw blurRad="292100" dist="139700" dir="2700000" algn="tl" rotWithShape="0">
              <a:srgbClr val="333333">
                <a:alpha val="65000"/>
              </a:srgbClr>
            </a:outerShdw>
          </a:effectLst>
        </p:spPr>
      </p:pic>
      <p:sp>
        <p:nvSpPr>
          <p:cNvPr id="4" name="Text Box 3"/>
          <p:cNvSpPr txBox="1">
            <a:spLocks noChangeArrowheads="1"/>
          </p:cNvSpPr>
          <p:nvPr/>
        </p:nvSpPr>
        <p:spPr bwMode="auto">
          <a:xfrm>
            <a:off x="4499992" y="1569566"/>
            <a:ext cx="4213100" cy="923330"/>
          </a:xfrm>
          <a:prstGeom prst="rect">
            <a:avLst/>
          </a:prstGeom>
          <a:noFill/>
          <a:ln w="34925">
            <a:noFill/>
            <a:miter lim="800000"/>
            <a:headEnd/>
            <a:tailEnd/>
          </a:ln>
        </p:spPr>
        <p:txBody>
          <a:bodyPr wrap="square">
            <a:spAutoFit/>
          </a:bodyPr>
          <a:lstStyle/>
          <a:p>
            <a:pPr>
              <a:lnSpc>
                <a:spcPct val="150000"/>
              </a:lnSpc>
              <a:spcBef>
                <a:spcPct val="50000"/>
              </a:spcBef>
            </a:pPr>
            <a:r>
              <a:rPr lang="en-US" altLang="zh-CN" sz="1200" dirty="0">
                <a:solidFill>
                  <a:srgbClr val="000000"/>
                </a:solidFill>
                <a:ea typeface="Adobe 楷体 Std R" pitchFamily="18" charset="-122"/>
              </a:rPr>
              <a:t>     </a:t>
            </a:r>
            <a:r>
              <a:rPr lang="en-US" altLang="zh-CN" sz="1200" dirty="0" smtClean="0">
                <a:solidFill>
                  <a:srgbClr val="000000"/>
                </a:solidFill>
                <a:ea typeface="Adobe 楷体 Std R" pitchFamily="18" charset="-122"/>
              </a:rPr>
              <a:t>   </a:t>
            </a:r>
            <a:r>
              <a:rPr lang="zh-CN" altLang="en-US" sz="1200" dirty="0" smtClean="0">
                <a:solidFill>
                  <a:srgbClr val="000000"/>
                </a:solidFill>
                <a:ea typeface="Adobe 楷体 Std R" pitchFamily="18" charset="-122"/>
              </a:rPr>
              <a:t>为了</a:t>
            </a:r>
            <a:r>
              <a:rPr lang="zh-CN" altLang="en-US" sz="1200" dirty="0">
                <a:solidFill>
                  <a:srgbClr val="000000"/>
                </a:solidFill>
                <a:ea typeface="Adobe 楷体 Std R" pitchFamily="18" charset="-122"/>
              </a:rPr>
              <a:t>便于读者更直观快捷地查找图书，我馆在图书分类的基础上，在同类图书书脊下端贴以同一颜色的色标，放置在同一类书架上，读者可以根据色标来查找同一类图书。</a:t>
            </a:r>
          </a:p>
        </p:txBody>
      </p:sp>
      <p:sp>
        <p:nvSpPr>
          <p:cNvPr id="5" name="Rectangle 7"/>
          <p:cNvSpPr>
            <a:spLocks noChangeArrowheads="1"/>
          </p:cNvSpPr>
          <p:nvPr/>
        </p:nvSpPr>
        <p:spPr bwMode="auto">
          <a:xfrm>
            <a:off x="539552" y="1628924"/>
            <a:ext cx="1296417" cy="215900"/>
          </a:xfrm>
          <a:prstGeom prst="rect">
            <a:avLst/>
          </a:prstGeom>
          <a:noFill/>
          <a:ln w="34925">
            <a:solidFill>
              <a:srgbClr val="FFFF00"/>
            </a:solidFill>
            <a:miter lim="800000"/>
            <a:headEnd/>
            <a:tailEnd/>
          </a:ln>
        </p:spPr>
        <p:txBody>
          <a:bodyPr wrap="none" anchor="ctr"/>
          <a:lstStyle/>
          <a:p>
            <a:endParaRPr lang="zh-CN" altLang="en-US"/>
          </a:p>
        </p:txBody>
      </p:sp>
      <p:pic>
        <p:nvPicPr>
          <p:cNvPr id="6" name="Picture 4" descr="P1050758"/>
          <p:cNvPicPr>
            <a:picLocks noChangeAspect="1" noChangeArrowheads="1"/>
          </p:cNvPicPr>
          <p:nvPr/>
        </p:nvPicPr>
        <p:blipFill>
          <a:blip r:embed="rId3" cstate="email"/>
          <a:srcRect/>
          <a:stretch>
            <a:fillRect/>
          </a:stretch>
        </p:blipFill>
        <p:spPr bwMode="auto">
          <a:xfrm>
            <a:off x="5004048" y="2708920"/>
            <a:ext cx="2511425" cy="2930525"/>
          </a:xfrm>
          <a:prstGeom prst="rect">
            <a:avLst/>
          </a:prstGeom>
          <a:noFill/>
          <a:ln w="9525">
            <a:noFill/>
            <a:miter lim="800000"/>
            <a:headEnd/>
            <a:tailEnd/>
          </a:ln>
        </p:spPr>
      </p:pic>
      <p:sp>
        <p:nvSpPr>
          <p:cNvPr id="9" name="矩形 8"/>
          <p:cNvSpPr/>
          <p:nvPr/>
        </p:nvSpPr>
        <p:spPr>
          <a:xfrm>
            <a:off x="3995936" y="0"/>
            <a:ext cx="648072"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2"/>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500"/>
                                        <p:tgtEl>
                                          <p:spTgt spid="7"/>
                                        </p:tgtEl>
                                      </p:cBhvr>
                                    </p:animEffect>
                                  </p:childTnLst>
                                </p:cTn>
                              </p:par>
                            </p:childTnLst>
                          </p:cTn>
                        </p:par>
                        <p:par>
                          <p:cTn id="10" fill="hold">
                            <p:stCondLst>
                              <p:cond delay="500"/>
                            </p:stCondLst>
                            <p:childTnLst>
                              <p:par>
                                <p:cTn id="11" presetID="29"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ppt_x</p:attrName>
                                        </p:attrNameLst>
                                      </p:cBhvr>
                                      <p:tavLst>
                                        <p:tav tm="0">
                                          <p:val>
                                            <p:strVal val="#ppt_x-.2"/>
                                          </p:val>
                                        </p:tav>
                                        <p:tav tm="100000">
                                          <p:val>
                                            <p:strVal val="#ppt_x"/>
                                          </p:val>
                                        </p:tav>
                                      </p:tavLst>
                                    </p:anim>
                                    <p:anim calcmode="lin" valueType="num">
                                      <p:cBhvr>
                                        <p:cTn id="14" dur="5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5" dur="500"/>
                                        <p:tgtEl>
                                          <p:spTgt spid="8"/>
                                        </p:tgtEl>
                                      </p:cBhvr>
                                    </p:animEffect>
                                  </p:childTnLst>
                                </p:cTn>
                              </p:par>
                            </p:childTnLst>
                          </p:cTn>
                        </p:par>
                        <p:par>
                          <p:cTn id="16" fill="hold">
                            <p:stCondLst>
                              <p:cond delay="1000"/>
                            </p:stCondLst>
                            <p:childTnLst>
                              <p:par>
                                <p:cTn id="17" presetID="3" presetClass="entr" presetSubtype="1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linds(horizontal)">
                                      <p:cBhvr>
                                        <p:cTn id="19" dur="500"/>
                                        <p:tgtEl>
                                          <p:spTgt spid="2"/>
                                        </p:tgtEl>
                                      </p:cBhvr>
                                    </p:animEffect>
                                  </p:childTnLst>
                                </p:cTn>
                              </p:par>
                            </p:childTnLst>
                          </p:cTn>
                        </p:par>
                        <p:par>
                          <p:cTn id="20" fill="hold">
                            <p:stCondLst>
                              <p:cond delay="1500"/>
                            </p:stCondLst>
                            <p:childTnLst>
                              <p:par>
                                <p:cTn id="21" presetID="29"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ppt_x</p:attrName>
                                        </p:attrNameLst>
                                      </p:cBhvr>
                                      <p:tavLst>
                                        <p:tav tm="0">
                                          <p:val>
                                            <p:strVal val="#ppt_x-.2"/>
                                          </p:val>
                                        </p:tav>
                                        <p:tav tm="100000">
                                          <p:val>
                                            <p:strVal val="#ppt_x"/>
                                          </p:val>
                                        </p:tav>
                                      </p:tavLst>
                                    </p:anim>
                                    <p:anim calcmode="lin" valueType="num">
                                      <p:cBhvr>
                                        <p:cTn id="24" dur="5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25" dur="500"/>
                                        <p:tgtEl>
                                          <p:spTgt spid="12"/>
                                        </p:tgtEl>
                                      </p:cBhvr>
                                    </p:animEffect>
                                  </p:childTnLst>
                                </p:cTn>
                              </p:par>
                            </p:childTnLst>
                          </p:cTn>
                        </p:par>
                        <p:par>
                          <p:cTn id="26" fill="hold">
                            <p:stCondLst>
                              <p:cond delay="3000"/>
                            </p:stCondLst>
                            <p:childTnLst>
                              <p:par>
                                <p:cTn id="27" presetID="29"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ppt_x</p:attrName>
                                        </p:attrNameLst>
                                      </p:cBhvr>
                                      <p:tavLst>
                                        <p:tav tm="0">
                                          <p:val>
                                            <p:strVal val="#ppt_x-.2"/>
                                          </p:val>
                                        </p:tav>
                                        <p:tav tm="100000">
                                          <p:val>
                                            <p:strVal val="#ppt_x"/>
                                          </p:val>
                                        </p:tav>
                                      </p:tavLst>
                                    </p:anim>
                                    <p:anim calcmode="lin" valueType="num">
                                      <p:cBhvr>
                                        <p:cTn id="30" dur="5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31" dur="500"/>
                                        <p:tgtEl>
                                          <p:spTgt spid="13"/>
                                        </p:tgtEl>
                                      </p:cBhvr>
                                    </p:animEffect>
                                  </p:childTnLst>
                                </p:cTn>
                              </p:par>
                            </p:childTnLst>
                          </p:cTn>
                        </p:par>
                        <p:par>
                          <p:cTn id="32" fill="hold">
                            <p:stCondLst>
                              <p:cond delay="3500"/>
                            </p:stCondLst>
                            <p:childTnLst>
                              <p:par>
                                <p:cTn id="33" presetID="29"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ppt_x</p:attrName>
                                        </p:attrNameLst>
                                      </p:cBhvr>
                                      <p:tavLst>
                                        <p:tav tm="0">
                                          <p:val>
                                            <p:strVal val="#ppt_x-.2"/>
                                          </p:val>
                                        </p:tav>
                                        <p:tav tm="100000">
                                          <p:val>
                                            <p:strVal val="#ppt_x"/>
                                          </p:val>
                                        </p:tav>
                                      </p:tavLst>
                                    </p:anim>
                                    <p:anim calcmode="lin" valueType="num">
                                      <p:cBhvr>
                                        <p:cTn id="36" dur="5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37" dur="500"/>
                                        <p:tgtEl>
                                          <p:spTgt spid="10"/>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blinds(horizontal)">
                                      <p:cBhvr>
                                        <p:cTn id="40" dur="500"/>
                                        <p:tgtEl>
                                          <p:spTgt spid="4"/>
                                        </p:tgtEl>
                                      </p:cBhvr>
                                    </p:animEffect>
                                  </p:childTnLst>
                                </p:cTn>
                              </p:par>
                            </p:childTnLst>
                          </p:cTn>
                        </p:par>
                        <p:par>
                          <p:cTn id="41" fill="hold">
                            <p:stCondLst>
                              <p:cond delay="4000"/>
                            </p:stCondLst>
                            <p:childTnLst>
                              <p:par>
                                <p:cTn id="42" presetID="3" presetClass="entr" presetSubtype="10" fill="hold" nodeType="after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blinds(horizontal)">
                                      <p:cBhvr>
                                        <p:cTn id="44" dur="500"/>
                                        <p:tgtEl>
                                          <p:spTgt spid="6"/>
                                        </p:tgtEl>
                                      </p:cBhvr>
                                    </p:animEffect>
                                  </p:childTnLst>
                                </p:cTn>
                              </p:par>
                            </p:childTnLst>
                          </p:cTn>
                        </p:par>
                        <p:par>
                          <p:cTn id="45" fill="hold">
                            <p:stCondLst>
                              <p:cond delay="4500"/>
                            </p:stCondLst>
                            <p:childTnLst>
                              <p:par>
                                <p:cTn id="46" presetID="3" presetClass="entr" presetSubtype="10" fill="hold" nodeType="after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blinds(horizontal)">
                                      <p:cBhvr>
                                        <p:cTn id="48" dur="500"/>
                                        <p:tgtEl>
                                          <p:spTgt spid="3"/>
                                        </p:tgtEl>
                                      </p:cBhvr>
                                    </p:animEffect>
                                  </p:childTnLst>
                                </p:cTn>
                              </p:par>
                            </p:childTnLst>
                          </p:cTn>
                        </p:par>
                        <p:par>
                          <p:cTn id="49" fill="hold">
                            <p:stCondLst>
                              <p:cond delay="5000"/>
                            </p:stCondLst>
                            <p:childTnLst>
                              <p:par>
                                <p:cTn id="50" presetID="29" presetClass="entr" presetSubtype="0" fill="hold" grpId="0" nodeType="after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ppt_x</p:attrName>
                                        </p:attrNameLst>
                                      </p:cBhvr>
                                      <p:tavLst>
                                        <p:tav tm="0">
                                          <p:val>
                                            <p:strVal val="#ppt_x-.2"/>
                                          </p:val>
                                        </p:tav>
                                        <p:tav tm="100000">
                                          <p:val>
                                            <p:strVal val="#ppt_x"/>
                                          </p:val>
                                        </p:tav>
                                      </p:tavLst>
                                    </p:anim>
                                    <p:anim calcmode="lin" valueType="num">
                                      <p:cBhvr>
                                        <p:cTn id="53" dur="5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54" dur="500"/>
                                        <p:tgtEl>
                                          <p:spTgt spid="9"/>
                                        </p:tgtEl>
                                      </p:cBhvr>
                                    </p:animEffect>
                                  </p:childTnLst>
                                </p:cTn>
                              </p:par>
                            </p:childTnLst>
                          </p:cTn>
                        </p:par>
                        <p:par>
                          <p:cTn id="55" fill="hold">
                            <p:stCondLst>
                              <p:cond delay="5500"/>
                            </p:stCondLst>
                            <p:childTnLst>
                              <p:par>
                                <p:cTn id="56" presetID="29" presetClass="entr" presetSubtype="0" fill="hold" grpId="0" nodeType="after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p:cTn id="58" dur="500" fill="hold"/>
                                        <p:tgtEl>
                                          <p:spTgt spid="11"/>
                                        </p:tgtEl>
                                        <p:attrNameLst>
                                          <p:attrName>ppt_x</p:attrName>
                                        </p:attrNameLst>
                                      </p:cBhvr>
                                      <p:tavLst>
                                        <p:tav tm="0">
                                          <p:val>
                                            <p:strVal val="#ppt_x-.2"/>
                                          </p:val>
                                        </p:tav>
                                        <p:tav tm="100000">
                                          <p:val>
                                            <p:strVal val="#ppt_x"/>
                                          </p:val>
                                        </p:tav>
                                      </p:tavLst>
                                    </p:anim>
                                    <p:anim calcmode="lin" valueType="num">
                                      <p:cBhvr>
                                        <p:cTn id="59" dur="5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60" dur="500"/>
                                        <p:tgtEl>
                                          <p:spTgt spid="11"/>
                                        </p:tgtEl>
                                      </p:cBhvr>
                                    </p:animEffect>
                                  </p:childTnLst>
                                </p:cTn>
                              </p:par>
                            </p:childTnLst>
                          </p:cTn>
                        </p:par>
                        <p:par>
                          <p:cTn id="61" fill="hold">
                            <p:stCondLst>
                              <p:cond delay="6000"/>
                            </p:stCondLst>
                            <p:childTnLst>
                              <p:par>
                                <p:cTn id="62" presetID="2" presetClass="entr" presetSubtype="4" fill="hold" grpId="0" nodeType="afterEffect">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cBhvr additive="base">
                                        <p:cTn id="64" dur="500" fill="hold"/>
                                        <p:tgtEl>
                                          <p:spTgt spid="5"/>
                                        </p:tgtEl>
                                        <p:attrNameLst>
                                          <p:attrName>ppt_x</p:attrName>
                                        </p:attrNameLst>
                                      </p:cBhvr>
                                      <p:tavLst>
                                        <p:tav tm="0">
                                          <p:val>
                                            <p:strVal val="#ppt_x"/>
                                          </p:val>
                                        </p:tav>
                                        <p:tav tm="100000">
                                          <p:val>
                                            <p:strVal val="#ppt_x"/>
                                          </p:val>
                                        </p:tav>
                                      </p:tavLst>
                                    </p:anim>
                                    <p:anim calcmode="lin" valueType="num">
                                      <p:cBhvr additive="base">
                                        <p:cTn id="65"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11" grpId="0" animBg="1"/>
      <p:bldP spid="10" grpId="0" animBg="1"/>
      <p:bldP spid="8" grpId="0" animBg="1"/>
      <p:bldP spid="7" grpId="0" animBg="1"/>
      <p:bldP spid="2" grpId="0"/>
      <p:bldP spid="4" grpId="0"/>
      <p:bldP spid="5"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32"/>
          <p:cNvSpPr>
            <a:spLocks noChangeArrowheads="1"/>
          </p:cNvSpPr>
          <p:nvPr/>
        </p:nvSpPr>
        <p:spPr bwMode="auto">
          <a:xfrm>
            <a:off x="0" y="5517232"/>
            <a:ext cx="9144000" cy="216024"/>
          </a:xfrm>
          <a:prstGeom prst="rect">
            <a:avLst/>
          </a:prstGeom>
          <a:solidFill>
            <a:srgbClr val="8EB4E3">
              <a:alpha val="40000"/>
            </a:srgbClr>
          </a:solidFill>
          <a:ln w="9525">
            <a:noFill/>
            <a:miter lim="800000"/>
            <a:headEnd/>
            <a:tailEnd/>
          </a:ln>
        </p:spPr>
        <p:txBody>
          <a:bodyPr anchor="ctr"/>
          <a:lstStyle/>
          <a:p>
            <a:pPr algn="ctr"/>
            <a:endParaRPr lang="zh-CN" altLang="zh-CN" dirty="0">
              <a:solidFill>
                <a:srgbClr val="FFFFFF"/>
              </a:solidFill>
              <a:latin typeface="宋体" pitchFamily="2" charset="-122"/>
              <a:sym typeface="宋体" pitchFamily="2" charset="-122"/>
            </a:endParaRPr>
          </a:p>
        </p:txBody>
      </p:sp>
      <p:sp>
        <p:nvSpPr>
          <p:cNvPr id="10" name="矩形 9"/>
          <p:cNvSpPr/>
          <p:nvPr/>
        </p:nvSpPr>
        <p:spPr>
          <a:xfrm>
            <a:off x="6660232" y="0"/>
            <a:ext cx="1440160"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p:cNvSpPr/>
          <p:nvPr/>
        </p:nvSpPr>
        <p:spPr>
          <a:xfrm>
            <a:off x="251520" y="0"/>
            <a:ext cx="2016224"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10"/>
          <p:cNvSpPr/>
          <p:nvPr/>
        </p:nvSpPr>
        <p:spPr>
          <a:xfrm flipH="1">
            <a:off x="7596336" y="0"/>
            <a:ext cx="288032"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6"/>
          <p:cNvSpPr/>
          <p:nvPr/>
        </p:nvSpPr>
        <p:spPr>
          <a:xfrm>
            <a:off x="1691680" y="0"/>
            <a:ext cx="288032"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4"/>
          <p:cNvSpPr/>
          <p:nvPr/>
        </p:nvSpPr>
        <p:spPr>
          <a:xfrm>
            <a:off x="0" y="2276872"/>
            <a:ext cx="9144000" cy="936104"/>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2"/>
          <p:cNvSpPr>
            <a:spLocks noChangeArrowheads="1"/>
          </p:cNvSpPr>
          <p:nvPr/>
        </p:nvSpPr>
        <p:spPr bwMode="auto">
          <a:xfrm>
            <a:off x="0" y="0"/>
            <a:ext cx="2915816" cy="6858000"/>
          </a:xfrm>
          <a:prstGeom prst="rect">
            <a:avLst/>
          </a:prstGeom>
          <a:solidFill>
            <a:srgbClr val="8EB4E3">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2" name="矩形 1"/>
          <p:cNvSpPr/>
          <p:nvPr/>
        </p:nvSpPr>
        <p:spPr>
          <a:xfrm>
            <a:off x="467544" y="1700808"/>
            <a:ext cx="3096344" cy="2585323"/>
          </a:xfrm>
          <a:prstGeom prst="rect">
            <a:avLst/>
          </a:prstGeom>
        </p:spPr>
        <p:txBody>
          <a:bodyPr wrap="square">
            <a:spAutoFit/>
          </a:bodyPr>
          <a:lstStyle/>
          <a:p>
            <a:r>
              <a:rPr lang="zh-CN" altLang="en-US" dirty="0" smtClean="0">
                <a:latin typeface="黑体" pitchFamily="49" charset="-122"/>
                <a:ea typeface="黑体" pitchFamily="49" charset="-122"/>
              </a:rPr>
              <a:t>图书查找方法</a:t>
            </a:r>
            <a:endParaRPr lang="en-US" altLang="zh-CN" dirty="0" smtClean="0">
              <a:latin typeface="黑体" pitchFamily="49" charset="-122"/>
              <a:ea typeface="黑体" pitchFamily="49" charset="-122"/>
            </a:endParaRPr>
          </a:p>
          <a:p>
            <a:endParaRPr lang="en-US" altLang="zh-CN" dirty="0" smtClean="0">
              <a:solidFill>
                <a:srgbClr val="C00000"/>
              </a:solidFill>
              <a:latin typeface="黑体" pitchFamily="49" charset="-122"/>
              <a:ea typeface="黑体" pitchFamily="49" charset="-122"/>
            </a:endParaRPr>
          </a:p>
          <a:p>
            <a:r>
              <a:rPr lang="en-US" altLang="zh-CN" dirty="0" smtClean="0">
                <a:solidFill>
                  <a:srgbClr val="C00000"/>
                </a:solidFill>
                <a:latin typeface="黑体" pitchFamily="49" charset="-122"/>
                <a:ea typeface="黑体" pitchFamily="49" charset="-122"/>
              </a:rPr>
              <a:t>1.</a:t>
            </a:r>
            <a:r>
              <a:rPr lang="zh-CN" altLang="en-US" dirty="0" smtClean="0">
                <a:solidFill>
                  <a:srgbClr val="C00000"/>
                </a:solidFill>
                <a:latin typeface="黑体" pitchFamily="49" charset="-122"/>
                <a:ea typeface="黑体" pitchFamily="49" charset="-122"/>
              </a:rPr>
              <a:t>直接浏览书架</a:t>
            </a:r>
            <a:endParaRPr lang="en-US" altLang="zh-CN" dirty="0" smtClean="0">
              <a:solidFill>
                <a:srgbClr val="C00000"/>
              </a:solidFill>
              <a:latin typeface="黑体" pitchFamily="49" charset="-122"/>
              <a:ea typeface="黑体" pitchFamily="49" charset="-122"/>
            </a:endParaRPr>
          </a:p>
          <a:p>
            <a:endParaRPr lang="en-US" altLang="zh-CN" dirty="0" smtClean="0">
              <a:solidFill>
                <a:srgbClr val="C00000"/>
              </a:solidFill>
              <a:latin typeface="黑体" pitchFamily="49" charset="-122"/>
              <a:ea typeface="黑体" pitchFamily="49" charset="-122"/>
            </a:endParaRPr>
          </a:p>
          <a:p>
            <a:r>
              <a:rPr lang="en-US" altLang="zh-CN" dirty="0" smtClean="0">
                <a:solidFill>
                  <a:srgbClr val="C00000"/>
                </a:solidFill>
                <a:latin typeface="黑体" pitchFamily="49" charset="-122"/>
                <a:ea typeface="黑体" pitchFamily="49" charset="-122"/>
                <a:cs typeface="Calibri" pitchFamily="34" charset="0"/>
                <a:sym typeface="Calibri" pitchFamily="34" charset="0"/>
              </a:rPr>
              <a:t>2.</a:t>
            </a:r>
            <a:r>
              <a:rPr lang="zh-CN" altLang="en-US" dirty="0" smtClean="0">
                <a:solidFill>
                  <a:srgbClr val="C00000"/>
                </a:solidFill>
                <a:latin typeface="黑体" pitchFamily="49" charset="-122"/>
                <a:ea typeface="黑体" pitchFamily="49" charset="-122"/>
                <a:cs typeface="Calibri" pitchFamily="34" charset="0"/>
                <a:sym typeface="Calibri" pitchFamily="34" charset="0"/>
              </a:rPr>
              <a:t>书目检索系统</a:t>
            </a:r>
            <a:endParaRPr lang="zh-CN" altLang="en-US" dirty="0" smtClean="0">
              <a:solidFill>
                <a:srgbClr val="C00000"/>
              </a:solidFill>
              <a:latin typeface="黑体" pitchFamily="49" charset="-122"/>
              <a:ea typeface="黑体" pitchFamily="49" charset="-122"/>
              <a:cs typeface="Calibri" pitchFamily="34" charset="0"/>
            </a:endParaRPr>
          </a:p>
          <a:p>
            <a:r>
              <a:rPr lang="en-US" altLang="zh-CN" sz="1400" dirty="0" smtClean="0">
                <a:solidFill>
                  <a:srgbClr val="000000"/>
                </a:solidFill>
                <a:latin typeface="黑体" pitchFamily="49" charset="-122"/>
                <a:ea typeface="黑体" pitchFamily="49" charset="-122"/>
                <a:sym typeface="Calibri" pitchFamily="34" charset="0"/>
                <a:hlinkClick r:id="rId2"/>
              </a:rPr>
              <a:t>http://lib.gzarts.edu.cn</a:t>
            </a:r>
            <a:endParaRPr lang="en-US" altLang="zh-CN" sz="1400" dirty="0" smtClean="0">
              <a:solidFill>
                <a:srgbClr val="000000"/>
              </a:solidFill>
              <a:latin typeface="黑体" pitchFamily="49" charset="-122"/>
              <a:ea typeface="黑体" pitchFamily="49" charset="-122"/>
              <a:sym typeface="Calibri" pitchFamily="34" charset="0"/>
            </a:endParaRPr>
          </a:p>
          <a:p>
            <a:endParaRPr lang="zh-CN" altLang="en-US" dirty="0" smtClean="0">
              <a:latin typeface="黑体" pitchFamily="49" charset="-122"/>
              <a:ea typeface="黑体" pitchFamily="49" charset="-122"/>
            </a:endParaRPr>
          </a:p>
          <a:p>
            <a:r>
              <a:rPr lang="en-US" altLang="zh-CN" dirty="0" smtClean="0">
                <a:solidFill>
                  <a:srgbClr val="C00000"/>
                </a:solidFill>
                <a:latin typeface="黑体" pitchFamily="49" charset="-122"/>
                <a:ea typeface="黑体" pitchFamily="49" charset="-122"/>
              </a:rPr>
              <a:t>3.</a:t>
            </a:r>
            <a:r>
              <a:rPr lang="zh-CN" altLang="en-US" dirty="0" smtClean="0">
                <a:solidFill>
                  <a:srgbClr val="C00000"/>
                </a:solidFill>
                <a:latin typeface="黑体" pitchFamily="49" charset="-122"/>
                <a:ea typeface="黑体" pitchFamily="49" charset="-122"/>
              </a:rPr>
              <a:t>信息检索课程</a:t>
            </a:r>
          </a:p>
          <a:p>
            <a:r>
              <a:rPr lang="zh-CN" altLang="en-US" dirty="0" smtClean="0">
                <a:latin typeface="黑体" pitchFamily="49" charset="-122"/>
                <a:ea typeface="黑体" pitchFamily="49" charset="-122"/>
              </a:rPr>
              <a:t>课程预约</a:t>
            </a:r>
            <a:r>
              <a:rPr lang="en-US" altLang="zh-CN" dirty="0" smtClean="0">
                <a:latin typeface="黑体" pitchFamily="49" charset="-122"/>
                <a:ea typeface="黑体" pitchFamily="49" charset="-122"/>
              </a:rPr>
              <a:t> 39323393</a:t>
            </a:r>
          </a:p>
        </p:txBody>
      </p:sp>
      <p:sp>
        <p:nvSpPr>
          <p:cNvPr id="12" name="矩形 11"/>
          <p:cNvSpPr/>
          <p:nvPr/>
        </p:nvSpPr>
        <p:spPr>
          <a:xfrm>
            <a:off x="0" y="620688"/>
            <a:ext cx="9144000" cy="288032"/>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p:cNvSpPr/>
          <p:nvPr/>
        </p:nvSpPr>
        <p:spPr>
          <a:xfrm>
            <a:off x="0" y="5373216"/>
            <a:ext cx="9144000" cy="576064"/>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26" name="Picture 2"/>
          <p:cNvPicPr>
            <a:picLocks noChangeAspect="1" noChangeArrowheads="1"/>
          </p:cNvPicPr>
          <p:nvPr/>
        </p:nvPicPr>
        <p:blipFill>
          <a:blip r:embed="rId3" cstate="email"/>
          <a:srcRect/>
          <a:stretch>
            <a:fillRect/>
          </a:stretch>
        </p:blipFill>
        <p:spPr bwMode="auto">
          <a:xfrm>
            <a:off x="3635896" y="1124744"/>
            <a:ext cx="4770682" cy="5040560"/>
          </a:xfrm>
          <a:prstGeom prst="rect">
            <a:avLst/>
          </a:prstGeom>
          <a:ln>
            <a:noFill/>
          </a:ln>
          <a:effectLst>
            <a:outerShdw blurRad="292100" dist="139700" dir="2700000" algn="tl" rotWithShape="0">
              <a:srgbClr val="333333">
                <a:alpha val="65000"/>
              </a:srgbClr>
            </a:outerShdw>
          </a:effectLst>
        </p:spPr>
      </p:pic>
      <p:sp>
        <p:nvSpPr>
          <p:cNvPr id="16" name="TextBox 15"/>
          <p:cNvSpPr txBox="1"/>
          <p:nvPr/>
        </p:nvSpPr>
        <p:spPr>
          <a:xfrm>
            <a:off x="3491880" y="908720"/>
            <a:ext cx="360040" cy="369332"/>
          </a:xfrm>
          <a:prstGeom prst="rect">
            <a:avLst/>
          </a:prstGeom>
          <a:solidFill>
            <a:srgbClr val="FFC000"/>
          </a:solidFill>
        </p:spPr>
        <p:txBody>
          <a:bodyPr wrap="square" rtlCol="0">
            <a:spAutoFit/>
          </a:bodyPr>
          <a:lstStyle/>
          <a:p>
            <a:r>
              <a:rPr lang="en-US" altLang="zh-CN" dirty="0" smtClean="0"/>
              <a:t>1</a:t>
            </a:r>
            <a:endParaRPr lang="zh-CN" altLang="en-US" dirty="0"/>
          </a:p>
        </p:txBody>
      </p:sp>
      <p:sp>
        <p:nvSpPr>
          <p:cNvPr id="17" name="Rectangle 7"/>
          <p:cNvSpPr>
            <a:spLocks noChangeArrowheads="1"/>
          </p:cNvSpPr>
          <p:nvPr/>
        </p:nvSpPr>
        <p:spPr bwMode="auto">
          <a:xfrm>
            <a:off x="3779913" y="2780928"/>
            <a:ext cx="1224136" cy="288032"/>
          </a:xfrm>
          <a:prstGeom prst="rect">
            <a:avLst/>
          </a:prstGeom>
          <a:noFill/>
          <a:ln w="34925">
            <a:solidFill>
              <a:srgbClr val="FFFF00"/>
            </a:solidFill>
            <a:miter lim="800000"/>
            <a:headEnd/>
            <a:tailEnd/>
          </a:ln>
        </p:spPr>
        <p:txBody>
          <a:bodyPr wrap="none" anchor="ctr"/>
          <a:lstStyle/>
          <a:p>
            <a:endParaRPr lang="zh-CN" altLang="en-US"/>
          </a:p>
        </p:txBody>
      </p:sp>
      <p:sp>
        <p:nvSpPr>
          <p:cNvPr id="18" name="TextBox 17"/>
          <p:cNvSpPr txBox="1"/>
          <p:nvPr/>
        </p:nvSpPr>
        <p:spPr>
          <a:xfrm>
            <a:off x="3491880" y="2564904"/>
            <a:ext cx="360040" cy="369332"/>
          </a:xfrm>
          <a:prstGeom prst="rect">
            <a:avLst/>
          </a:prstGeom>
          <a:solidFill>
            <a:srgbClr val="FFC000"/>
          </a:solidFill>
        </p:spPr>
        <p:txBody>
          <a:bodyPr wrap="square" rtlCol="0">
            <a:spAutoFit/>
          </a:bodyPr>
          <a:lstStyle/>
          <a:p>
            <a:r>
              <a:rPr lang="en-US" altLang="zh-CN" dirty="0" smtClean="0"/>
              <a:t>2</a:t>
            </a:r>
            <a:endParaRPr lang="zh-CN" altLang="en-US" dirty="0"/>
          </a:p>
        </p:txBody>
      </p:sp>
      <p:pic>
        <p:nvPicPr>
          <p:cNvPr id="13" name="Picture 10"/>
          <p:cNvPicPr>
            <a:picLocks noChangeAspect="1" noChangeArrowheads="1"/>
          </p:cNvPicPr>
          <p:nvPr/>
        </p:nvPicPr>
        <p:blipFill>
          <a:blip r:embed="rId4" cstate="email"/>
          <a:srcRect r="28384"/>
          <a:stretch>
            <a:fillRect/>
          </a:stretch>
        </p:blipFill>
        <p:spPr bwMode="auto">
          <a:xfrm>
            <a:off x="3203848" y="1268760"/>
            <a:ext cx="5446610" cy="3672408"/>
          </a:xfrm>
          <a:prstGeom prst="rect">
            <a:avLst/>
          </a:prstGeom>
          <a:ln>
            <a:noFill/>
          </a:ln>
          <a:effectLst>
            <a:outerShdw blurRad="292100" dist="139700" dir="2700000" algn="tl" rotWithShape="0">
              <a:srgbClr val="333333">
                <a:alpha val="65000"/>
              </a:srgbClr>
            </a:outerShdw>
          </a:effectLst>
        </p:spPr>
      </p:pic>
      <p:sp>
        <p:nvSpPr>
          <p:cNvPr id="19" name="TextBox 18"/>
          <p:cNvSpPr txBox="1"/>
          <p:nvPr/>
        </p:nvSpPr>
        <p:spPr>
          <a:xfrm>
            <a:off x="2987824" y="1844824"/>
            <a:ext cx="360040" cy="369332"/>
          </a:xfrm>
          <a:prstGeom prst="rect">
            <a:avLst/>
          </a:prstGeom>
          <a:solidFill>
            <a:srgbClr val="FFC000"/>
          </a:solidFill>
        </p:spPr>
        <p:txBody>
          <a:bodyPr wrap="square" rtlCol="0">
            <a:spAutoFit/>
          </a:bodyPr>
          <a:lstStyle/>
          <a:p>
            <a:r>
              <a:rPr lang="en-US" altLang="zh-CN" dirty="0" smtClean="0"/>
              <a:t>3</a:t>
            </a:r>
            <a:endParaRPr lang="zh-CN" altLang="en-US" dirty="0"/>
          </a:p>
        </p:txBody>
      </p:sp>
      <p:sp>
        <p:nvSpPr>
          <p:cNvPr id="14" name="Rectangle 13"/>
          <p:cNvSpPr>
            <a:spLocks noChangeArrowheads="1"/>
          </p:cNvSpPr>
          <p:nvPr/>
        </p:nvSpPr>
        <p:spPr bwMode="auto">
          <a:xfrm>
            <a:off x="3275856" y="2492896"/>
            <a:ext cx="1295400" cy="2057400"/>
          </a:xfrm>
          <a:prstGeom prst="rect">
            <a:avLst/>
          </a:prstGeom>
          <a:noFill/>
          <a:ln w="34925">
            <a:solidFill>
              <a:schemeClr val="tx2">
                <a:lumMod val="60000"/>
                <a:lumOff val="40000"/>
              </a:schemeClr>
            </a:solidFill>
            <a:miter lim="800000"/>
            <a:headEnd/>
            <a:tailEnd/>
          </a:ln>
        </p:spPr>
        <p:txBody>
          <a:bodyPr wrap="none" anchor="ctr"/>
          <a:lstStyle/>
          <a:p>
            <a:pPr>
              <a:defRPr/>
            </a:pPr>
            <a:endParaRPr lang="zh-CN" altLang="en-US">
              <a:ln>
                <a:solidFill>
                  <a:srgbClr val="FFC000"/>
                </a:solidFill>
              </a:ln>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500"/>
                                        <p:tgtEl>
                                          <p:spTgt spid="4"/>
                                        </p:tgtEl>
                                      </p:cBhvr>
                                    </p:animEffect>
                                  </p:childTnLst>
                                </p:cTn>
                              </p:par>
                            </p:childTnLst>
                          </p:cTn>
                        </p:par>
                        <p:par>
                          <p:cTn id="10" fill="hold">
                            <p:stCondLst>
                              <p:cond delay="500"/>
                            </p:stCondLst>
                            <p:childTnLst>
                              <p:par>
                                <p:cTn id="11" presetID="29"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ppt_x</p:attrName>
                                        </p:attrNameLst>
                                      </p:cBhvr>
                                      <p:tavLst>
                                        <p:tav tm="0">
                                          <p:val>
                                            <p:strVal val="#ppt_x-.2"/>
                                          </p:val>
                                        </p:tav>
                                        <p:tav tm="100000">
                                          <p:val>
                                            <p:strVal val="#ppt_x"/>
                                          </p:val>
                                        </p:tav>
                                      </p:tavLst>
                                    </p:anim>
                                    <p:anim calcmode="lin" valueType="num">
                                      <p:cBhvr>
                                        <p:cTn id="14"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5" dur="500"/>
                                        <p:tgtEl>
                                          <p:spTgt spid="5"/>
                                        </p:tgtEl>
                                      </p:cBhvr>
                                    </p:animEffect>
                                  </p:childTnLst>
                                </p:cTn>
                              </p:par>
                            </p:childTnLst>
                          </p:cTn>
                        </p:par>
                        <p:par>
                          <p:cTn id="16" fill="hold">
                            <p:stCondLst>
                              <p:cond delay="1000"/>
                            </p:stCondLst>
                            <p:childTnLst>
                              <p:par>
                                <p:cTn id="17" presetID="9"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dissolve">
                                      <p:cBhvr>
                                        <p:cTn id="19" dur="500"/>
                                        <p:tgtEl>
                                          <p:spTgt spid="2"/>
                                        </p:tgtEl>
                                      </p:cBhvr>
                                    </p:animEffect>
                                  </p:childTnLst>
                                </p:cTn>
                              </p:par>
                            </p:childTnLst>
                          </p:cTn>
                        </p:par>
                        <p:par>
                          <p:cTn id="20" fill="hold">
                            <p:stCondLst>
                              <p:cond delay="1500"/>
                            </p:stCondLst>
                            <p:childTnLst>
                              <p:par>
                                <p:cTn id="21" presetID="29"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ppt_x</p:attrName>
                                        </p:attrNameLst>
                                      </p:cBhvr>
                                      <p:tavLst>
                                        <p:tav tm="0">
                                          <p:val>
                                            <p:strVal val="#ppt_x-.2"/>
                                          </p:val>
                                        </p:tav>
                                        <p:tav tm="100000">
                                          <p:val>
                                            <p:strVal val="#ppt_x"/>
                                          </p:val>
                                        </p:tav>
                                      </p:tavLst>
                                    </p:anim>
                                    <p:anim calcmode="lin" valueType="num">
                                      <p:cBhvr>
                                        <p:cTn id="24" dur="5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5" dur="500"/>
                                        <p:tgtEl>
                                          <p:spTgt spid="6"/>
                                        </p:tgtEl>
                                      </p:cBhvr>
                                    </p:animEffect>
                                  </p:childTnLst>
                                </p:cTn>
                              </p:par>
                            </p:childTnLst>
                          </p:cTn>
                        </p:par>
                        <p:par>
                          <p:cTn id="26" fill="hold">
                            <p:stCondLst>
                              <p:cond delay="2000"/>
                            </p:stCondLst>
                            <p:childTnLst>
                              <p:par>
                                <p:cTn id="27" presetID="29"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ppt_x</p:attrName>
                                        </p:attrNameLst>
                                      </p:cBhvr>
                                      <p:tavLst>
                                        <p:tav tm="0">
                                          <p:val>
                                            <p:strVal val="#ppt_x-.2"/>
                                          </p:val>
                                        </p:tav>
                                        <p:tav tm="100000">
                                          <p:val>
                                            <p:strVal val="#ppt_x"/>
                                          </p:val>
                                        </p:tav>
                                      </p:tavLst>
                                    </p:anim>
                                    <p:anim calcmode="lin" valueType="num">
                                      <p:cBhvr>
                                        <p:cTn id="30" dur="5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31" dur="500"/>
                                        <p:tgtEl>
                                          <p:spTgt spid="7"/>
                                        </p:tgtEl>
                                      </p:cBhvr>
                                    </p:animEffect>
                                  </p:childTnLst>
                                </p:cTn>
                              </p:par>
                            </p:childTnLst>
                          </p:cTn>
                        </p:par>
                        <p:par>
                          <p:cTn id="32" fill="hold">
                            <p:stCondLst>
                              <p:cond delay="2500"/>
                            </p:stCondLst>
                            <p:childTnLst>
                              <p:par>
                                <p:cTn id="33" presetID="29" presetClass="entr" presetSubtype="0"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ppt_x</p:attrName>
                                        </p:attrNameLst>
                                      </p:cBhvr>
                                      <p:tavLst>
                                        <p:tav tm="0">
                                          <p:val>
                                            <p:strVal val="#ppt_x-.2"/>
                                          </p:val>
                                        </p:tav>
                                        <p:tav tm="100000">
                                          <p:val>
                                            <p:strVal val="#ppt_x"/>
                                          </p:val>
                                        </p:tav>
                                      </p:tavLst>
                                    </p:anim>
                                    <p:anim calcmode="lin" valueType="num">
                                      <p:cBhvr>
                                        <p:cTn id="36" dur="5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37" dur="500"/>
                                        <p:tgtEl>
                                          <p:spTgt spid="8"/>
                                        </p:tgtEl>
                                      </p:cBhvr>
                                    </p:animEffect>
                                  </p:childTnLst>
                                </p:cTn>
                              </p:par>
                            </p:childTnLst>
                          </p:cTn>
                        </p:par>
                        <p:par>
                          <p:cTn id="38" fill="hold">
                            <p:stCondLst>
                              <p:cond delay="3000"/>
                            </p:stCondLst>
                            <p:childTnLst>
                              <p:par>
                                <p:cTn id="39" presetID="29" presetClass="entr" presetSubtype="0"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ppt_x</p:attrName>
                                        </p:attrNameLst>
                                      </p:cBhvr>
                                      <p:tavLst>
                                        <p:tav tm="0">
                                          <p:val>
                                            <p:strVal val="#ppt_x-.2"/>
                                          </p:val>
                                        </p:tav>
                                        <p:tav tm="100000">
                                          <p:val>
                                            <p:strVal val="#ppt_x"/>
                                          </p:val>
                                        </p:tav>
                                      </p:tavLst>
                                    </p:anim>
                                    <p:anim calcmode="lin" valueType="num">
                                      <p:cBhvr>
                                        <p:cTn id="42" dur="5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43" dur="500"/>
                                        <p:tgtEl>
                                          <p:spTgt spid="9"/>
                                        </p:tgtEl>
                                      </p:cBhvr>
                                    </p:animEffect>
                                  </p:childTnLst>
                                </p:cTn>
                              </p:par>
                            </p:childTnLst>
                          </p:cTn>
                        </p:par>
                        <p:par>
                          <p:cTn id="44" fill="hold">
                            <p:stCondLst>
                              <p:cond delay="3500"/>
                            </p:stCondLst>
                            <p:childTnLst>
                              <p:par>
                                <p:cTn id="45" presetID="29" presetClass="entr" presetSubtype="0"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ppt_x</p:attrName>
                                        </p:attrNameLst>
                                      </p:cBhvr>
                                      <p:tavLst>
                                        <p:tav tm="0">
                                          <p:val>
                                            <p:strVal val="#ppt_x-.2"/>
                                          </p:val>
                                        </p:tav>
                                        <p:tav tm="100000">
                                          <p:val>
                                            <p:strVal val="#ppt_x"/>
                                          </p:val>
                                        </p:tav>
                                      </p:tavLst>
                                    </p:anim>
                                    <p:anim calcmode="lin" valueType="num">
                                      <p:cBhvr>
                                        <p:cTn id="48" dur="5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49" dur="500"/>
                                        <p:tgtEl>
                                          <p:spTgt spid="10"/>
                                        </p:tgtEl>
                                      </p:cBhvr>
                                    </p:animEffect>
                                  </p:childTnLst>
                                </p:cTn>
                              </p:par>
                            </p:childTnLst>
                          </p:cTn>
                        </p:par>
                        <p:par>
                          <p:cTn id="50" fill="hold">
                            <p:stCondLst>
                              <p:cond delay="4000"/>
                            </p:stCondLst>
                            <p:childTnLst>
                              <p:par>
                                <p:cTn id="51" presetID="29" presetClass="entr" presetSubtype="0"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 calcmode="lin" valueType="num">
                                      <p:cBhvr>
                                        <p:cTn id="53" dur="500" fill="hold"/>
                                        <p:tgtEl>
                                          <p:spTgt spid="11"/>
                                        </p:tgtEl>
                                        <p:attrNameLst>
                                          <p:attrName>ppt_x</p:attrName>
                                        </p:attrNameLst>
                                      </p:cBhvr>
                                      <p:tavLst>
                                        <p:tav tm="0">
                                          <p:val>
                                            <p:strVal val="#ppt_x-.2"/>
                                          </p:val>
                                        </p:tav>
                                        <p:tav tm="100000">
                                          <p:val>
                                            <p:strVal val="#ppt_x"/>
                                          </p:val>
                                        </p:tav>
                                      </p:tavLst>
                                    </p:anim>
                                    <p:anim calcmode="lin" valueType="num">
                                      <p:cBhvr>
                                        <p:cTn id="54" dur="5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55" dur="500"/>
                                        <p:tgtEl>
                                          <p:spTgt spid="11"/>
                                        </p:tgtEl>
                                      </p:cBhvr>
                                    </p:animEffect>
                                  </p:childTnLst>
                                </p:cTn>
                              </p:par>
                            </p:childTnLst>
                          </p:cTn>
                        </p:par>
                        <p:par>
                          <p:cTn id="56" fill="hold">
                            <p:stCondLst>
                              <p:cond delay="4500"/>
                            </p:stCondLst>
                            <p:childTnLst>
                              <p:par>
                                <p:cTn id="57" presetID="29" presetClass="entr" presetSubtype="0"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ppt_x</p:attrName>
                                        </p:attrNameLst>
                                      </p:cBhvr>
                                      <p:tavLst>
                                        <p:tav tm="0">
                                          <p:val>
                                            <p:strVal val="#ppt_x-.2"/>
                                          </p:val>
                                        </p:tav>
                                        <p:tav tm="100000">
                                          <p:val>
                                            <p:strVal val="#ppt_x"/>
                                          </p:val>
                                        </p:tav>
                                      </p:tavLst>
                                    </p:anim>
                                    <p:anim calcmode="lin" valueType="num">
                                      <p:cBhvr>
                                        <p:cTn id="60" dur="5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61" dur="500"/>
                                        <p:tgtEl>
                                          <p:spTgt spid="12"/>
                                        </p:tgtEl>
                                      </p:cBhvr>
                                    </p:animEffect>
                                  </p:childTnLst>
                                </p:cTn>
                              </p:par>
                            </p:childTnLst>
                          </p:cTn>
                        </p:par>
                      </p:childTnLst>
                    </p:cTn>
                  </p:par>
                  <p:par>
                    <p:cTn id="62" fill="hold">
                      <p:stCondLst>
                        <p:cond delay="indefinite"/>
                      </p:stCondLst>
                      <p:childTnLst>
                        <p:par>
                          <p:cTn id="63" fill="hold">
                            <p:stCondLst>
                              <p:cond delay="0"/>
                            </p:stCondLst>
                            <p:childTnLst>
                              <p:par>
                                <p:cTn id="64" presetID="3" presetClass="entr" presetSubtype="10" fill="hold" nodeType="clickEffect">
                                  <p:stCondLst>
                                    <p:cond delay="0"/>
                                  </p:stCondLst>
                                  <p:childTnLst>
                                    <p:set>
                                      <p:cBhvr>
                                        <p:cTn id="65" dur="1" fill="hold">
                                          <p:stCondLst>
                                            <p:cond delay="0"/>
                                          </p:stCondLst>
                                        </p:cTn>
                                        <p:tgtEl>
                                          <p:spTgt spid="1026"/>
                                        </p:tgtEl>
                                        <p:attrNameLst>
                                          <p:attrName>style.visibility</p:attrName>
                                        </p:attrNameLst>
                                      </p:cBhvr>
                                      <p:to>
                                        <p:strVal val="visible"/>
                                      </p:to>
                                    </p:set>
                                    <p:animEffect transition="in" filter="blinds(horizontal)">
                                      <p:cBhvr>
                                        <p:cTn id="66" dur="500"/>
                                        <p:tgtEl>
                                          <p:spTgt spid="1026"/>
                                        </p:tgtEl>
                                      </p:cBhvr>
                                    </p:animEffect>
                                  </p:childTnLst>
                                </p:cTn>
                              </p:par>
                              <p:par>
                                <p:cTn id="67" presetID="3" presetClass="entr" presetSubtype="10" fill="hold" grpId="0" nodeType="with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blinds(horizontal)">
                                      <p:cBhvr>
                                        <p:cTn id="69" dur="500"/>
                                        <p:tgtEl>
                                          <p:spTgt spid="16"/>
                                        </p:tgtEl>
                                      </p:cBhvr>
                                    </p:animEffect>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grpId="0" nodeType="clickEffect">
                                  <p:stCondLst>
                                    <p:cond delay="0"/>
                                  </p:stCondLst>
                                  <p:childTnLst>
                                    <p:set>
                                      <p:cBhvr>
                                        <p:cTn id="73" dur="1" fill="hold">
                                          <p:stCondLst>
                                            <p:cond delay="0"/>
                                          </p:stCondLst>
                                        </p:cTn>
                                        <p:tgtEl>
                                          <p:spTgt spid="18"/>
                                        </p:tgtEl>
                                        <p:attrNameLst>
                                          <p:attrName>style.visibility</p:attrName>
                                        </p:attrNameLst>
                                      </p:cBhvr>
                                      <p:to>
                                        <p:strVal val="visible"/>
                                      </p:to>
                                    </p:set>
                                    <p:anim calcmode="lin" valueType="num">
                                      <p:cBhvr additive="base">
                                        <p:cTn id="74" dur="500" fill="hold"/>
                                        <p:tgtEl>
                                          <p:spTgt spid="18"/>
                                        </p:tgtEl>
                                        <p:attrNameLst>
                                          <p:attrName>ppt_x</p:attrName>
                                        </p:attrNameLst>
                                      </p:cBhvr>
                                      <p:tavLst>
                                        <p:tav tm="0">
                                          <p:val>
                                            <p:strVal val="#ppt_x"/>
                                          </p:val>
                                        </p:tav>
                                        <p:tav tm="100000">
                                          <p:val>
                                            <p:strVal val="#ppt_x"/>
                                          </p:val>
                                        </p:tav>
                                      </p:tavLst>
                                    </p:anim>
                                    <p:anim calcmode="lin" valueType="num">
                                      <p:cBhvr additive="base">
                                        <p:cTn id="75" dur="500" fill="hold"/>
                                        <p:tgtEl>
                                          <p:spTgt spid="18"/>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17"/>
                                        </p:tgtEl>
                                        <p:attrNameLst>
                                          <p:attrName>style.visibility</p:attrName>
                                        </p:attrNameLst>
                                      </p:cBhvr>
                                      <p:to>
                                        <p:strVal val="visible"/>
                                      </p:to>
                                    </p:set>
                                    <p:anim calcmode="lin" valueType="num">
                                      <p:cBhvr additive="base">
                                        <p:cTn id="78" dur="500" fill="hold"/>
                                        <p:tgtEl>
                                          <p:spTgt spid="17"/>
                                        </p:tgtEl>
                                        <p:attrNameLst>
                                          <p:attrName>ppt_x</p:attrName>
                                        </p:attrNameLst>
                                      </p:cBhvr>
                                      <p:tavLst>
                                        <p:tav tm="0">
                                          <p:val>
                                            <p:strVal val="#ppt_x"/>
                                          </p:val>
                                        </p:tav>
                                        <p:tav tm="100000">
                                          <p:val>
                                            <p:strVal val="#ppt_x"/>
                                          </p:val>
                                        </p:tav>
                                      </p:tavLst>
                                    </p:anim>
                                    <p:anim calcmode="lin" valueType="num">
                                      <p:cBhvr additive="base">
                                        <p:cTn id="7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12" presetClass="exit" presetSubtype="4" fill="hold" grpId="1" nodeType="clickEffect">
                                  <p:stCondLst>
                                    <p:cond delay="0"/>
                                  </p:stCondLst>
                                  <p:childTnLst>
                                    <p:animEffect transition="out" filter="slide(fromBottom)">
                                      <p:cBhvr>
                                        <p:cTn id="83" dur="500"/>
                                        <p:tgtEl>
                                          <p:spTgt spid="18"/>
                                        </p:tgtEl>
                                      </p:cBhvr>
                                    </p:animEffect>
                                    <p:set>
                                      <p:cBhvr>
                                        <p:cTn id="84" dur="1" fill="hold">
                                          <p:stCondLst>
                                            <p:cond delay="499"/>
                                          </p:stCondLst>
                                        </p:cTn>
                                        <p:tgtEl>
                                          <p:spTgt spid="18"/>
                                        </p:tgtEl>
                                        <p:attrNameLst>
                                          <p:attrName>style.visibility</p:attrName>
                                        </p:attrNameLst>
                                      </p:cBhvr>
                                      <p:to>
                                        <p:strVal val="hidden"/>
                                      </p:to>
                                    </p:set>
                                  </p:childTnLst>
                                </p:cTn>
                              </p:par>
                              <p:par>
                                <p:cTn id="85" presetID="12" presetClass="exit" presetSubtype="4" fill="hold" grpId="1" nodeType="withEffect">
                                  <p:stCondLst>
                                    <p:cond delay="0"/>
                                  </p:stCondLst>
                                  <p:childTnLst>
                                    <p:animEffect transition="out" filter="slide(fromBottom)">
                                      <p:cBhvr>
                                        <p:cTn id="86" dur="500"/>
                                        <p:tgtEl>
                                          <p:spTgt spid="17"/>
                                        </p:tgtEl>
                                      </p:cBhvr>
                                    </p:animEffect>
                                    <p:set>
                                      <p:cBhvr>
                                        <p:cTn id="87" dur="1" fill="hold">
                                          <p:stCondLst>
                                            <p:cond delay="499"/>
                                          </p:stCondLst>
                                        </p:cTn>
                                        <p:tgtEl>
                                          <p:spTgt spid="17"/>
                                        </p:tgtEl>
                                        <p:attrNameLst>
                                          <p:attrName>style.visibility</p:attrName>
                                        </p:attrNameLst>
                                      </p:cBhvr>
                                      <p:to>
                                        <p:strVal val="hidden"/>
                                      </p:to>
                                    </p:set>
                                  </p:childTnLst>
                                </p:cTn>
                              </p:par>
                              <p:par>
                                <p:cTn id="88" presetID="12" presetClass="exit" presetSubtype="4" fill="hold" nodeType="withEffect">
                                  <p:stCondLst>
                                    <p:cond delay="0"/>
                                  </p:stCondLst>
                                  <p:childTnLst>
                                    <p:animEffect transition="out" filter="slide(fromBottom)">
                                      <p:cBhvr>
                                        <p:cTn id="89" dur="500"/>
                                        <p:tgtEl>
                                          <p:spTgt spid="1026"/>
                                        </p:tgtEl>
                                      </p:cBhvr>
                                    </p:animEffect>
                                    <p:set>
                                      <p:cBhvr>
                                        <p:cTn id="90" dur="1" fill="hold">
                                          <p:stCondLst>
                                            <p:cond delay="499"/>
                                          </p:stCondLst>
                                        </p:cTn>
                                        <p:tgtEl>
                                          <p:spTgt spid="1026"/>
                                        </p:tgtEl>
                                        <p:attrNameLst>
                                          <p:attrName>style.visibility</p:attrName>
                                        </p:attrNameLst>
                                      </p:cBhvr>
                                      <p:to>
                                        <p:strVal val="hidden"/>
                                      </p:to>
                                    </p:set>
                                  </p:childTnLst>
                                </p:cTn>
                              </p:par>
                              <p:par>
                                <p:cTn id="91" presetID="12" presetClass="exit" presetSubtype="4" fill="hold" grpId="1" nodeType="withEffect">
                                  <p:stCondLst>
                                    <p:cond delay="0"/>
                                  </p:stCondLst>
                                  <p:childTnLst>
                                    <p:animEffect transition="out" filter="slide(fromBottom)">
                                      <p:cBhvr>
                                        <p:cTn id="92" dur="500"/>
                                        <p:tgtEl>
                                          <p:spTgt spid="16"/>
                                        </p:tgtEl>
                                      </p:cBhvr>
                                    </p:animEffect>
                                    <p:set>
                                      <p:cBhvr>
                                        <p:cTn id="93" dur="1" fill="hold">
                                          <p:stCondLst>
                                            <p:cond delay="499"/>
                                          </p:stCondLst>
                                        </p:cTn>
                                        <p:tgtEl>
                                          <p:spTgt spid="16"/>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7" presetClass="entr" presetSubtype="10" fill="hold" grpId="0" nodeType="clickEffect">
                                  <p:stCondLst>
                                    <p:cond delay="0"/>
                                  </p:stCondLst>
                                  <p:childTnLst>
                                    <p:set>
                                      <p:cBhvr>
                                        <p:cTn id="97" dur="1" fill="hold">
                                          <p:stCondLst>
                                            <p:cond delay="0"/>
                                          </p:stCondLst>
                                        </p:cTn>
                                        <p:tgtEl>
                                          <p:spTgt spid="19"/>
                                        </p:tgtEl>
                                        <p:attrNameLst>
                                          <p:attrName>style.visibility</p:attrName>
                                        </p:attrNameLst>
                                      </p:cBhvr>
                                      <p:to>
                                        <p:strVal val="visible"/>
                                      </p:to>
                                    </p:set>
                                    <p:anim calcmode="lin" valueType="num">
                                      <p:cBhvr>
                                        <p:cTn id="98" dur="500" fill="hold"/>
                                        <p:tgtEl>
                                          <p:spTgt spid="19"/>
                                        </p:tgtEl>
                                        <p:attrNameLst>
                                          <p:attrName>ppt_w</p:attrName>
                                        </p:attrNameLst>
                                      </p:cBhvr>
                                      <p:tavLst>
                                        <p:tav tm="0">
                                          <p:val>
                                            <p:fltVal val="0"/>
                                          </p:val>
                                        </p:tav>
                                        <p:tav tm="100000">
                                          <p:val>
                                            <p:strVal val="#ppt_w"/>
                                          </p:val>
                                        </p:tav>
                                      </p:tavLst>
                                    </p:anim>
                                    <p:anim calcmode="lin" valueType="num">
                                      <p:cBhvr>
                                        <p:cTn id="99" dur="500" fill="hold"/>
                                        <p:tgtEl>
                                          <p:spTgt spid="19"/>
                                        </p:tgtEl>
                                        <p:attrNameLst>
                                          <p:attrName>ppt_h</p:attrName>
                                        </p:attrNameLst>
                                      </p:cBhvr>
                                      <p:tavLst>
                                        <p:tav tm="0">
                                          <p:val>
                                            <p:strVal val="#ppt_h"/>
                                          </p:val>
                                        </p:tav>
                                        <p:tav tm="100000">
                                          <p:val>
                                            <p:strVal val="#ppt_h"/>
                                          </p:val>
                                        </p:tav>
                                      </p:tavLst>
                                    </p:anim>
                                  </p:childTnLst>
                                </p:cTn>
                              </p:par>
                              <p:par>
                                <p:cTn id="100" presetID="17" presetClass="entr" presetSubtype="10" fill="hold" nodeType="withEffect">
                                  <p:stCondLst>
                                    <p:cond delay="0"/>
                                  </p:stCondLst>
                                  <p:childTnLst>
                                    <p:set>
                                      <p:cBhvr>
                                        <p:cTn id="101" dur="1" fill="hold">
                                          <p:stCondLst>
                                            <p:cond delay="0"/>
                                          </p:stCondLst>
                                        </p:cTn>
                                        <p:tgtEl>
                                          <p:spTgt spid="13"/>
                                        </p:tgtEl>
                                        <p:attrNameLst>
                                          <p:attrName>style.visibility</p:attrName>
                                        </p:attrNameLst>
                                      </p:cBhvr>
                                      <p:to>
                                        <p:strVal val="visible"/>
                                      </p:to>
                                    </p:set>
                                    <p:anim calcmode="lin" valueType="num">
                                      <p:cBhvr>
                                        <p:cTn id="102" dur="500" fill="hold"/>
                                        <p:tgtEl>
                                          <p:spTgt spid="13"/>
                                        </p:tgtEl>
                                        <p:attrNameLst>
                                          <p:attrName>ppt_w</p:attrName>
                                        </p:attrNameLst>
                                      </p:cBhvr>
                                      <p:tavLst>
                                        <p:tav tm="0">
                                          <p:val>
                                            <p:fltVal val="0"/>
                                          </p:val>
                                        </p:tav>
                                        <p:tav tm="100000">
                                          <p:val>
                                            <p:strVal val="#ppt_w"/>
                                          </p:val>
                                        </p:tav>
                                      </p:tavLst>
                                    </p:anim>
                                    <p:anim calcmode="lin" valueType="num">
                                      <p:cBhvr>
                                        <p:cTn id="103"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104" fill="hold">
                      <p:stCondLst>
                        <p:cond delay="indefinite"/>
                      </p:stCondLst>
                      <p:childTnLst>
                        <p:par>
                          <p:cTn id="105" fill="hold">
                            <p:stCondLst>
                              <p:cond delay="0"/>
                            </p:stCondLst>
                            <p:childTnLst>
                              <p:par>
                                <p:cTn id="106" presetID="23" presetClass="entr" presetSubtype="16" fill="hold" grpId="0" nodeType="clickEffect">
                                  <p:stCondLst>
                                    <p:cond delay="0"/>
                                  </p:stCondLst>
                                  <p:childTnLst>
                                    <p:set>
                                      <p:cBhvr>
                                        <p:cTn id="107" dur="1" fill="hold">
                                          <p:stCondLst>
                                            <p:cond delay="0"/>
                                          </p:stCondLst>
                                        </p:cTn>
                                        <p:tgtEl>
                                          <p:spTgt spid="14"/>
                                        </p:tgtEl>
                                        <p:attrNameLst>
                                          <p:attrName>style.visibility</p:attrName>
                                        </p:attrNameLst>
                                      </p:cBhvr>
                                      <p:to>
                                        <p:strVal val="visible"/>
                                      </p:to>
                                    </p:set>
                                    <p:anim calcmode="lin" valueType="num">
                                      <p:cBhvr>
                                        <p:cTn id="108" dur="500" fill="hold"/>
                                        <p:tgtEl>
                                          <p:spTgt spid="14"/>
                                        </p:tgtEl>
                                        <p:attrNameLst>
                                          <p:attrName>ppt_w</p:attrName>
                                        </p:attrNameLst>
                                      </p:cBhvr>
                                      <p:tavLst>
                                        <p:tav tm="0">
                                          <p:val>
                                            <p:fltVal val="0"/>
                                          </p:val>
                                        </p:tav>
                                        <p:tav tm="100000">
                                          <p:val>
                                            <p:strVal val="#ppt_w"/>
                                          </p:val>
                                        </p:tav>
                                      </p:tavLst>
                                    </p:anim>
                                    <p:anim calcmode="lin" valueType="num">
                                      <p:cBhvr>
                                        <p:cTn id="109"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6" grpId="0" animBg="1"/>
      <p:bldP spid="11" grpId="0" animBg="1"/>
      <p:bldP spid="7" grpId="0" animBg="1"/>
      <p:bldP spid="5" grpId="0" animBg="1"/>
      <p:bldP spid="4" grpId="0" animBg="1"/>
      <p:bldP spid="2" grpId="0"/>
      <p:bldP spid="12" grpId="0" animBg="1"/>
      <p:bldP spid="8" grpId="0" animBg="1"/>
      <p:bldP spid="16" grpId="0" animBg="1"/>
      <p:bldP spid="16" grpId="1" animBg="1"/>
      <p:bldP spid="17" grpId="0" animBg="1"/>
      <p:bldP spid="17" grpId="1" animBg="1"/>
      <p:bldP spid="18" grpId="0" animBg="1"/>
      <p:bldP spid="18" grpId="1" animBg="1"/>
      <p:bldP spid="19"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660232" y="0"/>
            <a:ext cx="1440160"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2"/>
          <p:cNvSpPr/>
          <p:nvPr/>
        </p:nvSpPr>
        <p:spPr>
          <a:xfrm>
            <a:off x="251520" y="0"/>
            <a:ext cx="2016224"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
          <p:cNvSpPr/>
          <p:nvPr/>
        </p:nvSpPr>
        <p:spPr>
          <a:xfrm flipH="1">
            <a:off x="7596336" y="0"/>
            <a:ext cx="288032"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4"/>
          <p:cNvSpPr/>
          <p:nvPr/>
        </p:nvSpPr>
        <p:spPr>
          <a:xfrm>
            <a:off x="1691680" y="0"/>
            <a:ext cx="288032"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p:cNvSpPr/>
          <p:nvPr/>
        </p:nvSpPr>
        <p:spPr>
          <a:xfrm>
            <a:off x="0" y="2276872"/>
            <a:ext cx="9144000" cy="936104"/>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32"/>
          <p:cNvSpPr>
            <a:spLocks noChangeArrowheads="1"/>
          </p:cNvSpPr>
          <p:nvPr/>
        </p:nvSpPr>
        <p:spPr bwMode="auto">
          <a:xfrm>
            <a:off x="0" y="0"/>
            <a:ext cx="3347864" cy="6858000"/>
          </a:xfrm>
          <a:prstGeom prst="rect">
            <a:avLst/>
          </a:prstGeom>
          <a:solidFill>
            <a:srgbClr val="8EB4E3">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8" name="矩形 7"/>
          <p:cNvSpPr/>
          <p:nvPr/>
        </p:nvSpPr>
        <p:spPr>
          <a:xfrm>
            <a:off x="0" y="5373216"/>
            <a:ext cx="9144000" cy="576064"/>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32"/>
          <p:cNvSpPr>
            <a:spLocks noChangeArrowheads="1"/>
          </p:cNvSpPr>
          <p:nvPr/>
        </p:nvSpPr>
        <p:spPr bwMode="auto">
          <a:xfrm>
            <a:off x="0" y="5517232"/>
            <a:ext cx="9144000" cy="216024"/>
          </a:xfrm>
          <a:prstGeom prst="rect">
            <a:avLst/>
          </a:prstGeom>
          <a:solidFill>
            <a:srgbClr val="8EB4E3">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12" name="矩形 11"/>
          <p:cNvSpPr/>
          <p:nvPr/>
        </p:nvSpPr>
        <p:spPr>
          <a:xfrm>
            <a:off x="0" y="620688"/>
            <a:ext cx="9144000" cy="288032"/>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5" name="Picture 14"/>
          <p:cNvPicPr>
            <a:picLocks noChangeAspect="1" noChangeArrowheads="1"/>
          </p:cNvPicPr>
          <p:nvPr/>
        </p:nvPicPr>
        <p:blipFill>
          <a:blip r:embed="rId2" cstate="email"/>
          <a:srcRect/>
          <a:stretch>
            <a:fillRect/>
          </a:stretch>
        </p:blipFill>
        <p:spPr bwMode="auto">
          <a:xfrm>
            <a:off x="1259632" y="1556792"/>
            <a:ext cx="6710363" cy="3276600"/>
          </a:xfrm>
          <a:prstGeom prst="rect">
            <a:avLst/>
          </a:prstGeom>
          <a:ln>
            <a:noFill/>
          </a:ln>
          <a:effectLst>
            <a:outerShdw blurRad="292100" dist="139700" dir="2700000" algn="tl" rotWithShape="0">
              <a:srgbClr val="333333">
                <a:alpha val="65000"/>
              </a:srgbClr>
            </a:outerShdw>
          </a:effectLst>
        </p:spPr>
      </p:pic>
      <p:pic>
        <p:nvPicPr>
          <p:cNvPr id="16" name="Picture 5"/>
          <p:cNvPicPr>
            <a:picLocks noChangeAspect="1" noChangeArrowheads="1"/>
          </p:cNvPicPr>
          <p:nvPr/>
        </p:nvPicPr>
        <p:blipFill>
          <a:blip r:embed="rId3" cstate="email"/>
          <a:srcRect b="-978"/>
          <a:stretch>
            <a:fillRect/>
          </a:stretch>
        </p:blipFill>
        <p:spPr bwMode="auto">
          <a:xfrm>
            <a:off x="1115616" y="1268760"/>
            <a:ext cx="7228347" cy="4981234"/>
          </a:xfrm>
          <a:prstGeom prst="rect">
            <a:avLst/>
          </a:prstGeom>
          <a:ln>
            <a:noFill/>
          </a:ln>
          <a:effectLst>
            <a:outerShdw blurRad="292100" dist="139700" dir="2700000" algn="tl" rotWithShape="0">
              <a:srgbClr val="333333">
                <a:alpha val="65000"/>
              </a:srgbClr>
            </a:outerShdw>
          </a:effectLst>
        </p:spPr>
      </p:pic>
      <p:sp>
        <p:nvSpPr>
          <p:cNvPr id="17" name="Rectangle 13"/>
          <p:cNvSpPr>
            <a:spLocks noChangeArrowheads="1"/>
          </p:cNvSpPr>
          <p:nvPr/>
        </p:nvSpPr>
        <p:spPr bwMode="auto">
          <a:xfrm>
            <a:off x="1115616" y="4869160"/>
            <a:ext cx="1512168" cy="1152128"/>
          </a:xfrm>
          <a:prstGeom prst="rect">
            <a:avLst/>
          </a:prstGeom>
          <a:noFill/>
          <a:ln w="34925">
            <a:solidFill>
              <a:schemeClr val="tx2">
                <a:lumMod val="60000"/>
                <a:lumOff val="40000"/>
              </a:schemeClr>
            </a:solidFill>
            <a:miter lim="800000"/>
            <a:headEnd/>
            <a:tailEnd/>
          </a:ln>
        </p:spPr>
        <p:txBody>
          <a:bodyPr wrap="none" anchor="ctr"/>
          <a:lstStyle/>
          <a:p>
            <a:pPr>
              <a:defRPr/>
            </a:pPr>
            <a:endParaRPr lang="zh-CN" altLang="en-US">
              <a:ln>
                <a:solidFill>
                  <a:srgbClr val="FFC000"/>
                </a:solidFill>
              </a:ln>
            </a:endParaRPr>
          </a:p>
        </p:txBody>
      </p:sp>
      <p:sp>
        <p:nvSpPr>
          <p:cNvPr id="19" name="Rectangle 13"/>
          <p:cNvSpPr>
            <a:spLocks noChangeArrowheads="1"/>
          </p:cNvSpPr>
          <p:nvPr/>
        </p:nvSpPr>
        <p:spPr bwMode="auto">
          <a:xfrm>
            <a:off x="2987824" y="4869160"/>
            <a:ext cx="1512168" cy="1152128"/>
          </a:xfrm>
          <a:prstGeom prst="rect">
            <a:avLst/>
          </a:prstGeom>
          <a:noFill/>
          <a:ln w="34925">
            <a:solidFill>
              <a:schemeClr val="tx2">
                <a:lumMod val="60000"/>
                <a:lumOff val="40000"/>
              </a:schemeClr>
            </a:solidFill>
            <a:miter lim="800000"/>
            <a:headEnd/>
            <a:tailEnd/>
          </a:ln>
        </p:spPr>
        <p:txBody>
          <a:bodyPr wrap="none" anchor="ctr"/>
          <a:lstStyle/>
          <a:p>
            <a:pPr>
              <a:defRPr/>
            </a:pPr>
            <a:endParaRPr lang="zh-CN" altLang="en-US">
              <a:ln>
                <a:solidFill>
                  <a:srgbClr val="FFC000"/>
                </a:solidFill>
              </a:ln>
            </a:endParaRPr>
          </a:p>
        </p:txBody>
      </p:sp>
      <p:sp>
        <p:nvSpPr>
          <p:cNvPr id="20" name="Rectangle 13"/>
          <p:cNvSpPr>
            <a:spLocks noChangeArrowheads="1"/>
          </p:cNvSpPr>
          <p:nvPr/>
        </p:nvSpPr>
        <p:spPr bwMode="auto">
          <a:xfrm>
            <a:off x="6732240" y="4797152"/>
            <a:ext cx="1512168" cy="1224136"/>
          </a:xfrm>
          <a:prstGeom prst="rect">
            <a:avLst/>
          </a:prstGeom>
          <a:noFill/>
          <a:ln w="34925">
            <a:solidFill>
              <a:schemeClr val="tx2">
                <a:lumMod val="60000"/>
                <a:lumOff val="40000"/>
              </a:schemeClr>
            </a:solidFill>
            <a:miter lim="800000"/>
            <a:headEnd/>
            <a:tailEnd/>
          </a:ln>
        </p:spPr>
        <p:txBody>
          <a:bodyPr wrap="none" anchor="ctr"/>
          <a:lstStyle/>
          <a:p>
            <a:pPr>
              <a:defRPr/>
            </a:pPr>
            <a:endParaRPr lang="zh-CN" altLang="en-US">
              <a:ln>
                <a:solidFill>
                  <a:srgbClr val="FFC000"/>
                </a:solidFill>
              </a:ln>
            </a:endParaRPr>
          </a:p>
        </p:txBody>
      </p:sp>
      <p:sp>
        <p:nvSpPr>
          <p:cNvPr id="21" name="Text Box 18"/>
          <p:cNvSpPr txBox="1">
            <a:spLocks noChangeArrowheads="1"/>
          </p:cNvSpPr>
          <p:nvPr/>
        </p:nvSpPr>
        <p:spPr bwMode="auto">
          <a:xfrm>
            <a:off x="4932040" y="3501008"/>
            <a:ext cx="3960440" cy="646331"/>
          </a:xfrm>
          <a:prstGeom prst="rect">
            <a:avLst/>
          </a:prstGeom>
          <a:solidFill>
            <a:srgbClr val="FFC000"/>
          </a:solidFill>
          <a:ln w="38100">
            <a:noFill/>
            <a:miter lim="800000"/>
            <a:headEnd/>
            <a:tailEnd/>
          </a:ln>
        </p:spPr>
        <p:txBody>
          <a:bodyPr wrap="square">
            <a:spAutoFit/>
          </a:bodyPr>
          <a:lstStyle/>
          <a:p>
            <a:pPr>
              <a:lnSpc>
                <a:spcPct val="150000"/>
              </a:lnSpc>
              <a:spcBef>
                <a:spcPct val="50000"/>
              </a:spcBef>
            </a:pPr>
            <a:r>
              <a:rPr lang="zh-CN" altLang="en-US" sz="1200" dirty="0" smtClean="0">
                <a:solidFill>
                  <a:srgbClr val="FF0066"/>
                </a:solidFill>
                <a:latin typeface="Adobe 楷体 Std R" pitchFamily="18" charset="-122"/>
                <a:ea typeface="Adobe 楷体 Std R" pitchFamily="18" charset="-122"/>
              </a:rPr>
              <a:t> </a:t>
            </a:r>
            <a:r>
              <a:rPr lang="en-US" altLang="zh-CN" sz="1200" dirty="0" smtClean="0">
                <a:solidFill>
                  <a:srgbClr val="FF0066"/>
                </a:solidFill>
                <a:latin typeface="Adobe 楷体 Std R" pitchFamily="18" charset="-122"/>
                <a:ea typeface="Adobe 楷体 Std R" pitchFamily="18" charset="-122"/>
              </a:rPr>
              <a:t>      </a:t>
            </a:r>
            <a:r>
              <a:rPr lang="zh-CN" altLang="en-US" sz="1200" dirty="0" smtClean="0">
                <a:solidFill>
                  <a:schemeClr val="bg1"/>
                </a:solidFill>
                <a:latin typeface="Adobe 楷体 Std R" pitchFamily="18" charset="-122"/>
                <a:ea typeface="Adobe 楷体 Std R" pitchFamily="18" charset="-122"/>
              </a:rPr>
              <a:t>温馨提示：</a:t>
            </a:r>
            <a:r>
              <a:rPr lang="en-US" altLang="zh-CN" sz="1200" dirty="0" smtClean="0">
                <a:latin typeface="Adobe 楷体 Std R" pitchFamily="18" charset="-122"/>
                <a:ea typeface="Adobe 楷体 Std R" pitchFamily="18" charset="-122"/>
              </a:rPr>
              <a:t>“</a:t>
            </a:r>
            <a:r>
              <a:rPr lang="zh-CN" altLang="en-US" sz="1200" dirty="0">
                <a:ea typeface="Adobe 楷体 Std R" pitchFamily="18" charset="-122"/>
              </a:rPr>
              <a:t>正在编目</a:t>
            </a:r>
            <a:r>
              <a:rPr lang="zh-CN" altLang="en-US" sz="1200" dirty="0">
                <a:latin typeface="Adobe 楷体 Std R" pitchFamily="18" charset="-122"/>
                <a:ea typeface="Adobe 楷体 Std R" pitchFamily="18" charset="-122"/>
              </a:rPr>
              <a:t>”</a:t>
            </a:r>
            <a:r>
              <a:rPr lang="zh-CN" altLang="en-US" sz="1200" dirty="0">
                <a:ea typeface="Adobe 楷体 Std R" pitchFamily="18" charset="-122"/>
              </a:rPr>
              <a:t>的书籍</a:t>
            </a:r>
            <a:r>
              <a:rPr lang="zh-CN" altLang="en-US" sz="1200" dirty="0">
                <a:solidFill>
                  <a:srgbClr val="000000"/>
                </a:solidFill>
                <a:ea typeface="Adobe 楷体 Std R" pitchFamily="18" charset="-122"/>
              </a:rPr>
              <a:t>可到大学城新书阅览室或昌岗新书阅览室查找</a:t>
            </a:r>
            <a:r>
              <a:rPr lang="zh-CN" altLang="en-US" sz="1200" dirty="0" smtClean="0">
                <a:solidFill>
                  <a:srgbClr val="000000"/>
                </a:solidFill>
                <a:ea typeface="Adobe 楷体 Std R" pitchFamily="18" charset="-122"/>
              </a:rPr>
              <a:t>。但也可能在后台加工。</a:t>
            </a:r>
            <a:endParaRPr lang="zh-CN" altLang="en-US" sz="1200" dirty="0">
              <a:solidFill>
                <a:srgbClr val="FF0066"/>
              </a:solidFill>
              <a:ea typeface="Adobe 楷体 Std R" pitchFamily="18" charset="-122"/>
            </a:endParaRPr>
          </a:p>
        </p:txBody>
      </p:sp>
      <p:sp>
        <p:nvSpPr>
          <p:cNvPr id="22" name="TextBox 28"/>
          <p:cNvSpPr>
            <a:spLocks noChangeArrowheads="1"/>
          </p:cNvSpPr>
          <p:nvPr/>
        </p:nvSpPr>
        <p:spPr bwMode="auto">
          <a:xfrm>
            <a:off x="808038" y="255588"/>
            <a:ext cx="4608512" cy="369887"/>
          </a:xfrm>
          <a:prstGeom prst="rect">
            <a:avLst/>
          </a:prstGeom>
          <a:noFill/>
          <a:ln w="9525">
            <a:noFill/>
            <a:miter lim="800000"/>
            <a:headEnd/>
            <a:tailEnd/>
          </a:ln>
        </p:spPr>
        <p:txBody>
          <a:bodyPr>
            <a:spAutoFit/>
          </a:bodyPr>
          <a:lstStyle/>
          <a:p>
            <a:r>
              <a:rPr lang="zh-CN" altLang="en-US" dirty="0">
                <a:latin typeface="黑体" pitchFamily="49" charset="-122"/>
                <a:ea typeface="黑体" pitchFamily="49" charset="-122"/>
              </a:rPr>
              <a:t>检索</a:t>
            </a:r>
            <a:r>
              <a:rPr lang="zh-CN" altLang="en-US" dirty="0" smtClean="0">
                <a:latin typeface="黑体" pitchFamily="49" charset="-122"/>
                <a:ea typeface="黑体" pitchFamily="49" charset="-122"/>
              </a:rPr>
              <a:t>案例</a:t>
            </a:r>
            <a:r>
              <a:rPr lang="en-US" altLang="zh-CN" dirty="0" smtClean="0">
                <a:latin typeface="黑体" pitchFamily="49" charset="-122"/>
                <a:ea typeface="黑体" pitchFamily="49" charset="-122"/>
              </a:rPr>
              <a:t>——</a:t>
            </a:r>
            <a:endParaRPr lang="zh-CN" altLang="en-US" dirty="0">
              <a:latin typeface="黑体" pitchFamily="49" charset="-122"/>
              <a:ea typeface="黑体" pitchFamily="49" charset="-122"/>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dissolve">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dissolv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dissolv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660232" y="0"/>
            <a:ext cx="1440160"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
          <p:cNvSpPr/>
          <p:nvPr/>
        </p:nvSpPr>
        <p:spPr>
          <a:xfrm>
            <a:off x="251520" y="0"/>
            <a:ext cx="2016224"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4"/>
          <p:cNvSpPr/>
          <p:nvPr/>
        </p:nvSpPr>
        <p:spPr>
          <a:xfrm flipH="1">
            <a:off x="7596336" y="0"/>
            <a:ext cx="288032"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p:cNvSpPr/>
          <p:nvPr/>
        </p:nvSpPr>
        <p:spPr>
          <a:xfrm>
            <a:off x="1691680" y="0"/>
            <a:ext cx="288032"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6"/>
          <p:cNvSpPr/>
          <p:nvPr/>
        </p:nvSpPr>
        <p:spPr>
          <a:xfrm>
            <a:off x="0" y="2276872"/>
            <a:ext cx="9144000" cy="936104"/>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32"/>
          <p:cNvSpPr>
            <a:spLocks noChangeArrowheads="1"/>
          </p:cNvSpPr>
          <p:nvPr/>
        </p:nvSpPr>
        <p:spPr bwMode="auto">
          <a:xfrm>
            <a:off x="0" y="0"/>
            <a:ext cx="3347864" cy="6858000"/>
          </a:xfrm>
          <a:prstGeom prst="rect">
            <a:avLst/>
          </a:prstGeom>
          <a:solidFill>
            <a:srgbClr val="8EB4E3">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9" name="矩形 8"/>
          <p:cNvSpPr/>
          <p:nvPr/>
        </p:nvSpPr>
        <p:spPr>
          <a:xfrm>
            <a:off x="0" y="5373216"/>
            <a:ext cx="9144000" cy="576064"/>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32"/>
          <p:cNvSpPr>
            <a:spLocks noChangeArrowheads="1"/>
          </p:cNvSpPr>
          <p:nvPr/>
        </p:nvSpPr>
        <p:spPr bwMode="auto">
          <a:xfrm>
            <a:off x="0" y="5517232"/>
            <a:ext cx="9144000" cy="216024"/>
          </a:xfrm>
          <a:prstGeom prst="rect">
            <a:avLst/>
          </a:prstGeom>
          <a:solidFill>
            <a:srgbClr val="8EB4E3">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11" name="矩形 10"/>
          <p:cNvSpPr/>
          <p:nvPr/>
        </p:nvSpPr>
        <p:spPr>
          <a:xfrm>
            <a:off x="0" y="620688"/>
            <a:ext cx="9144000" cy="288032"/>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TextBox 28"/>
          <p:cNvSpPr>
            <a:spLocks noChangeArrowheads="1"/>
          </p:cNvSpPr>
          <p:nvPr/>
        </p:nvSpPr>
        <p:spPr bwMode="auto">
          <a:xfrm>
            <a:off x="808038" y="255588"/>
            <a:ext cx="4608512" cy="369887"/>
          </a:xfrm>
          <a:prstGeom prst="rect">
            <a:avLst/>
          </a:prstGeom>
          <a:noFill/>
          <a:ln w="9525">
            <a:noFill/>
            <a:miter lim="800000"/>
            <a:headEnd/>
            <a:tailEnd/>
          </a:ln>
        </p:spPr>
        <p:txBody>
          <a:bodyPr>
            <a:spAutoFit/>
          </a:bodyPr>
          <a:lstStyle/>
          <a:p>
            <a:r>
              <a:rPr lang="zh-CN" altLang="en-US" dirty="0">
                <a:latin typeface="黑体" pitchFamily="49" charset="-122"/>
                <a:ea typeface="黑体" pitchFamily="49" charset="-122"/>
              </a:rPr>
              <a:t>检索</a:t>
            </a:r>
            <a:r>
              <a:rPr lang="zh-CN" altLang="en-US" dirty="0" smtClean="0">
                <a:latin typeface="黑体" pitchFamily="49" charset="-122"/>
                <a:ea typeface="黑体" pitchFamily="49" charset="-122"/>
              </a:rPr>
              <a:t>案例</a:t>
            </a:r>
            <a:r>
              <a:rPr lang="en-US" altLang="zh-CN" dirty="0" smtClean="0">
                <a:latin typeface="黑体" pitchFamily="49" charset="-122"/>
                <a:ea typeface="黑体" pitchFamily="49" charset="-122"/>
              </a:rPr>
              <a:t>——</a:t>
            </a:r>
            <a:endParaRPr lang="zh-CN" altLang="en-US" dirty="0">
              <a:latin typeface="黑体" pitchFamily="49" charset="-122"/>
              <a:ea typeface="黑体" pitchFamily="49" charset="-122"/>
            </a:endParaRPr>
          </a:p>
        </p:txBody>
      </p:sp>
      <p:pic>
        <p:nvPicPr>
          <p:cNvPr id="19" name="Picture 11" descr="D:\backup\desktop\QQ截图20131028122241.jpg"/>
          <p:cNvPicPr>
            <a:picLocks noChangeAspect="1" noChangeArrowheads="1"/>
          </p:cNvPicPr>
          <p:nvPr/>
        </p:nvPicPr>
        <p:blipFill>
          <a:blip r:embed="rId2" cstate="email"/>
          <a:srcRect/>
          <a:stretch>
            <a:fillRect/>
          </a:stretch>
        </p:blipFill>
        <p:spPr bwMode="auto">
          <a:xfrm>
            <a:off x="1043608" y="1268760"/>
            <a:ext cx="7164387" cy="3578225"/>
          </a:xfrm>
          <a:prstGeom prst="rect">
            <a:avLst/>
          </a:prstGeom>
          <a:ln>
            <a:noFill/>
          </a:ln>
          <a:effectLst>
            <a:outerShdw blurRad="292100" dist="139700" dir="2700000" algn="tl" rotWithShape="0">
              <a:srgbClr val="333333">
                <a:alpha val="65000"/>
              </a:srgbClr>
            </a:outerShdw>
          </a:effectLst>
        </p:spPr>
      </p:pic>
      <p:sp>
        <p:nvSpPr>
          <p:cNvPr id="20" name="TextBox 19"/>
          <p:cNvSpPr txBox="1">
            <a:spLocks noChangeArrowheads="1"/>
          </p:cNvSpPr>
          <p:nvPr/>
        </p:nvSpPr>
        <p:spPr bwMode="auto">
          <a:xfrm>
            <a:off x="4355976" y="4365104"/>
            <a:ext cx="4176464" cy="1246495"/>
          </a:xfrm>
          <a:prstGeom prst="rect">
            <a:avLst/>
          </a:prstGeom>
          <a:solidFill>
            <a:srgbClr val="FFC000"/>
          </a:solidFill>
          <a:ln w="38100">
            <a:noFill/>
            <a:miter lim="800000"/>
            <a:headEnd/>
            <a:tailEnd/>
          </a:ln>
        </p:spPr>
        <p:txBody>
          <a:bodyPr wrap="square">
            <a:spAutoFit/>
          </a:bodyPr>
          <a:lstStyle/>
          <a:p>
            <a:pPr>
              <a:lnSpc>
                <a:spcPct val="150000"/>
              </a:lnSpc>
            </a:pPr>
            <a:r>
              <a:rPr lang="zh-CN" altLang="en-US" sz="1000" dirty="0">
                <a:latin typeface="Adobe 楷体 Std R" pitchFamily="18" charset="-122"/>
                <a:ea typeface="Adobe 楷体 Std R" pitchFamily="18" charset="-122"/>
              </a:rPr>
              <a:t>方式一： 点击“云光盘”，进行光盘的浏览与下载。</a:t>
            </a:r>
            <a:endParaRPr lang="en-US" altLang="zh-CN" sz="1000" dirty="0">
              <a:latin typeface="Adobe 楷体 Std R" pitchFamily="18" charset="-122"/>
              <a:ea typeface="Adobe 楷体 Std R" pitchFamily="18" charset="-122"/>
            </a:endParaRPr>
          </a:p>
          <a:p>
            <a:pPr>
              <a:lnSpc>
                <a:spcPct val="150000"/>
              </a:lnSpc>
            </a:pPr>
            <a:r>
              <a:rPr lang="zh-CN" altLang="en-US" sz="1000" dirty="0">
                <a:latin typeface="Adobe 楷体 Std R" pitchFamily="18" charset="-122"/>
                <a:ea typeface="Adobe 楷体 Std R" pitchFamily="18" charset="-122"/>
              </a:rPr>
              <a:t>提示：首次下载光盘需安装下载工具，点击“工具下载”进行安装</a:t>
            </a:r>
            <a:r>
              <a:rPr lang="zh-CN" altLang="en-US" sz="1000" dirty="0" smtClean="0">
                <a:latin typeface="Adobe 楷体 Std R" pitchFamily="18" charset="-122"/>
                <a:ea typeface="Adobe 楷体 Std R" pitchFamily="18" charset="-122"/>
              </a:rPr>
              <a:t>。</a:t>
            </a:r>
            <a:endParaRPr lang="en-US" altLang="zh-CN" sz="1000" dirty="0">
              <a:latin typeface="Adobe 楷体 Std R" pitchFamily="18" charset="-122"/>
              <a:ea typeface="Adobe 楷体 Std R" pitchFamily="18" charset="-122"/>
            </a:endParaRPr>
          </a:p>
          <a:p>
            <a:pPr>
              <a:lnSpc>
                <a:spcPct val="150000"/>
              </a:lnSpc>
            </a:pPr>
            <a:r>
              <a:rPr lang="zh-CN" altLang="en-US" sz="1000" dirty="0">
                <a:latin typeface="Adobe 楷体 Std R" pitchFamily="18" charset="-122"/>
                <a:ea typeface="Adobe 楷体 Std R" pitchFamily="18" charset="-122"/>
              </a:rPr>
              <a:t>方式二：直接在线浏览或下载光盘</a:t>
            </a:r>
            <a:r>
              <a:rPr lang="zh-CN" altLang="en-US" sz="1000" dirty="0" smtClean="0">
                <a:latin typeface="Adobe 楷体 Std R" pitchFamily="18" charset="-122"/>
                <a:ea typeface="Adobe 楷体 Std R" pitchFamily="18" charset="-122"/>
              </a:rPr>
              <a:t>。</a:t>
            </a:r>
            <a:endParaRPr lang="en-US" altLang="zh-CN" sz="1000" dirty="0">
              <a:latin typeface="Adobe 楷体 Std R" pitchFamily="18" charset="-122"/>
              <a:ea typeface="Adobe 楷体 Std R" pitchFamily="18" charset="-122"/>
            </a:endParaRPr>
          </a:p>
          <a:p>
            <a:pPr>
              <a:lnSpc>
                <a:spcPct val="150000"/>
              </a:lnSpc>
            </a:pPr>
            <a:r>
              <a:rPr lang="zh-CN" altLang="en-US" sz="1000" dirty="0">
                <a:latin typeface="Adobe 楷体 Std R" pitchFamily="18" charset="-122"/>
                <a:ea typeface="Adobe 楷体 Std R" pitchFamily="18" charset="-122"/>
              </a:rPr>
              <a:t>如果上述两种方式都无法下载光盘，请</a:t>
            </a:r>
            <a:r>
              <a:rPr lang="zh-CN" altLang="en-US" sz="1000" dirty="0" smtClean="0">
                <a:latin typeface="Adobe 楷体 Std R" pitchFamily="18" charset="-122"/>
                <a:ea typeface="Adobe 楷体 Std R" pitchFamily="18" charset="-122"/>
              </a:rPr>
              <a:t>到大学城图书馆</a:t>
            </a:r>
            <a:r>
              <a:rPr lang="zh-CN" altLang="en-US" sz="1000" dirty="0">
                <a:latin typeface="Adobe 楷体 Std R" pitchFamily="18" charset="-122"/>
                <a:ea typeface="Adobe 楷体 Std R" pitchFamily="18" charset="-122"/>
              </a:rPr>
              <a:t>三</a:t>
            </a:r>
            <a:r>
              <a:rPr lang="zh-CN" altLang="en-US" sz="1000" dirty="0" smtClean="0">
                <a:latin typeface="Adobe 楷体 Std R" pitchFamily="18" charset="-122"/>
                <a:ea typeface="Adobe 楷体 Std R" pitchFamily="18" charset="-122"/>
              </a:rPr>
              <a:t>楼电子</a:t>
            </a:r>
            <a:r>
              <a:rPr lang="zh-CN" altLang="en-US" sz="1000" dirty="0">
                <a:latin typeface="Adobe 楷体 Std R" pitchFamily="18" charset="-122"/>
                <a:ea typeface="Adobe 楷体 Std R" pitchFamily="18" charset="-122"/>
              </a:rPr>
              <a:t>阅览室寻求工作人员帮助。</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6660232" y="0"/>
            <a:ext cx="1440160"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
          <p:cNvSpPr/>
          <p:nvPr/>
        </p:nvSpPr>
        <p:spPr>
          <a:xfrm>
            <a:off x="251520" y="0"/>
            <a:ext cx="2016224"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4"/>
          <p:cNvSpPr/>
          <p:nvPr/>
        </p:nvSpPr>
        <p:spPr>
          <a:xfrm flipH="1">
            <a:off x="7596336" y="0"/>
            <a:ext cx="288032"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p:cNvSpPr/>
          <p:nvPr/>
        </p:nvSpPr>
        <p:spPr>
          <a:xfrm>
            <a:off x="1691680" y="0"/>
            <a:ext cx="288032"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6"/>
          <p:cNvSpPr/>
          <p:nvPr/>
        </p:nvSpPr>
        <p:spPr>
          <a:xfrm>
            <a:off x="0" y="2276872"/>
            <a:ext cx="9144000" cy="936104"/>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32"/>
          <p:cNvSpPr>
            <a:spLocks noChangeArrowheads="1"/>
          </p:cNvSpPr>
          <p:nvPr/>
        </p:nvSpPr>
        <p:spPr bwMode="auto">
          <a:xfrm>
            <a:off x="0" y="0"/>
            <a:ext cx="3347864" cy="6858000"/>
          </a:xfrm>
          <a:prstGeom prst="rect">
            <a:avLst/>
          </a:prstGeom>
          <a:solidFill>
            <a:srgbClr val="8EB4E3">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9" name="矩形 8"/>
          <p:cNvSpPr/>
          <p:nvPr/>
        </p:nvSpPr>
        <p:spPr>
          <a:xfrm>
            <a:off x="0" y="5373216"/>
            <a:ext cx="9144000" cy="576064"/>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32"/>
          <p:cNvSpPr>
            <a:spLocks noChangeArrowheads="1"/>
          </p:cNvSpPr>
          <p:nvPr/>
        </p:nvSpPr>
        <p:spPr bwMode="auto">
          <a:xfrm>
            <a:off x="0" y="5517232"/>
            <a:ext cx="9144000" cy="216024"/>
          </a:xfrm>
          <a:prstGeom prst="rect">
            <a:avLst/>
          </a:prstGeom>
          <a:solidFill>
            <a:srgbClr val="8EB4E3">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11" name="矩形 10"/>
          <p:cNvSpPr/>
          <p:nvPr/>
        </p:nvSpPr>
        <p:spPr>
          <a:xfrm>
            <a:off x="0" y="620688"/>
            <a:ext cx="9144000" cy="288032"/>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TextBox 28"/>
          <p:cNvSpPr>
            <a:spLocks noChangeArrowheads="1"/>
          </p:cNvSpPr>
          <p:nvPr/>
        </p:nvSpPr>
        <p:spPr bwMode="auto">
          <a:xfrm>
            <a:off x="6948264" y="332656"/>
            <a:ext cx="1872208" cy="369332"/>
          </a:xfrm>
          <a:prstGeom prst="rect">
            <a:avLst/>
          </a:prstGeom>
          <a:noFill/>
          <a:ln w="9525">
            <a:noFill/>
            <a:miter lim="800000"/>
            <a:headEnd/>
            <a:tailEnd/>
          </a:ln>
        </p:spPr>
        <p:txBody>
          <a:bodyPr wrap="square">
            <a:spAutoFit/>
          </a:bodyPr>
          <a:lstStyle/>
          <a:p>
            <a:r>
              <a:rPr lang="zh-CN" altLang="en-US" dirty="0">
                <a:latin typeface="黑体" pitchFamily="49" charset="-122"/>
                <a:ea typeface="黑体" pitchFamily="49" charset="-122"/>
              </a:rPr>
              <a:t>检索</a:t>
            </a:r>
            <a:r>
              <a:rPr lang="zh-CN" altLang="en-US" dirty="0" smtClean="0">
                <a:latin typeface="黑体" pitchFamily="49" charset="-122"/>
                <a:ea typeface="黑体" pitchFamily="49" charset="-122"/>
              </a:rPr>
              <a:t>案例</a:t>
            </a:r>
            <a:r>
              <a:rPr lang="en-US" altLang="zh-CN" dirty="0" smtClean="0">
                <a:latin typeface="黑体" pitchFamily="49" charset="-122"/>
                <a:ea typeface="黑体" pitchFamily="49" charset="-122"/>
              </a:rPr>
              <a:t>——</a:t>
            </a:r>
            <a:endParaRPr lang="zh-CN" altLang="en-US" dirty="0">
              <a:latin typeface="黑体" pitchFamily="49" charset="-122"/>
              <a:ea typeface="黑体" pitchFamily="49" charset="-122"/>
            </a:endParaRPr>
          </a:p>
        </p:txBody>
      </p:sp>
      <p:pic>
        <p:nvPicPr>
          <p:cNvPr id="1027" name="Picture 3"/>
          <p:cNvPicPr>
            <a:picLocks noChangeAspect="1" noChangeArrowheads="1"/>
          </p:cNvPicPr>
          <p:nvPr/>
        </p:nvPicPr>
        <p:blipFill>
          <a:blip r:embed="rId2" cstate="email"/>
          <a:srcRect t="29614"/>
          <a:stretch>
            <a:fillRect/>
          </a:stretch>
        </p:blipFill>
        <p:spPr bwMode="auto">
          <a:xfrm>
            <a:off x="323528" y="620688"/>
            <a:ext cx="5760640" cy="2053728"/>
          </a:xfrm>
          <a:prstGeom prst="rect">
            <a:avLst/>
          </a:prstGeom>
          <a:ln>
            <a:noFill/>
          </a:ln>
          <a:effectLst>
            <a:outerShdw blurRad="292100" dist="139700" dir="2700000" algn="tl" rotWithShape="0">
              <a:srgbClr val="333333">
                <a:alpha val="65000"/>
              </a:srgbClr>
            </a:outerShdw>
          </a:effectLst>
        </p:spPr>
      </p:pic>
      <p:pic>
        <p:nvPicPr>
          <p:cNvPr id="16" name="Picture 2"/>
          <p:cNvPicPr>
            <a:picLocks noChangeAspect="1" noChangeArrowheads="1"/>
          </p:cNvPicPr>
          <p:nvPr/>
        </p:nvPicPr>
        <p:blipFill>
          <a:blip r:embed="rId3" cstate="email"/>
          <a:srcRect/>
          <a:stretch>
            <a:fillRect/>
          </a:stretch>
        </p:blipFill>
        <p:spPr bwMode="auto">
          <a:xfrm>
            <a:off x="323528" y="3429000"/>
            <a:ext cx="2854381" cy="2736304"/>
          </a:xfrm>
          <a:prstGeom prst="rect">
            <a:avLst/>
          </a:prstGeom>
          <a:noFill/>
          <a:ln w="9525">
            <a:noFill/>
            <a:miter lim="800000"/>
            <a:headEnd/>
            <a:tailEnd/>
          </a:ln>
        </p:spPr>
      </p:pic>
      <p:pic>
        <p:nvPicPr>
          <p:cNvPr id="1028" name="Picture 4"/>
          <p:cNvPicPr>
            <a:picLocks noChangeAspect="1" noChangeArrowheads="1"/>
          </p:cNvPicPr>
          <p:nvPr/>
        </p:nvPicPr>
        <p:blipFill>
          <a:blip r:embed="rId4" cstate="email"/>
          <a:srcRect t="27509"/>
          <a:stretch>
            <a:fillRect/>
          </a:stretch>
        </p:blipFill>
        <p:spPr bwMode="auto">
          <a:xfrm>
            <a:off x="2195736" y="1628800"/>
            <a:ext cx="5328592" cy="2087282"/>
          </a:xfrm>
          <a:prstGeom prst="rect">
            <a:avLst/>
          </a:prstGeom>
          <a:ln>
            <a:noFill/>
          </a:ln>
          <a:effectLst>
            <a:outerShdw blurRad="292100" dist="139700" dir="2700000" algn="tl" rotWithShape="0">
              <a:srgbClr val="333333">
                <a:alpha val="65000"/>
              </a:srgbClr>
            </a:outerShdw>
          </a:effectLst>
        </p:spPr>
      </p:pic>
      <p:pic>
        <p:nvPicPr>
          <p:cNvPr id="1029" name="Picture 5"/>
          <p:cNvPicPr>
            <a:picLocks noChangeAspect="1" noChangeArrowheads="1"/>
          </p:cNvPicPr>
          <p:nvPr/>
        </p:nvPicPr>
        <p:blipFill>
          <a:blip r:embed="rId5" cstate="email"/>
          <a:srcRect t="24938"/>
          <a:stretch>
            <a:fillRect/>
          </a:stretch>
        </p:blipFill>
        <p:spPr bwMode="auto">
          <a:xfrm>
            <a:off x="3275856" y="2636912"/>
            <a:ext cx="5651848" cy="2160240"/>
          </a:xfrm>
          <a:prstGeom prst="rect">
            <a:avLst/>
          </a:prstGeom>
          <a:ln>
            <a:noFill/>
          </a:ln>
          <a:effectLst>
            <a:outerShdw blurRad="292100" dist="139700" dir="2700000" algn="tl" rotWithShape="0">
              <a:srgbClr val="333333">
                <a:alpha val="65000"/>
              </a:srgbClr>
            </a:outerShdw>
          </a:effectLst>
        </p:spPr>
      </p:pic>
      <p:pic>
        <p:nvPicPr>
          <p:cNvPr id="1030" name="Picture 6"/>
          <p:cNvPicPr>
            <a:picLocks noChangeAspect="1" noChangeArrowheads="1"/>
          </p:cNvPicPr>
          <p:nvPr/>
        </p:nvPicPr>
        <p:blipFill>
          <a:blip r:embed="rId6" cstate="email"/>
          <a:srcRect/>
          <a:stretch>
            <a:fillRect/>
          </a:stretch>
        </p:blipFill>
        <p:spPr bwMode="auto">
          <a:xfrm>
            <a:off x="827584" y="1628800"/>
            <a:ext cx="7715250" cy="28575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linds(horizontal)">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fade">
                                      <p:cBhvr>
                                        <p:cTn id="12" dur="500"/>
                                        <p:tgtEl>
                                          <p:spTgt spid="102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0" fill="hold" nodeType="clickEffect">
                                  <p:stCondLst>
                                    <p:cond delay="0"/>
                                  </p:stCondLst>
                                  <p:childTnLst>
                                    <p:anim calcmode="lin" valueType="num">
                                      <p:cBhvr>
                                        <p:cTn id="16" dur="500"/>
                                        <p:tgtEl>
                                          <p:spTgt spid="1027"/>
                                        </p:tgtEl>
                                        <p:attrNameLst>
                                          <p:attrName>ppt_w</p:attrName>
                                        </p:attrNameLst>
                                      </p:cBhvr>
                                      <p:tavLst>
                                        <p:tav tm="0">
                                          <p:val>
                                            <p:strVal val="ppt_w"/>
                                          </p:val>
                                        </p:tav>
                                        <p:tav tm="100000">
                                          <p:val>
                                            <p:fltVal val="0"/>
                                          </p:val>
                                        </p:tav>
                                      </p:tavLst>
                                    </p:anim>
                                    <p:anim calcmode="lin" valueType="num">
                                      <p:cBhvr>
                                        <p:cTn id="17" dur="500"/>
                                        <p:tgtEl>
                                          <p:spTgt spid="1027"/>
                                        </p:tgtEl>
                                        <p:attrNameLst>
                                          <p:attrName>ppt_h</p:attrName>
                                        </p:attrNameLst>
                                      </p:cBhvr>
                                      <p:tavLst>
                                        <p:tav tm="0">
                                          <p:val>
                                            <p:strVal val="ppt_h"/>
                                          </p:val>
                                        </p:tav>
                                        <p:tav tm="100000">
                                          <p:val>
                                            <p:fltVal val="0"/>
                                          </p:val>
                                        </p:tav>
                                      </p:tavLst>
                                    </p:anim>
                                    <p:animEffect transition="out" filter="fade">
                                      <p:cBhvr>
                                        <p:cTn id="18" dur="500"/>
                                        <p:tgtEl>
                                          <p:spTgt spid="1027"/>
                                        </p:tgtEl>
                                      </p:cBhvr>
                                    </p:animEffect>
                                    <p:set>
                                      <p:cBhvr>
                                        <p:cTn id="19" dur="1" fill="hold">
                                          <p:stCondLst>
                                            <p:cond delay="499"/>
                                          </p:stCondLst>
                                        </p:cTn>
                                        <p:tgtEl>
                                          <p:spTgt spid="1027"/>
                                        </p:tgtEl>
                                        <p:attrNameLst>
                                          <p:attrName>style.visibility</p:attrName>
                                        </p:attrNameLst>
                                      </p:cBhvr>
                                      <p:to>
                                        <p:strVal val="hidden"/>
                                      </p:to>
                                    </p:set>
                                  </p:childTnLst>
                                </p:cTn>
                              </p:par>
                              <p:par>
                                <p:cTn id="20" presetID="53" presetClass="exit" presetSubtype="0" fill="hold" nodeType="withEffect">
                                  <p:stCondLst>
                                    <p:cond delay="0"/>
                                  </p:stCondLst>
                                  <p:childTnLst>
                                    <p:anim calcmode="lin" valueType="num">
                                      <p:cBhvr>
                                        <p:cTn id="21" dur="500"/>
                                        <p:tgtEl>
                                          <p:spTgt spid="1028"/>
                                        </p:tgtEl>
                                        <p:attrNameLst>
                                          <p:attrName>ppt_w</p:attrName>
                                        </p:attrNameLst>
                                      </p:cBhvr>
                                      <p:tavLst>
                                        <p:tav tm="0">
                                          <p:val>
                                            <p:strVal val="ppt_w"/>
                                          </p:val>
                                        </p:tav>
                                        <p:tav tm="100000">
                                          <p:val>
                                            <p:fltVal val="0"/>
                                          </p:val>
                                        </p:tav>
                                      </p:tavLst>
                                    </p:anim>
                                    <p:anim calcmode="lin" valueType="num">
                                      <p:cBhvr>
                                        <p:cTn id="22" dur="500"/>
                                        <p:tgtEl>
                                          <p:spTgt spid="1028"/>
                                        </p:tgtEl>
                                        <p:attrNameLst>
                                          <p:attrName>ppt_h</p:attrName>
                                        </p:attrNameLst>
                                      </p:cBhvr>
                                      <p:tavLst>
                                        <p:tav tm="0">
                                          <p:val>
                                            <p:strVal val="ppt_h"/>
                                          </p:val>
                                        </p:tav>
                                        <p:tav tm="100000">
                                          <p:val>
                                            <p:fltVal val="0"/>
                                          </p:val>
                                        </p:tav>
                                      </p:tavLst>
                                    </p:anim>
                                    <p:animEffect transition="out" filter="fade">
                                      <p:cBhvr>
                                        <p:cTn id="23" dur="500"/>
                                        <p:tgtEl>
                                          <p:spTgt spid="1028"/>
                                        </p:tgtEl>
                                      </p:cBhvr>
                                    </p:animEffect>
                                    <p:set>
                                      <p:cBhvr>
                                        <p:cTn id="24" dur="1" fill="hold">
                                          <p:stCondLst>
                                            <p:cond delay="499"/>
                                          </p:stCondLst>
                                        </p:cTn>
                                        <p:tgtEl>
                                          <p:spTgt spid="1028"/>
                                        </p:tgtEl>
                                        <p:attrNameLst>
                                          <p:attrName>style.visibility</p:attrName>
                                        </p:attrNameLst>
                                      </p:cBhvr>
                                      <p:to>
                                        <p:strVal val="hidden"/>
                                      </p:to>
                                    </p:set>
                                  </p:childTnLst>
                                </p:cTn>
                              </p:par>
                              <p:par>
                                <p:cTn id="25" presetID="53" presetClass="exit" presetSubtype="0" fill="hold" nodeType="withEffect">
                                  <p:stCondLst>
                                    <p:cond delay="0"/>
                                  </p:stCondLst>
                                  <p:childTnLst>
                                    <p:anim calcmode="lin" valueType="num">
                                      <p:cBhvr>
                                        <p:cTn id="26" dur="500"/>
                                        <p:tgtEl>
                                          <p:spTgt spid="1029"/>
                                        </p:tgtEl>
                                        <p:attrNameLst>
                                          <p:attrName>ppt_w</p:attrName>
                                        </p:attrNameLst>
                                      </p:cBhvr>
                                      <p:tavLst>
                                        <p:tav tm="0">
                                          <p:val>
                                            <p:strVal val="ppt_w"/>
                                          </p:val>
                                        </p:tav>
                                        <p:tav tm="100000">
                                          <p:val>
                                            <p:fltVal val="0"/>
                                          </p:val>
                                        </p:tav>
                                      </p:tavLst>
                                    </p:anim>
                                    <p:anim calcmode="lin" valueType="num">
                                      <p:cBhvr>
                                        <p:cTn id="27" dur="500"/>
                                        <p:tgtEl>
                                          <p:spTgt spid="1029"/>
                                        </p:tgtEl>
                                        <p:attrNameLst>
                                          <p:attrName>ppt_h</p:attrName>
                                        </p:attrNameLst>
                                      </p:cBhvr>
                                      <p:tavLst>
                                        <p:tav tm="0">
                                          <p:val>
                                            <p:strVal val="ppt_h"/>
                                          </p:val>
                                        </p:tav>
                                        <p:tav tm="100000">
                                          <p:val>
                                            <p:fltVal val="0"/>
                                          </p:val>
                                        </p:tav>
                                      </p:tavLst>
                                    </p:anim>
                                    <p:animEffect transition="out" filter="fade">
                                      <p:cBhvr>
                                        <p:cTn id="28" dur="500"/>
                                        <p:tgtEl>
                                          <p:spTgt spid="1029"/>
                                        </p:tgtEl>
                                      </p:cBhvr>
                                    </p:animEffect>
                                    <p:set>
                                      <p:cBhvr>
                                        <p:cTn id="29" dur="1" fill="hold">
                                          <p:stCondLst>
                                            <p:cond delay="499"/>
                                          </p:stCondLst>
                                        </p:cTn>
                                        <p:tgtEl>
                                          <p:spTgt spid="102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23" presetClass="entr" presetSubtype="16" fill="hold" nodeType="clickEffect">
                                  <p:stCondLst>
                                    <p:cond delay="0"/>
                                  </p:stCondLst>
                                  <p:childTnLst>
                                    <p:set>
                                      <p:cBhvr>
                                        <p:cTn id="33" dur="1" fill="hold">
                                          <p:stCondLst>
                                            <p:cond delay="0"/>
                                          </p:stCondLst>
                                        </p:cTn>
                                        <p:tgtEl>
                                          <p:spTgt spid="1030"/>
                                        </p:tgtEl>
                                        <p:attrNameLst>
                                          <p:attrName>style.visibility</p:attrName>
                                        </p:attrNameLst>
                                      </p:cBhvr>
                                      <p:to>
                                        <p:strVal val="visible"/>
                                      </p:to>
                                    </p:set>
                                    <p:anim calcmode="lin" valueType="num">
                                      <p:cBhvr>
                                        <p:cTn id="34" dur="500" fill="hold"/>
                                        <p:tgtEl>
                                          <p:spTgt spid="1030"/>
                                        </p:tgtEl>
                                        <p:attrNameLst>
                                          <p:attrName>ppt_w</p:attrName>
                                        </p:attrNameLst>
                                      </p:cBhvr>
                                      <p:tavLst>
                                        <p:tav tm="0">
                                          <p:val>
                                            <p:fltVal val="0"/>
                                          </p:val>
                                        </p:tav>
                                        <p:tav tm="100000">
                                          <p:val>
                                            <p:strVal val="#ppt_w"/>
                                          </p:val>
                                        </p:tav>
                                      </p:tavLst>
                                    </p:anim>
                                    <p:anim calcmode="lin" valueType="num">
                                      <p:cBhvr>
                                        <p:cTn id="35" dur="500" fill="hold"/>
                                        <p:tgtEl>
                                          <p:spTgt spid="103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0"/>
            <a:ext cx="3491880"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14"/>
          <p:cNvSpPr>
            <a:spLocks noChangeArrowheads="1"/>
          </p:cNvSpPr>
          <p:nvPr/>
        </p:nvSpPr>
        <p:spPr bwMode="auto">
          <a:xfrm>
            <a:off x="0" y="476672"/>
            <a:ext cx="3491880" cy="369888"/>
          </a:xfrm>
          <a:prstGeom prst="rect">
            <a:avLst/>
          </a:prstGeom>
          <a:solidFill>
            <a:srgbClr val="778C89"/>
          </a:solidFill>
          <a:ln w="9525">
            <a:noFill/>
            <a:miter lim="800000"/>
            <a:headEnd/>
            <a:tailEnd/>
          </a:ln>
        </p:spPr>
        <p:txBody>
          <a:bodyPr wrap="square">
            <a:spAutoFit/>
          </a:bodyPr>
          <a:lstStyle/>
          <a:p>
            <a:pPr algn="ctr"/>
            <a:r>
              <a:rPr lang="zh-CN" altLang="en-US" dirty="0">
                <a:solidFill>
                  <a:schemeClr val="bg1"/>
                </a:solidFill>
                <a:latin typeface="黑体" pitchFamily="49" charset="-122"/>
                <a:ea typeface="黑体" pitchFamily="49" charset="-122"/>
              </a:rPr>
              <a:t>一卡通功能知多少</a:t>
            </a:r>
          </a:p>
        </p:txBody>
      </p:sp>
      <p:sp>
        <p:nvSpPr>
          <p:cNvPr id="5" name="矩形 4"/>
          <p:cNvSpPr>
            <a:spLocks noChangeArrowheads="1"/>
          </p:cNvSpPr>
          <p:nvPr/>
        </p:nvSpPr>
        <p:spPr bwMode="auto">
          <a:xfrm>
            <a:off x="359024" y="1052737"/>
            <a:ext cx="2700808" cy="3970318"/>
          </a:xfrm>
          <a:prstGeom prst="rect">
            <a:avLst/>
          </a:prstGeom>
          <a:noFill/>
          <a:ln w="9525">
            <a:noFill/>
            <a:miter lim="800000"/>
            <a:headEnd/>
            <a:tailEnd/>
          </a:ln>
        </p:spPr>
        <p:txBody>
          <a:bodyPr wrap="square">
            <a:spAutoFit/>
          </a:bodyPr>
          <a:lstStyle/>
          <a:p>
            <a:pPr marL="228600" indent="-228600">
              <a:lnSpc>
                <a:spcPct val="150000"/>
              </a:lnSpc>
              <a:buFont typeface="Calibri" pitchFamily="34" charset="0"/>
              <a:buAutoNum type="arabicPeriod"/>
            </a:pPr>
            <a:r>
              <a:rPr lang="en-US" altLang="zh-CN" sz="1200" dirty="0">
                <a:latin typeface="Adobe 楷体 Std R" pitchFamily="18" charset="-122"/>
                <a:ea typeface="Adobe 楷体 Std R" pitchFamily="18" charset="-122"/>
              </a:rPr>
              <a:t> </a:t>
            </a:r>
            <a:r>
              <a:rPr lang="zh-CN" altLang="en-US" sz="1200" dirty="0">
                <a:latin typeface="Adobe 楷体 Std R" pitchFamily="18" charset="-122"/>
                <a:ea typeface="Adobe 楷体 Std R" pitchFamily="18" charset="-122"/>
              </a:rPr>
              <a:t>借阅证（一卡通）是读者进入图书馆进行学习活动的凭证。严禁将借阅证或阅览证转借他人使用。  </a:t>
            </a:r>
          </a:p>
          <a:p>
            <a:pPr marL="228600" indent="-228600">
              <a:lnSpc>
                <a:spcPct val="150000"/>
              </a:lnSpc>
              <a:buFont typeface="Calibri" pitchFamily="34" charset="0"/>
              <a:buAutoNum type="arabicPeriod"/>
            </a:pPr>
            <a:r>
              <a:rPr lang="zh-CN" altLang="en-US" sz="1200" dirty="0">
                <a:latin typeface="Adobe 楷体 Std R" pitchFamily="18" charset="-122"/>
                <a:ea typeface="Adobe 楷体 Std R" pitchFamily="18" charset="-122"/>
              </a:rPr>
              <a:t> 只限本人使用，如有转让、代借、盗用他人借阅证等行为，依情节轻重作出相应处理</a:t>
            </a:r>
            <a:r>
              <a:rPr lang="zh-CN" altLang="en-US" sz="1200" dirty="0" smtClean="0">
                <a:latin typeface="Adobe 楷体 Std R" pitchFamily="18" charset="-122"/>
                <a:ea typeface="Adobe 楷体 Std R" pitchFamily="18" charset="-122"/>
              </a:rPr>
              <a:t>。</a:t>
            </a:r>
            <a:endParaRPr lang="en-US" altLang="zh-CN" sz="1200" dirty="0">
              <a:latin typeface="Adobe 楷体 Std R" pitchFamily="18" charset="-122"/>
              <a:ea typeface="Adobe 楷体 Std R" pitchFamily="18" charset="-122"/>
            </a:endParaRPr>
          </a:p>
          <a:p>
            <a:pPr marL="228600" indent="-228600">
              <a:lnSpc>
                <a:spcPct val="150000"/>
              </a:lnSpc>
              <a:buFont typeface="Calibri" pitchFamily="34" charset="0"/>
              <a:buAutoNum type="arabicPeriod"/>
            </a:pPr>
            <a:r>
              <a:rPr lang="en-US" altLang="zh-CN" sz="1200" dirty="0">
                <a:latin typeface="Adobe 楷体 Std R" pitchFamily="18" charset="-122"/>
                <a:ea typeface="Adobe 楷体 Std R" pitchFamily="18" charset="-122"/>
              </a:rPr>
              <a:t> </a:t>
            </a:r>
            <a:r>
              <a:rPr lang="zh-CN" altLang="en-US" sz="1200" dirty="0">
                <a:latin typeface="Adobe 楷体 Std R" pitchFamily="18" charset="-122"/>
                <a:ea typeface="Adobe 楷体 Std R" pitchFamily="18" charset="-122"/>
              </a:rPr>
              <a:t>一卡通具有电子钱包功能，可以支付复印、图书超期</a:t>
            </a:r>
            <a:r>
              <a:rPr lang="zh-CN" altLang="en-US" sz="1200" dirty="0" smtClean="0">
                <a:latin typeface="Adobe 楷体 Std R" pitchFamily="18" charset="-122"/>
                <a:ea typeface="Adobe 楷体 Std R" pitchFamily="18" charset="-122"/>
              </a:rPr>
              <a:t>费用</a:t>
            </a:r>
            <a:endParaRPr lang="zh-CN" altLang="en-US" sz="1200" dirty="0">
              <a:latin typeface="Adobe 楷体 Std R" pitchFamily="18" charset="-122"/>
              <a:ea typeface="Adobe 楷体 Std R" pitchFamily="18" charset="-122"/>
            </a:endParaRPr>
          </a:p>
          <a:p>
            <a:pPr marL="228600" indent="-228600">
              <a:lnSpc>
                <a:spcPct val="150000"/>
              </a:lnSpc>
              <a:buFont typeface="Calibri" pitchFamily="34" charset="0"/>
              <a:buAutoNum type="arabicPeriod"/>
            </a:pPr>
            <a:r>
              <a:rPr lang="zh-CN" altLang="en-US" sz="1200" dirty="0">
                <a:latin typeface="Adobe 楷体 Std R" pitchFamily="18" charset="-122"/>
                <a:ea typeface="Adobe 楷体 Std R" pitchFamily="18" charset="-122"/>
              </a:rPr>
              <a:t> 若借阅证不慎丢失，需凭有效证件到图书馆办证处挂失</a:t>
            </a:r>
            <a:r>
              <a:rPr lang="zh-CN" altLang="en-US" sz="1200" dirty="0" smtClean="0">
                <a:latin typeface="Adobe 楷体 Std R" pitchFamily="18" charset="-122"/>
                <a:ea typeface="Adobe 楷体 Std R" pitchFamily="18" charset="-122"/>
              </a:rPr>
              <a:t>。</a:t>
            </a:r>
            <a:endParaRPr lang="zh-CN" altLang="en-US" sz="1200" dirty="0">
              <a:latin typeface="Adobe 楷体 Std R" pitchFamily="18" charset="-122"/>
              <a:ea typeface="Adobe 楷体 Std R" pitchFamily="18" charset="-122"/>
            </a:endParaRPr>
          </a:p>
          <a:p>
            <a:pPr marL="228600" indent="-228600">
              <a:lnSpc>
                <a:spcPct val="150000"/>
              </a:lnSpc>
              <a:buFont typeface="Calibri" pitchFamily="34" charset="0"/>
              <a:buAutoNum type="arabicPeriod"/>
            </a:pPr>
            <a:r>
              <a:rPr lang="zh-CN" altLang="en-US" sz="1200" dirty="0">
                <a:latin typeface="Adobe 楷体 Std R" pitchFamily="18" charset="-122"/>
                <a:ea typeface="Adobe 楷体 Std R" pitchFamily="18" charset="-122"/>
              </a:rPr>
              <a:t> 用于储物柜。</a:t>
            </a:r>
          </a:p>
          <a:p>
            <a:pPr marL="228600" indent="-228600">
              <a:lnSpc>
                <a:spcPct val="150000"/>
              </a:lnSpc>
              <a:buFont typeface="Calibri" pitchFamily="34" charset="0"/>
              <a:buAutoNum type="arabicPeriod"/>
            </a:pPr>
            <a:endParaRPr lang="zh-CN" altLang="en-US" sz="1200" dirty="0">
              <a:latin typeface="Adobe 楷体 Std R" pitchFamily="18" charset="-122"/>
              <a:ea typeface="Adobe 楷体 Std R" pitchFamily="18" charset="-122"/>
            </a:endParaRPr>
          </a:p>
          <a:p>
            <a:pPr marL="228600" indent="-228600">
              <a:lnSpc>
                <a:spcPct val="150000"/>
              </a:lnSpc>
              <a:buFont typeface="Calibri" pitchFamily="34" charset="0"/>
              <a:buAutoNum type="arabicPeriod"/>
            </a:pPr>
            <a:endParaRPr lang="zh-CN" altLang="en-US" sz="1200" dirty="0">
              <a:latin typeface="Adobe 楷体 Std R" pitchFamily="18" charset="-122"/>
              <a:ea typeface="Adobe 楷体 Std R" pitchFamily="18" charset="-122"/>
            </a:endParaRPr>
          </a:p>
          <a:p>
            <a:pPr marL="228600" indent="-228600">
              <a:lnSpc>
                <a:spcPct val="150000"/>
              </a:lnSpc>
              <a:buFont typeface="Calibri" pitchFamily="34" charset="0"/>
              <a:buAutoNum type="arabicPeriod"/>
            </a:pPr>
            <a:endParaRPr lang="en-US" altLang="zh-CN" sz="1200" dirty="0">
              <a:latin typeface="Adobe 楷体 Std R" pitchFamily="18" charset="-122"/>
              <a:ea typeface="Adobe 楷体 Std R" pitchFamily="18" charset="-122"/>
            </a:endParaRPr>
          </a:p>
        </p:txBody>
      </p:sp>
      <p:sp>
        <p:nvSpPr>
          <p:cNvPr id="8" name="TextBox 7"/>
          <p:cNvSpPr txBox="1">
            <a:spLocks noChangeArrowheads="1"/>
          </p:cNvSpPr>
          <p:nvPr/>
        </p:nvSpPr>
        <p:spPr bwMode="auto">
          <a:xfrm>
            <a:off x="0" y="4426078"/>
            <a:ext cx="3491880" cy="368300"/>
          </a:xfrm>
          <a:prstGeom prst="rect">
            <a:avLst/>
          </a:prstGeom>
          <a:solidFill>
            <a:srgbClr val="778C89"/>
          </a:solidFill>
          <a:ln w="9525">
            <a:noFill/>
            <a:miter lim="800000"/>
            <a:headEnd/>
            <a:tailEnd/>
          </a:ln>
        </p:spPr>
        <p:txBody>
          <a:bodyPr wrap="square">
            <a:spAutoFit/>
          </a:bodyPr>
          <a:lstStyle/>
          <a:p>
            <a:pPr algn="ctr"/>
            <a:r>
              <a:rPr lang="zh-CN" altLang="en-US" b="1" dirty="0" smtClean="0">
                <a:solidFill>
                  <a:schemeClr val="bg1"/>
                </a:solidFill>
                <a:latin typeface="黑体" pitchFamily="49" charset="-122"/>
                <a:ea typeface="黑体" pitchFamily="49" charset="-122"/>
              </a:rPr>
              <a:t>温馨</a:t>
            </a:r>
            <a:r>
              <a:rPr lang="zh-CN" altLang="en-US" b="1" dirty="0">
                <a:solidFill>
                  <a:schemeClr val="bg1"/>
                </a:solidFill>
                <a:latin typeface="黑体" pitchFamily="49" charset="-122"/>
                <a:ea typeface="黑体" pitchFamily="49" charset="-122"/>
              </a:rPr>
              <a:t>提示：一存一取</a:t>
            </a:r>
          </a:p>
        </p:txBody>
      </p:sp>
      <p:sp>
        <p:nvSpPr>
          <p:cNvPr id="9" name="Text Box 13"/>
          <p:cNvSpPr txBox="1">
            <a:spLocks noChangeArrowheads="1"/>
          </p:cNvSpPr>
          <p:nvPr/>
        </p:nvSpPr>
        <p:spPr bwMode="auto">
          <a:xfrm>
            <a:off x="467544" y="4800634"/>
            <a:ext cx="2664296" cy="1292662"/>
          </a:xfrm>
          <a:prstGeom prst="rect">
            <a:avLst/>
          </a:prstGeom>
          <a:noFill/>
          <a:ln w="9525">
            <a:noFill/>
            <a:miter lim="800000"/>
            <a:headEnd/>
            <a:tailEnd/>
          </a:ln>
        </p:spPr>
        <p:txBody>
          <a:bodyPr wrap="square">
            <a:spAutoFit/>
          </a:bodyPr>
          <a:lstStyle/>
          <a:p>
            <a:pPr>
              <a:lnSpc>
                <a:spcPct val="150000"/>
              </a:lnSpc>
            </a:pPr>
            <a:endParaRPr lang="en-US" altLang="zh-CN" sz="800" dirty="0">
              <a:solidFill>
                <a:srgbClr val="FF0066"/>
              </a:solidFill>
              <a:ea typeface="Adobe 楷体 Std R" pitchFamily="18" charset="-122"/>
            </a:endParaRPr>
          </a:p>
          <a:p>
            <a:pPr>
              <a:lnSpc>
                <a:spcPct val="150000"/>
              </a:lnSpc>
            </a:pPr>
            <a:r>
              <a:rPr lang="zh-CN" altLang="en-US" sz="1200" dirty="0">
                <a:solidFill>
                  <a:srgbClr val="0070C0"/>
                </a:solidFill>
                <a:ea typeface="Adobe 楷体 Std R" pitchFamily="18" charset="-122"/>
              </a:rPr>
              <a:t>注意：存包柜仅限一次性存取，取物务必取清，如需再存，应按步骤重新操作。切忌取物时只取部分物品！</a:t>
            </a:r>
            <a:r>
              <a:rPr lang="zh-CN" altLang="en-US" sz="1200" dirty="0">
                <a:solidFill>
                  <a:srgbClr val="0070C0"/>
                </a:solidFill>
              </a:rPr>
              <a:t> </a:t>
            </a:r>
          </a:p>
          <a:p>
            <a:pPr>
              <a:lnSpc>
                <a:spcPct val="150000"/>
              </a:lnSpc>
            </a:pPr>
            <a:endParaRPr lang="en-US" altLang="zh-CN" sz="800" dirty="0">
              <a:solidFill>
                <a:srgbClr val="FF0066"/>
              </a:solidFill>
            </a:endParaRPr>
          </a:p>
        </p:txBody>
      </p:sp>
      <p:sp>
        <p:nvSpPr>
          <p:cNvPr id="11" name="矩形 10"/>
          <p:cNvSpPr/>
          <p:nvPr/>
        </p:nvSpPr>
        <p:spPr>
          <a:xfrm>
            <a:off x="359024" y="0"/>
            <a:ext cx="288032"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2987824" y="-27384"/>
            <a:ext cx="288032"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D:\backup\desktop\QQ图片20150911091248.jpg"/>
          <p:cNvPicPr>
            <a:picLocks noChangeAspect="1" noChangeArrowheads="1"/>
          </p:cNvPicPr>
          <p:nvPr/>
        </p:nvPicPr>
        <p:blipFill>
          <a:blip r:embed="rId3" cstate="email"/>
          <a:srcRect/>
          <a:stretch>
            <a:fillRect/>
          </a:stretch>
        </p:blipFill>
        <p:spPr bwMode="auto">
          <a:xfrm>
            <a:off x="3779912" y="476672"/>
            <a:ext cx="4896544" cy="2736304"/>
          </a:xfrm>
          <a:prstGeom prst="rect">
            <a:avLst/>
          </a:prstGeom>
          <a:noFill/>
        </p:spPr>
      </p:pic>
      <p:pic>
        <p:nvPicPr>
          <p:cNvPr id="7" name="Picture 9" descr="DSC00517"/>
          <p:cNvPicPr>
            <a:picLocks noChangeAspect="1" noChangeArrowheads="1"/>
          </p:cNvPicPr>
          <p:nvPr/>
        </p:nvPicPr>
        <p:blipFill>
          <a:blip r:embed="rId4" cstate="email">
            <a:lum bright="24000" contrast="36000"/>
          </a:blip>
          <a:srcRect/>
          <a:stretch>
            <a:fillRect/>
          </a:stretch>
        </p:blipFill>
        <p:spPr bwMode="auto">
          <a:xfrm>
            <a:off x="3923928" y="1484784"/>
            <a:ext cx="4447485" cy="316835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2"/>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9" dur="500"/>
                                        <p:tgtEl>
                                          <p:spTgt spid="12"/>
                                        </p:tgtEl>
                                      </p:cBhvr>
                                    </p:animEffect>
                                  </p:childTnLst>
                                </p:cTn>
                              </p:par>
                            </p:childTnLst>
                          </p:cTn>
                        </p:par>
                        <p:par>
                          <p:cTn id="10" fill="hold">
                            <p:stCondLst>
                              <p:cond delay="500"/>
                            </p:stCondLst>
                            <p:childTnLst>
                              <p:par>
                                <p:cTn id="11" presetID="50" presetClass="entr" presetSubtype="0" decel="100000"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strVal val="#ppt_w+.3"/>
                                          </p:val>
                                        </p:tav>
                                        <p:tav tm="100000">
                                          <p:val>
                                            <p:strVal val="#ppt_w"/>
                                          </p:val>
                                        </p:tav>
                                      </p:tavLst>
                                    </p:anim>
                                    <p:anim calcmode="lin" valueType="num">
                                      <p:cBhvr>
                                        <p:cTn id="14" dur="1000" fill="hold"/>
                                        <p:tgtEl>
                                          <p:spTgt spid="10"/>
                                        </p:tgtEl>
                                        <p:attrNameLst>
                                          <p:attrName>ppt_h</p:attrName>
                                        </p:attrNameLst>
                                      </p:cBhvr>
                                      <p:tavLst>
                                        <p:tav tm="0">
                                          <p:val>
                                            <p:strVal val="#ppt_h"/>
                                          </p:val>
                                        </p:tav>
                                        <p:tav tm="100000">
                                          <p:val>
                                            <p:strVal val="#ppt_h"/>
                                          </p:val>
                                        </p:tav>
                                      </p:tavLst>
                                    </p:anim>
                                    <p:animEffect transition="in" filter="fade">
                                      <p:cBhvr>
                                        <p:cTn id="15" dur="1000"/>
                                        <p:tgtEl>
                                          <p:spTgt spid="10"/>
                                        </p:tgtEl>
                                      </p:cBhvr>
                                    </p:animEffect>
                                  </p:childTnLst>
                                </p:cTn>
                              </p:par>
                            </p:childTnLst>
                          </p:cTn>
                        </p:par>
                        <p:par>
                          <p:cTn id="16" fill="hold">
                            <p:stCondLst>
                              <p:cond delay="1500"/>
                            </p:stCondLst>
                            <p:childTnLst>
                              <p:par>
                                <p:cTn id="17" presetID="29"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ppt_x</p:attrName>
                                        </p:attrNameLst>
                                      </p:cBhvr>
                                      <p:tavLst>
                                        <p:tav tm="0">
                                          <p:val>
                                            <p:strVal val="#ppt_x-.2"/>
                                          </p:val>
                                        </p:tav>
                                        <p:tav tm="100000">
                                          <p:val>
                                            <p:strVal val="#ppt_x"/>
                                          </p:val>
                                        </p:tav>
                                      </p:tavLst>
                                    </p:anim>
                                    <p:anim calcmode="lin" valueType="num">
                                      <p:cBhvr>
                                        <p:cTn id="20" dur="5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21" dur="500"/>
                                        <p:tgtEl>
                                          <p:spTgt spid="11"/>
                                        </p:tgtEl>
                                      </p:cBhvr>
                                    </p:animEffect>
                                  </p:childTnLst>
                                </p:cTn>
                              </p:par>
                            </p:childTnLst>
                          </p:cTn>
                        </p:par>
                        <p:par>
                          <p:cTn id="22" fill="hold">
                            <p:stCondLst>
                              <p:cond delay="2000"/>
                            </p:stCondLst>
                            <p:childTnLst>
                              <p:par>
                                <p:cTn id="23" presetID="3" presetClass="entr" presetSubtype="10" fill="hold" nodeType="after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blinds(horizontal)">
                                      <p:cBhvr>
                                        <p:cTn id="25" dur="500"/>
                                        <p:tgtEl>
                                          <p:spTgt spid="1026"/>
                                        </p:tgtEl>
                                      </p:cBhvr>
                                    </p:animEffect>
                                  </p:childTnLst>
                                </p:cTn>
                              </p:par>
                            </p:childTnLst>
                          </p:cTn>
                        </p:par>
                        <p:par>
                          <p:cTn id="26" fill="hold">
                            <p:stCondLst>
                              <p:cond delay="2500"/>
                            </p:stCondLst>
                            <p:childTnLst>
                              <p:par>
                                <p:cTn id="27" presetID="3" presetClass="entr" presetSubtype="1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linds(horizontal)">
                                      <p:cBhvr>
                                        <p:cTn id="29" dur="500"/>
                                        <p:tgtEl>
                                          <p:spTgt spid="8"/>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nodeType="clickEffect">
                                  <p:stCondLst>
                                    <p:cond delay="0"/>
                                  </p:stCondLst>
                                  <p:childTnLst>
                                    <p:animEffect transition="out" filter="blinds(horizontal)">
                                      <p:cBhvr>
                                        <p:cTn id="36" dur="500"/>
                                        <p:tgtEl>
                                          <p:spTgt spid="1026"/>
                                        </p:tgtEl>
                                      </p:cBhvr>
                                    </p:animEffect>
                                    <p:set>
                                      <p:cBhvr>
                                        <p:cTn id="37" dur="1" fill="hold">
                                          <p:stCondLst>
                                            <p:cond delay="499"/>
                                          </p:stCondLst>
                                        </p:cTn>
                                        <p:tgtEl>
                                          <p:spTgt spid="1026"/>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blinds(horizontal)">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9" grpId="0"/>
      <p:bldP spid="11"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32"/>
          <p:cNvSpPr>
            <a:spLocks noChangeArrowheads="1"/>
          </p:cNvSpPr>
          <p:nvPr/>
        </p:nvSpPr>
        <p:spPr bwMode="auto">
          <a:xfrm>
            <a:off x="5076056" y="0"/>
            <a:ext cx="3347864" cy="6858000"/>
          </a:xfrm>
          <a:prstGeom prst="rect">
            <a:avLst/>
          </a:prstGeom>
          <a:solidFill>
            <a:srgbClr val="B3A2C7">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2" name="矩形 1"/>
          <p:cNvSpPr/>
          <p:nvPr/>
        </p:nvSpPr>
        <p:spPr>
          <a:xfrm>
            <a:off x="5652120" y="27384"/>
            <a:ext cx="288032"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2"/>
          <p:cNvSpPr/>
          <p:nvPr/>
        </p:nvSpPr>
        <p:spPr>
          <a:xfrm>
            <a:off x="1115616" y="0"/>
            <a:ext cx="1656184"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2"/>
          <p:cNvSpPr>
            <a:spLocks noChangeArrowheads="1"/>
          </p:cNvSpPr>
          <p:nvPr/>
        </p:nvSpPr>
        <p:spPr bwMode="auto">
          <a:xfrm flipH="1">
            <a:off x="1403648" y="0"/>
            <a:ext cx="144016" cy="6858000"/>
          </a:xfrm>
          <a:prstGeom prst="rect">
            <a:avLst/>
          </a:prstGeom>
          <a:solidFill>
            <a:srgbClr val="B3A2C7">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5" name="矩形 4"/>
          <p:cNvSpPr/>
          <p:nvPr/>
        </p:nvSpPr>
        <p:spPr>
          <a:xfrm>
            <a:off x="6660232" y="0"/>
            <a:ext cx="1008112"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6"/>
          <p:cNvSpPr/>
          <p:nvPr/>
        </p:nvSpPr>
        <p:spPr>
          <a:xfrm>
            <a:off x="0" y="1340768"/>
            <a:ext cx="9144000" cy="72008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p:cNvSpPr/>
          <p:nvPr/>
        </p:nvSpPr>
        <p:spPr>
          <a:xfrm>
            <a:off x="0" y="4509120"/>
            <a:ext cx="9144000" cy="1584176"/>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32"/>
          <p:cNvSpPr>
            <a:spLocks noChangeArrowheads="1"/>
          </p:cNvSpPr>
          <p:nvPr/>
        </p:nvSpPr>
        <p:spPr bwMode="auto">
          <a:xfrm>
            <a:off x="0" y="5301208"/>
            <a:ext cx="9144000" cy="360040"/>
          </a:xfrm>
          <a:prstGeom prst="rect">
            <a:avLst/>
          </a:prstGeom>
          <a:solidFill>
            <a:srgbClr val="B3A2C7">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graphicFrame>
        <p:nvGraphicFramePr>
          <p:cNvPr id="11" name="图示 10"/>
          <p:cNvGraphicFramePr/>
          <p:nvPr/>
        </p:nvGraphicFramePr>
        <p:xfrm>
          <a:off x="2051720" y="764704"/>
          <a:ext cx="4644008" cy="51125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8" name="图示 17"/>
          <p:cNvGraphicFramePr/>
          <p:nvPr/>
        </p:nvGraphicFramePr>
        <p:xfrm>
          <a:off x="683568" y="1052736"/>
          <a:ext cx="7920880" cy="42484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026" name="Picture 2"/>
          <p:cNvPicPr>
            <a:picLocks noChangeAspect="1" noChangeArrowheads="1"/>
          </p:cNvPicPr>
          <p:nvPr/>
        </p:nvPicPr>
        <p:blipFill>
          <a:blip r:embed="rId12" cstate="email"/>
          <a:srcRect/>
          <a:stretch>
            <a:fillRect/>
          </a:stretch>
        </p:blipFill>
        <p:spPr bwMode="auto">
          <a:xfrm>
            <a:off x="2051720" y="2204864"/>
            <a:ext cx="5357614" cy="411914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xit" presetSubtype="4" fill="hold" grpId="1" nodeType="clickEffect">
                                  <p:stCondLst>
                                    <p:cond delay="0"/>
                                  </p:stCondLst>
                                  <p:childTnLst>
                                    <p:anim calcmode="lin" valueType="num">
                                      <p:cBhvr additive="base">
                                        <p:cTn id="13" dur="500"/>
                                        <p:tgtEl>
                                          <p:spTgt spid="11"/>
                                        </p:tgtEl>
                                        <p:attrNameLst>
                                          <p:attrName>ppt_x</p:attrName>
                                        </p:attrNameLst>
                                      </p:cBhvr>
                                      <p:tavLst>
                                        <p:tav tm="0">
                                          <p:val>
                                            <p:strVal val="ppt_x"/>
                                          </p:val>
                                        </p:tav>
                                        <p:tav tm="100000">
                                          <p:val>
                                            <p:strVal val="ppt_x"/>
                                          </p:val>
                                        </p:tav>
                                      </p:tavLst>
                                    </p:anim>
                                    <p:anim calcmode="lin" valueType="num">
                                      <p:cBhvr additive="base">
                                        <p:cTn id="14" dur="500"/>
                                        <p:tgtEl>
                                          <p:spTgt spid="11"/>
                                        </p:tgtEl>
                                        <p:attrNameLst>
                                          <p:attrName>ppt_y</p:attrName>
                                        </p:attrNameLst>
                                      </p:cBhvr>
                                      <p:tavLst>
                                        <p:tav tm="0">
                                          <p:val>
                                            <p:strVal val="ppt_y"/>
                                          </p:val>
                                        </p:tav>
                                        <p:tav tm="100000">
                                          <p:val>
                                            <p:strVal val="1+ppt_h/2"/>
                                          </p:val>
                                        </p:tav>
                                      </p:tavLst>
                                    </p:anim>
                                    <p:set>
                                      <p:cBhvr>
                                        <p:cTn id="15" dur="1" fill="hold">
                                          <p:stCondLst>
                                            <p:cond delay="499"/>
                                          </p:stCondLst>
                                        </p:cTn>
                                        <p:tgtEl>
                                          <p:spTgt spid="11"/>
                                        </p:tgtEl>
                                        <p:attrNameLst>
                                          <p:attrName>style.visibility</p:attrName>
                                        </p:attrNameLst>
                                      </p:cBhvr>
                                      <p:to>
                                        <p:strVal val="hidden"/>
                                      </p:to>
                                    </p:set>
                                  </p:childTnLst>
                                </p:cTn>
                              </p:par>
                            </p:childTnLst>
                          </p:cTn>
                        </p:par>
                        <p:par>
                          <p:cTn id="16" fill="hold">
                            <p:stCondLst>
                              <p:cond delay="500"/>
                            </p:stCondLst>
                            <p:childTnLst>
                              <p:par>
                                <p:cTn id="17" presetID="29"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ppt_x</p:attrName>
                                        </p:attrNameLst>
                                      </p:cBhvr>
                                      <p:tavLst>
                                        <p:tav tm="0">
                                          <p:val>
                                            <p:strVal val="#ppt_x-.2"/>
                                          </p:val>
                                        </p:tav>
                                        <p:tav tm="100000">
                                          <p:val>
                                            <p:strVal val="#ppt_x"/>
                                          </p:val>
                                        </p:tav>
                                      </p:tavLst>
                                    </p:anim>
                                    <p:anim calcmode="lin" valueType="num">
                                      <p:cBhvr>
                                        <p:cTn id="20"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8"/>
                                        </p:tgtEl>
                                      </p:cBhvr>
                                    </p:animEffect>
                                  </p:childTnLst>
                                </p:cTn>
                              </p:par>
                            </p:childTnLst>
                          </p:cTn>
                        </p:par>
                        <p:par>
                          <p:cTn id="22" fill="hold">
                            <p:stCondLst>
                              <p:cond delay="1500"/>
                            </p:stCondLst>
                            <p:childTnLst>
                              <p:par>
                                <p:cTn id="23" presetID="26" presetClass="emph" presetSubtype="0" fill="hold" grpId="1" nodeType="afterEffect">
                                  <p:stCondLst>
                                    <p:cond delay="0"/>
                                  </p:stCondLst>
                                  <p:childTnLst>
                                    <p:animEffect transition="out" filter="fade">
                                      <p:cBhvr>
                                        <p:cTn id="24" dur="500" tmFilter="0, 0; .2, .5; .8, .5; 1, 0"/>
                                        <p:tgtEl>
                                          <p:spTgt spid="18"/>
                                        </p:tgtEl>
                                      </p:cBhvr>
                                    </p:animEffect>
                                    <p:animScale>
                                      <p:cBhvr>
                                        <p:cTn id="25" dur="250" autoRev="1" fill="hold"/>
                                        <p:tgtEl>
                                          <p:spTgt spid="18"/>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64" presetClass="path" presetSubtype="0" accel="50000" decel="50000" fill="hold" grpId="2" nodeType="clickEffect">
                                  <p:stCondLst>
                                    <p:cond delay="0"/>
                                  </p:stCondLst>
                                  <p:childTnLst>
                                    <p:animMotion origin="layout" path="M 0 0  L 0 -0.33333  E" pathEditMode="relative" ptsTypes="">
                                      <p:cBhvr>
                                        <p:cTn id="29" dur="2000" fill="hold"/>
                                        <p:tgtEl>
                                          <p:spTgt spid="18"/>
                                        </p:tgtEl>
                                        <p:attrNameLst>
                                          <p:attrName>ppt_x</p:attrName>
                                          <p:attrName>ppt_y</p:attrName>
                                        </p:attrNameLst>
                                      </p:cBhvr>
                                    </p:animMotion>
                                  </p:childTnLst>
                                </p:cTn>
                              </p:par>
                            </p:childTnLst>
                          </p:cTn>
                        </p:par>
                        <p:par>
                          <p:cTn id="30" fill="hold">
                            <p:stCondLst>
                              <p:cond delay="2000"/>
                            </p:stCondLst>
                            <p:childTnLst>
                              <p:par>
                                <p:cTn id="31" presetID="53" presetClass="entr" presetSubtype="0" fill="hold" nodeType="afterEffect">
                                  <p:stCondLst>
                                    <p:cond delay="0"/>
                                  </p:stCondLst>
                                  <p:childTnLst>
                                    <p:set>
                                      <p:cBhvr>
                                        <p:cTn id="32" dur="1" fill="hold">
                                          <p:stCondLst>
                                            <p:cond delay="0"/>
                                          </p:stCondLst>
                                        </p:cTn>
                                        <p:tgtEl>
                                          <p:spTgt spid="1026"/>
                                        </p:tgtEl>
                                        <p:attrNameLst>
                                          <p:attrName>style.visibility</p:attrName>
                                        </p:attrNameLst>
                                      </p:cBhvr>
                                      <p:to>
                                        <p:strVal val="visible"/>
                                      </p:to>
                                    </p:set>
                                    <p:anim calcmode="lin" valueType="num">
                                      <p:cBhvr>
                                        <p:cTn id="33" dur="500" fill="hold"/>
                                        <p:tgtEl>
                                          <p:spTgt spid="1026"/>
                                        </p:tgtEl>
                                        <p:attrNameLst>
                                          <p:attrName>ppt_w</p:attrName>
                                        </p:attrNameLst>
                                      </p:cBhvr>
                                      <p:tavLst>
                                        <p:tav tm="0">
                                          <p:val>
                                            <p:fltVal val="0"/>
                                          </p:val>
                                        </p:tav>
                                        <p:tav tm="100000">
                                          <p:val>
                                            <p:strVal val="#ppt_w"/>
                                          </p:val>
                                        </p:tav>
                                      </p:tavLst>
                                    </p:anim>
                                    <p:anim calcmode="lin" valueType="num">
                                      <p:cBhvr>
                                        <p:cTn id="34" dur="500" fill="hold"/>
                                        <p:tgtEl>
                                          <p:spTgt spid="1026"/>
                                        </p:tgtEl>
                                        <p:attrNameLst>
                                          <p:attrName>ppt_h</p:attrName>
                                        </p:attrNameLst>
                                      </p:cBhvr>
                                      <p:tavLst>
                                        <p:tav tm="0">
                                          <p:val>
                                            <p:fltVal val="0"/>
                                          </p:val>
                                        </p:tav>
                                        <p:tav tm="100000">
                                          <p:val>
                                            <p:strVal val="#ppt_h"/>
                                          </p:val>
                                        </p:tav>
                                      </p:tavLst>
                                    </p:anim>
                                    <p:animEffect transition="in" filter="fade">
                                      <p:cBhvr>
                                        <p:cTn id="3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1" grpId="1">
        <p:bldAsOne/>
      </p:bldGraphic>
      <p:bldGraphic spid="18" grpId="0">
        <p:bldAsOne/>
      </p:bldGraphic>
      <p:bldGraphic spid="18" grpId="1">
        <p:bldAsOne/>
      </p:bldGraphic>
      <p:bldGraphic spid="18" grpId="2">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652120" y="-171400"/>
            <a:ext cx="288032"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p:cNvSpPr/>
          <p:nvPr/>
        </p:nvSpPr>
        <p:spPr>
          <a:xfrm>
            <a:off x="1115616" y="0"/>
            <a:ext cx="1656184"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32"/>
          <p:cNvSpPr>
            <a:spLocks noChangeArrowheads="1"/>
          </p:cNvSpPr>
          <p:nvPr/>
        </p:nvSpPr>
        <p:spPr bwMode="auto">
          <a:xfrm flipH="1">
            <a:off x="1403648" y="0"/>
            <a:ext cx="144016" cy="6858000"/>
          </a:xfrm>
          <a:prstGeom prst="rect">
            <a:avLst/>
          </a:prstGeom>
          <a:solidFill>
            <a:srgbClr val="B3A2C7">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8" name="矩形 7"/>
          <p:cNvSpPr/>
          <p:nvPr/>
        </p:nvSpPr>
        <p:spPr>
          <a:xfrm>
            <a:off x="6660232" y="0"/>
            <a:ext cx="1008112"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32"/>
          <p:cNvSpPr>
            <a:spLocks noChangeArrowheads="1"/>
          </p:cNvSpPr>
          <p:nvPr/>
        </p:nvSpPr>
        <p:spPr bwMode="auto">
          <a:xfrm>
            <a:off x="5076056" y="0"/>
            <a:ext cx="3347864" cy="6858000"/>
          </a:xfrm>
          <a:prstGeom prst="rect">
            <a:avLst/>
          </a:prstGeom>
          <a:solidFill>
            <a:srgbClr val="B3A2C7">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5" name="矩形 4"/>
          <p:cNvSpPr/>
          <p:nvPr/>
        </p:nvSpPr>
        <p:spPr>
          <a:xfrm>
            <a:off x="0" y="1340768"/>
            <a:ext cx="9144000" cy="72008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9"/>
          <p:cNvSpPr/>
          <p:nvPr/>
        </p:nvSpPr>
        <p:spPr>
          <a:xfrm>
            <a:off x="0" y="4509120"/>
            <a:ext cx="9144000" cy="1584176"/>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32"/>
          <p:cNvSpPr>
            <a:spLocks noChangeArrowheads="1"/>
          </p:cNvSpPr>
          <p:nvPr/>
        </p:nvSpPr>
        <p:spPr bwMode="auto">
          <a:xfrm>
            <a:off x="0" y="5301208"/>
            <a:ext cx="9144000" cy="360040"/>
          </a:xfrm>
          <a:prstGeom prst="rect">
            <a:avLst/>
          </a:prstGeom>
          <a:solidFill>
            <a:srgbClr val="B3A2C7">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graphicFrame>
        <p:nvGraphicFramePr>
          <p:cNvPr id="13" name="图示 12"/>
          <p:cNvGraphicFramePr/>
          <p:nvPr/>
        </p:nvGraphicFramePr>
        <p:xfrm>
          <a:off x="1187624" y="908720"/>
          <a:ext cx="6984776"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652120" y="0"/>
            <a:ext cx="288032"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2"/>
          <p:cNvSpPr/>
          <p:nvPr/>
        </p:nvSpPr>
        <p:spPr>
          <a:xfrm>
            <a:off x="1115616" y="0"/>
            <a:ext cx="1656184"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2"/>
          <p:cNvSpPr>
            <a:spLocks noChangeArrowheads="1"/>
          </p:cNvSpPr>
          <p:nvPr/>
        </p:nvSpPr>
        <p:spPr bwMode="auto">
          <a:xfrm flipH="1">
            <a:off x="1403648" y="0"/>
            <a:ext cx="144016" cy="6858000"/>
          </a:xfrm>
          <a:prstGeom prst="rect">
            <a:avLst/>
          </a:prstGeom>
          <a:solidFill>
            <a:srgbClr val="B3A2C7">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5" name="矩形 4"/>
          <p:cNvSpPr/>
          <p:nvPr/>
        </p:nvSpPr>
        <p:spPr>
          <a:xfrm>
            <a:off x="6660232" y="0"/>
            <a:ext cx="1008112"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32"/>
          <p:cNvSpPr>
            <a:spLocks noChangeArrowheads="1"/>
          </p:cNvSpPr>
          <p:nvPr/>
        </p:nvSpPr>
        <p:spPr bwMode="auto">
          <a:xfrm>
            <a:off x="5076056" y="0"/>
            <a:ext cx="3744416" cy="6858000"/>
          </a:xfrm>
          <a:prstGeom prst="rect">
            <a:avLst/>
          </a:prstGeom>
          <a:solidFill>
            <a:srgbClr val="B3A2C7">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7" name="矩形 6"/>
          <p:cNvSpPr/>
          <p:nvPr/>
        </p:nvSpPr>
        <p:spPr>
          <a:xfrm>
            <a:off x="0" y="332656"/>
            <a:ext cx="9144000" cy="72008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p:cNvSpPr/>
          <p:nvPr/>
        </p:nvSpPr>
        <p:spPr>
          <a:xfrm>
            <a:off x="0" y="4653136"/>
            <a:ext cx="9144000" cy="1584176"/>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32"/>
          <p:cNvSpPr>
            <a:spLocks noChangeArrowheads="1"/>
          </p:cNvSpPr>
          <p:nvPr/>
        </p:nvSpPr>
        <p:spPr bwMode="auto">
          <a:xfrm>
            <a:off x="0" y="5301208"/>
            <a:ext cx="9144000" cy="360040"/>
          </a:xfrm>
          <a:prstGeom prst="rect">
            <a:avLst/>
          </a:prstGeom>
          <a:solidFill>
            <a:srgbClr val="B3A2C7">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11" name="TextBox 25"/>
          <p:cNvSpPr>
            <a:spLocks noChangeArrowheads="1"/>
          </p:cNvSpPr>
          <p:nvPr/>
        </p:nvSpPr>
        <p:spPr bwMode="auto">
          <a:xfrm>
            <a:off x="520700" y="404664"/>
            <a:ext cx="6824662" cy="461665"/>
          </a:xfrm>
          <a:prstGeom prst="rect">
            <a:avLst/>
          </a:prstGeom>
          <a:noFill/>
          <a:ln w="9525">
            <a:noFill/>
            <a:miter lim="800000"/>
            <a:headEnd/>
            <a:tailEnd/>
          </a:ln>
        </p:spPr>
        <p:txBody>
          <a:bodyPr>
            <a:spAutoFit/>
          </a:bodyPr>
          <a:lstStyle/>
          <a:p>
            <a:r>
              <a:rPr kumimoji="1" lang="zh-CN" altLang="en-US" sz="2400" dirty="0">
                <a:latin typeface="黑体" pitchFamily="49" charset="-122"/>
                <a:ea typeface="黑体" pitchFamily="49" charset="-122"/>
              </a:rPr>
              <a:t>牛津格罗夫艺术在线数据库</a:t>
            </a:r>
            <a:endParaRPr kumimoji="1" lang="en-US" altLang="zh-CN" sz="2400" dirty="0">
              <a:latin typeface="黑体" pitchFamily="49" charset="-122"/>
              <a:ea typeface="黑体" pitchFamily="49" charset="-122"/>
            </a:endParaRPr>
          </a:p>
        </p:txBody>
      </p:sp>
      <p:sp>
        <p:nvSpPr>
          <p:cNvPr id="12" name="矩形 7"/>
          <p:cNvSpPr>
            <a:spLocks noChangeArrowheads="1"/>
          </p:cNvSpPr>
          <p:nvPr/>
        </p:nvSpPr>
        <p:spPr bwMode="auto">
          <a:xfrm>
            <a:off x="5292080" y="723175"/>
            <a:ext cx="3456384" cy="5586145"/>
          </a:xfrm>
          <a:prstGeom prst="rect">
            <a:avLst/>
          </a:prstGeom>
          <a:noFill/>
          <a:ln w="9525">
            <a:noFill/>
            <a:miter lim="800000"/>
            <a:headEnd/>
            <a:tailEnd/>
          </a:ln>
        </p:spPr>
        <p:txBody>
          <a:bodyPr wrap="square">
            <a:spAutoFit/>
          </a:bodyPr>
          <a:lstStyle/>
          <a:p>
            <a:pPr>
              <a:lnSpc>
                <a:spcPct val="150000"/>
              </a:lnSpc>
              <a:spcBef>
                <a:spcPct val="50000"/>
              </a:spcBef>
              <a:buFont typeface="Arial" pitchFamily="34" charset="0"/>
              <a:buChar char="•"/>
            </a:pPr>
            <a:r>
              <a:rPr lang="zh-CN" altLang="en-US" sz="1400" dirty="0">
                <a:latin typeface="黑体" pitchFamily="49" charset="-122"/>
                <a:ea typeface="黑体" pitchFamily="49" charset="-122"/>
              </a:rPr>
              <a:t> </a:t>
            </a:r>
            <a:r>
              <a:rPr lang="zh-CN" altLang="zh-CN" sz="1400" dirty="0">
                <a:latin typeface="黑体" pitchFamily="49" charset="-122"/>
                <a:ea typeface="黑体" pitchFamily="49" charset="-122"/>
              </a:rPr>
              <a:t>牛津格罗夫艺术在线数据库（全文）是牛津大学出版社荣获国际权威出版奖项的在线艺术数据库</a:t>
            </a:r>
            <a:r>
              <a:rPr lang="zh-CN" altLang="en-US" sz="1400" dirty="0" smtClean="0">
                <a:latin typeface="黑体" pitchFamily="49" charset="-122"/>
                <a:ea typeface="黑体" pitchFamily="49" charset="-122"/>
              </a:rPr>
              <a:t>。</a:t>
            </a:r>
            <a:endParaRPr lang="en-US" altLang="zh-CN" sz="1400" dirty="0">
              <a:latin typeface="黑体" pitchFamily="49" charset="-122"/>
              <a:ea typeface="黑体" pitchFamily="49" charset="-122"/>
            </a:endParaRPr>
          </a:p>
          <a:p>
            <a:pPr>
              <a:lnSpc>
                <a:spcPct val="150000"/>
              </a:lnSpc>
              <a:spcBef>
                <a:spcPct val="50000"/>
              </a:spcBef>
              <a:buFont typeface="Arial" pitchFamily="34" charset="0"/>
              <a:buChar char="•"/>
            </a:pPr>
            <a:r>
              <a:rPr lang="en-US" altLang="zh-CN" sz="1400" dirty="0">
                <a:latin typeface="黑体" pitchFamily="49" charset="-122"/>
                <a:ea typeface="黑体" pitchFamily="49" charset="-122"/>
              </a:rPr>
              <a:t> </a:t>
            </a:r>
            <a:r>
              <a:rPr lang="zh-CN" altLang="zh-CN" sz="1400" dirty="0">
                <a:latin typeface="黑体" pitchFamily="49" charset="-122"/>
                <a:ea typeface="黑体" pitchFamily="49" charset="-122"/>
              </a:rPr>
              <a:t>包括了</a:t>
            </a:r>
            <a:r>
              <a:rPr lang="en-US" altLang="zh-CN" sz="1400" dirty="0">
                <a:latin typeface="黑体" pitchFamily="49" charset="-122"/>
                <a:ea typeface="黑体" pitchFamily="49" charset="-122"/>
              </a:rPr>
              <a:t>34</a:t>
            </a:r>
            <a:r>
              <a:rPr lang="zh-CN" altLang="zh-CN" sz="1400" dirty="0">
                <a:latin typeface="黑体" pitchFamily="49" charset="-122"/>
                <a:ea typeface="黑体" pitchFamily="49" charset="-122"/>
              </a:rPr>
              <a:t>册纸版巨著《格罗夫艺术百科全书》的全部内容</a:t>
            </a:r>
            <a:r>
              <a:rPr lang="zh-CN" altLang="en-US" sz="1400" dirty="0" smtClean="0">
                <a:latin typeface="黑体" pitchFamily="49" charset="-122"/>
                <a:ea typeface="黑体" pitchFamily="49" charset="-122"/>
              </a:rPr>
              <a:t>。</a:t>
            </a:r>
            <a:endParaRPr lang="en-US" altLang="zh-CN" sz="1400" dirty="0">
              <a:latin typeface="黑体" pitchFamily="49" charset="-122"/>
              <a:ea typeface="黑体" pitchFamily="49" charset="-122"/>
            </a:endParaRPr>
          </a:p>
          <a:p>
            <a:pPr>
              <a:lnSpc>
                <a:spcPct val="150000"/>
              </a:lnSpc>
              <a:spcBef>
                <a:spcPct val="50000"/>
              </a:spcBef>
              <a:buFont typeface="Arial" pitchFamily="34" charset="0"/>
              <a:buChar char="•"/>
            </a:pPr>
            <a:r>
              <a:rPr lang="zh-CN" altLang="en-US" sz="1400" dirty="0">
                <a:latin typeface="黑体" pitchFamily="49" charset="-122"/>
                <a:ea typeface="黑体" pitchFamily="49" charset="-122"/>
              </a:rPr>
              <a:t> 还包括</a:t>
            </a:r>
            <a:r>
              <a:rPr lang="zh-CN" altLang="zh-CN" sz="1400" dirty="0">
                <a:latin typeface="黑体" pitchFamily="49" charset="-122"/>
                <a:ea typeface="黑体" pitchFamily="49" charset="-122"/>
              </a:rPr>
              <a:t>由牛津大学出版社出版的艺术著作《牛津西方艺术大典》、《简明牛津艺术术语辞典》、</a:t>
            </a:r>
            <a:r>
              <a:rPr lang="zh-CN" altLang="zh-CN" sz="1400" dirty="0" smtClean="0">
                <a:latin typeface="黑体" pitchFamily="49" charset="-122"/>
                <a:ea typeface="黑体" pitchFamily="49" charset="-122"/>
              </a:rPr>
              <a:t>《牛津美学百科全书》。</a:t>
            </a:r>
            <a:endParaRPr lang="en-US" altLang="zh-CN" sz="1400" dirty="0" smtClean="0">
              <a:latin typeface="黑体" pitchFamily="49" charset="-122"/>
              <a:ea typeface="黑体" pitchFamily="49" charset="-122"/>
            </a:endParaRPr>
          </a:p>
          <a:p>
            <a:pPr>
              <a:lnSpc>
                <a:spcPct val="150000"/>
              </a:lnSpc>
              <a:spcBef>
                <a:spcPct val="50000"/>
              </a:spcBef>
              <a:buFont typeface="Arial" pitchFamily="34" charset="0"/>
              <a:buChar char="•"/>
            </a:pPr>
            <a:r>
              <a:rPr lang="zh-CN" altLang="en-US" sz="1400" dirty="0" smtClean="0">
                <a:latin typeface="黑体" pitchFamily="49" charset="-122"/>
                <a:ea typeface="黑体" pitchFamily="49" charset="-122"/>
              </a:rPr>
              <a:t>该</a:t>
            </a:r>
            <a:r>
              <a:rPr lang="zh-CN" altLang="zh-CN" sz="1400" dirty="0" smtClean="0">
                <a:latin typeface="黑体" pitchFamily="49" charset="-122"/>
                <a:ea typeface="黑体" pitchFamily="49" charset="-122"/>
              </a:rPr>
              <a:t>数据库是目前全球艺术研究领域最全面、学术品质最高的在线资源。</a:t>
            </a:r>
            <a:endParaRPr lang="en-US" altLang="zh-CN" sz="1400" dirty="0" smtClean="0">
              <a:latin typeface="黑体" pitchFamily="49" charset="-122"/>
              <a:ea typeface="黑体" pitchFamily="49" charset="-122"/>
            </a:endParaRPr>
          </a:p>
          <a:p>
            <a:pPr>
              <a:lnSpc>
                <a:spcPct val="150000"/>
              </a:lnSpc>
              <a:spcBef>
                <a:spcPct val="50000"/>
              </a:spcBef>
              <a:buFont typeface="Arial" pitchFamily="34" charset="0"/>
              <a:buChar char="•"/>
            </a:pPr>
            <a:endParaRPr lang="en-US" altLang="zh-CN" sz="1400" dirty="0">
              <a:latin typeface="黑体" pitchFamily="49" charset="-122"/>
              <a:ea typeface="黑体" pitchFamily="49" charset="-122"/>
            </a:endParaRPr>
          </a:p>
          <a:p>
            <a:pPr>
              <a:lnSpc>
                <a:spcPct val="150000"/>
              </a:lnSpc>
              <a:spcBef>
                <a:spcPct val="50000"/>
              </a:spcBef>
              <a:buFont typeface="Arial" pitchFamily="34" charset="0"/>
              <a:buChar char="•"/>
            </a:pPr>
            <a:r>
              <a:rPr lang="en-US" altLang="zh-CN" sz="1400" dirty="0">
                <a:latin typeface="黑体" pitchFamily="49" charset="-122"/>
                <a:ea typeface="黑体" pitchFamily="49" charset="-122"/>
              </a:rPr>
              <a:t> </a:t>
            </a:r>
            <a:r>
              <a:rPr lang="zh-CN" altLang="zh-CN" sz="1400" dirty="0">
                <a:latin typeface="黑体" pitchFamily="49" charset="-122"/>
                <a:ea typeface="黑体" pitchFamily="49" charset="-122"/>
              </a:rPr>
              <a:t>主题</a:t>
            </a:r>
            <a:r>
              <a:rPr lang="zh-CN" altLang="en-US" sz="1400" dirty="0">
                <a:latin typeface="黑体" pitchFamily="49" charset="-122"/>
                <a:ea typeface="黑体" pitchFamily="49" charset="-122"/>
              </a:rPr>
              <a:t>：</a:t>
            </a:r>
            <a:r>
              <a:rPr lang="zh-CN" altLang="zh-CN" sz="1400" dirty="0">
                <a:latin typeface="黑体" pitchFamily="49" charset="-122"/>
                <a:ea typeface="黑体" pitchFamily="49" charset="-122"/>
              </a:rPr>
              <a:t>绘画、雕刻、建筑、摄影、平面及装置艺术等各领域</a:t>
            </a:r>
            <a:endParaRPr lang="en-US" altLang="zh-CN" sz="1400" dirty="0">
              <a:latin typeface="黑体" pitchFamily="49" charset="-122"/>
              <a:ea typeface="黑体" pitchFamily="49" charset="-122"/>
            </a:endParaRPr>
          </a:p>
          <a:p>
            <a:pPr>
              <a:lnSpc>
                <a:spcPct val="150000"/>
              </a:lnSpc>
              <a:spcBef>
                <a:spcPct val="50000"/>
              </a:spcBef>
              <a:buFont typeface="Arial" pitchFamily="34" charset="0"/>
              <a:buChar char="•"/>
            </a:pPr>
            <a:r>
              <a:rPr lang="zh-CN" altLang="en-US" sz="1400" dirty="0">
                <a:latin typeface="黑体" pitchFamily="49" charset="-122"/>
                <a:ea typeface="黑体" pitchFamily="49" charset="-122"/>
              </a:rPr>
              <a:t> 时间：</a:t>
            </a:r>
            <a:r>
              <a:rPr lang="zh-CN" altLang="zh-CN" sz="1400" dirty="0">
                <a:latin typeface="黑体" pitchFamily="49" charset="-122"/>
                <a:ea typeface="黑体" pitchFamily="49" charset="-122"/>
              </a:rPr>
              <a:t>从史前艺术到当代艺术的完整艺术</a:t>
            </a:r>
            <a:r>
              <a:rPr lang="zh-CN" altLang="zh-CN" sz="1400" dirty="0" smtClean="0">
                <a:latin typeface="黑体" pitchFamily="49" charset="-122"/>
                <a:ea typeface="黑体" pitchFamily="49" charset="-122"/>
              </a:rPr>
              <a:t>内涵</a:t>
            </a:r>
            <a:r>
              <a:rPr lang="zh-CN" altLang="en-US" sz="1400" dirty="0" smtClean="0">
                <a:latin typeface="黑体" pitchFamily="49" charset="-122"/>
                <a:ea typeface="黑体" pitchFamily="49" charset="-122"/>
              </a:rPr>
              <a:t>。</a:t>
            </a:r>
            <a:endParaRPr lang="en-US" altLang="zh-CN" sz="1400" dirty="0">
              <a:latin typeface="黑体" pitchFamily="49" charset="-122"/>
              <a:ea typeface="黑体" pitchFamily="49" charset="-122"/>
            </a:endParaRPr>
          </a:p>
        </p:txBody>
      </p:sp>
      <p:pic>
        <p:nvPicPr>
          <p:cNvPr id="13" name="Picture 2" descr="0195170687"/>
          <p:cNvPicPr>
            <a:picLocks noChangeAspect="1" noChangeArrowheads="1"/>
          </p:cNvPicPr>
          <p:nvPr/>
        </p:nvPicPr>
        <p:blipFill>
          <a:blip r:embed="rId2" cstate="email"/>
          <a:srcRect/>
          <a:stretch>
            <a:fillRect/>
          </a:stretch>
        </p:blipFill>
        <p:spPr bwMode="auto">
          <a:xfrm>
            <a:off x="683568" y="1484784"/>
            <a:ext cx="2556284" cy="1996153"/>
          </a:xfrm>
          <a:prstGeom prst="rect">
            <a:avLst/>
          </a:prstGeom>
          <a:ln>
            <a:noFill/>
          </a:ln>
          <a:effectLst>
            <a:outerShdw blurRad="292100" dist="139700" dir="2700000" algn="tl" rotWithShape="0">
              <a:srgbClr val="333333">
                <a:alpha val="65000"/>
              </a:srgbClr>
            </a:outerShdw>
          </a:effectLst>
        </p:spPr>
      </p:pic>
      <p:pic>
        <p:nvPicPr>
          <p:cNvPr id="14" name="Picture 3" descr="QQ截图20130715184416"/>
          <p:cNvPicPr>
            <a:picLocks noChangeAspect="1" noChangeArrowheads="1"/>
          </p:cNvPicPr>
          <p:nvPr/>
        </p:nvPicPr>
        <p:blipFill>
          <a:blip r:embed="rId3" cstate="email"/>
          <a:srcRect/>
          <a:stretch>
            <a:fillRect/>
          </a:stretch>
        </p:blipFill>
        <p:spPr bwMode="auto">
          <a:xfrm>
            <a:off x="3707904" y="3645024"/>
            <a:ext cx="864096" cy="12961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5" name="Picture 4" descr="0198662033"/>
          <p:cNvPicPr>
            <a:picLocks noChangeAspect="1" noChangeArrowheads="1"/>
          </p:cNvPicPr>
          <p:nvPr/>
        </p:nvPicPr>
        <p:blipFill>
          <a:blip r:embed="rId4" cstate="email"/>
          <a:srcRect/>
          <a:stretch>
            <a:fillRect/>
          </a:stretch>
        </p:blipFill>
        <p:spPr bwMode="auto">
          <a:xfrm>
            <a:off x="1331640" y="4365104"/>
            <a:ext cx="1065491" cy="148393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6" name="Picture 5" descr="concise-oxford-dictionary-art-terms-michael-clarke-paperback-cover-art"/>
          <p:cNvPicPr>
            <a:picLocks noChangeAspect="1" noChangeArrowheads="1"/>
          </p:cNvPicPr>
          <p:nvPr/>
        </p:nvPicPr>
        <p:blipFill>
          <a:blip r:embed="rId5" cstate="email"/>
          <a:srcRect/>
          <a:stretch>
            <a:fillRect/>
          </a:stretch>
        </p:blipFill>
        <p:spPr bwMode="auto">
          <a:xfrm>
            <a:off x="2555776" y="4077072"/>
            <a:ext cx="1013332" cy="13335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7" name="Picture 4"/>
          <p:cNvPicPr>
            <a:picLocks noChangeAspect="1" noChangeArrowheads="1"/>
          </p:cNvPicPr>
          <p:nvPr/>
        </p:nvPicPr>
        <p:blipFill>
          <a:blip r:embed="rId6" cstate="email"/>
          <a:srcRect/>
          <a:stretch>
            <a:fillRect/>
          </a:stretch>
        </p:blipFill>
        <p:spPr bwMode="auto">
          <a:xfrm>
            <a:off x="539552" y="1340768"/>
            <a:ext cx="6862041" cy="4531940"/>
          </a:xfrm>
          <a:prstGeom prst="rect">
            <a:avLst/>
          </a:prstGeom>
          <a:ln>
            <a:noFill/>
          </a:ln>
          <a:effectLst>
            <a:outerShdw blurRad="292100" dist="139700" dir="2700000" algn="tl" rotWithShape="0">
              <a:srgbClr val="333333">
                <a:alpha val="65000"/>
              </a:srgbClr>
            </a:outerShdw>
          </a:effectLst>
        </p:spPr>
      </p:pic>
      <p:sp>
        <p:nvSpPr>
          <p:cNvPr id="18" name="Rectangle 7"/>
          <p:cNvSpPr>
            <a:spLocks noChangeArrowheads="1"/>
          </p:cNvSpPr>
          <p:nvPr/>
        </p:nvSpPr>
        <p:spPr bwMode="auto">
          <a:xfrm>
            <a:off x="3131840" y="2708920"/>
            <a:ext cx="864096" cy="216024"/>
          </a:xfrm>
          <a:prstGeom prst="rect">
            <a:avLst/>
          </a:prstGeom>
          <a:noFill/>
          <a:ln w="22225">
            <a:solidFill>
              <a:schemeClr val="accent4">
                <a:lumMod val="75000"/>
              </a:schemeClr>
            </a:solidFill>
            <a:miter lim="800000"/>
            <a:headEnd/>
            <a:tailEnd/>
          </a:ln>
        </p:spPr>
        <p:txBody>
          <a:bodyPr wrap="none" anchor="ctr"/>
          <a:lstStyle/>
          <a:p>
            <a:endParaRPr lang="zh-CN" altLang="en-US"/>
          </a:p>
        </p:txBody>
      </p:sp>
      <p:sp>
        <p:nvSpPr>
          <p:cNvPr id="19" name="Rectangle 7"/>
          <p:cNvSpPr>
            <a:spLocks noChangeArrowheads="1"/>
          </p:cNvSpPr>
          <p:nvPr/>
        </p:nvSpPr>
        <p:spPr bwMode="auto">
          <a:xfrm>
            <a:off x="4427984" y="4581128"/>
            <a:ext cx="576064" cy="216024"/>
          </a:xfrm>
          <a:prstGeom prst="rect">
            <a:avLst/>
          </a:prstGeom>
          <a:noFill/>
          <a:ln w="22225">
            <a:solidFill>
              <a:schemeClr val="accent4">
                <a:lumMod val="75000"/>
              </a:schemeClr>
            </a:solidFill>
            <a:miter lim="800000"/>
            <a:headEnd/>
            <a:tailEnd/>
          </a:ln>
        </p:spPr>
        <p:txBody>
          <a:bodyPr wrap="none" anchor="ctr"/>
          <a:lstStyle/>
          <a:p>
            <a:endParaRPr lang="zh-CN" alt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par>
                          <p:cTn id="8" fill="hold">
                            <p:stCondLst>
                              <p:cond delay="500"/>
                            </p:stCondLst>
                            <p:childTnLst>
                              <p:par>
                                <p:cTn id="9" presetID="55"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1000" fill="hold"/>
                                        <p:tgtEl>
                                          <p:spTgt spid="13"/>
                                        </p:tgtEl>
                                        <p:attrNameLst>
                                          <p:attrName>ppt_w</p:attrName>
                                        </p:attrNameLst>
                                      </p:cBhvr>
                                      <p:tavLst>
                                        <p:tav tm="0">
                                          <p:val>
                                            <p:strVal val="#ppt_w*0.70"/>
                                          </p:val>
                                        </p:tav>
                                        <p:tav tm="100000">
                                          <p:val>
                                            <p:strVal val="#ppt_w"/>
                                          </p:val>
                                        </p:tav>
                                      </p:tavLst>
                                    </p:anim>
                                    <p:anim calcmode="lin" valueType="num">
                                      <p:cBhvr>
                                        <p:cTn id="12" dur="1000" fill="hold"/>
                                        <p:tgtEl>
                                          <p:spTgt spid="13"/>
                                        </p:tgtEl>
                                        <p:attrNameLst>
                                          <p:attrName>ppt_h</p:attrName>
                                        </p:attrNameLst>
                                      </p:cBhvr>
                                      <p:tavLst>
                                        <p:tav tm="0">
                                          <p:val>
                                            <p:strVal val="#ppt_h"/>
                                          </p:val>
                                        </p:tav>
                                        <p:tav tm="100000">
                                          <p:val>
                                            <p:strVal val="#ppt_h"/>
                                          </p:val>
                                        </p:tav>
                                      </p:tavLst>
                                    </p:anim>
                                    <p:animEffect transition="in" filter="fade">
                                      <p:cBhvr>
                                        <p:cTn id="13" dur="1000"/>
                                        <p:tgtEl>
                                          <p:spTgt spid="13"/>
                                        </p:tgtEl>
                                      </p:cBhvr>
                                    </p:animEffect>
                                  </p:childTnLst>
                                </p:cTn>
                              </p:par>
                            </p:childTnLst>
                          </p:cTn>
                        </p:par>
                        <p:par>
                          <p:cTn id="14" fill="hold">
                            <p:stCondLst>
                              <p:cond delay="1500"/>
                            </p:stCondLst>
                            <p:childTnLst>
                              <p:par>
                                <p:cTn id="15" presetID="2" presetClass="entr" presetSubtype="2"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1+#ppt_w/2"/>
                                          </p:val>
                                        </p:tav>
                                        <p:tav tm="100000">
                                          <p:val>
                                            <p:strVal val="#ppt_x"/>
                                          </p:val>
                                        </p:tav>
                                      </p:tavLst>
                                    </p:anim>
                                    <p:anim calcmode="lin" valueType="num">
                                      <p:cBhvr additive="base">
                                        <p:cTn id="18" dur="500" fill="hold"/>
                                        <p:tgtEl>
                                          <p:spTgt spid="15"/>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1+#ppt_w/2"/>
                                          </p:val>
                                        </p:tav>
                                        <p:tav tm="100000">
                                          <p:val>
                                            <p:strVal val="#ppt_x"/>
                                          </p:val>
                                        </p:tav>
                                      </p:tavLst>
                                    </p:anim>
                                    <p:anim calcmode="lin" valueType="num">
                                      <p:cBhvr additive="base">
                                        <p:cTn id="22" dur="500" fill="hold"/>
                                        <p:tgtEl>
                                          <p:spTgt spid="16"/>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1+#ppt_w/2"/>
                                          </p:val>
                                        </p:tav>
                                        <p:tav tm="100000">
                                          <p:val>
                                            <p:strVal val="#ppt_x"/>
                                          </p:val>
                                        </p:tav>
                                      </p:tavLst>
                                    </p:anim>
                                    <p:anim calcmode="lin" valueType="num">
                                      <p:cBhvr additive="base">
                                        <p:cTn id="26"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 presetClass="exit" presetSubtype="16" fill="hold" nodeType="clickEffect">
                                  <p:stCondLst>
                                    <p:cond delay="0"/>
                                  </p:stCondLst>
                                  <p:childTnLst>
                                    <p:animEffect transition="out" filter="box(in)">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par>
                                <p:cTn id="32" presetID="4" presetClass="exit" presetSubtype="16" fill="hold" nodeType="withEffect">
                                  <p:stCondLst>
                                    <p:cond delay="0"/>
                                  </p:stCondLst>
                                  <p:childTnLst>
                                    <p:animEffect transition="out" filter="box(in)">
                                      <p:cBhvr>
                                        <p:cTn id="33" dur="500"/>
                                        <p:tgtEl>
                                          <p:spTgt spid="14"/>
                                        </p:tgtEl>
                                      </p:cBhvr>
                                    </p:animEffect>
                                    <p:set>
                                      <p:cBhvr>
                                        <p:cTn id="34" dur="1" fill="hold">
                                          <p:stCondLst>
                                            <p:cond delay="499"/>
                                          </p:stCondLst>
                                        </p:cTn>
                                        <p:tgtEl>
                                          <p:spTgt spid="14"/>
                                        </p:tgtEl>
                                        <p:attrNameLst>
                                          <p:attrName>style.visibility</p:attrName>
                                        </p:attrNameLst>
                                      </p:cBhvr>
                                      <p:to>
                                        <p:strVal val="hidden"/>
                                      </p:to>
                                    </p:set>
                                  </p:childTnLst>
                                </p:cTn>
                              </p:par>
                              <p:par>
                                <p:cTn id="35" presetID="4" presetClass="exit" presetSubtype="16" fill="hold" nodeType="withEffect">
                                  <p:stCondLst>
                                    <p:cond delay="0"/>
                                  </p:stCondLst>
                                  <p:childTnLst>
                                    <p:animEffect transition="out" filter="box(in)">
                                      <p:cBhvr>
                                        <p:cTn id="36" dur="500"/>
                                        <p:tgtEl>
                                          <p:spTgt spid="16"/>
                                        </p:tgtEl>
                                      </p:cBhvr>
                                    </p:animEffect>
                                    <p:set>
                                      <p:cBhvr>
                                        <p:cTn id="37" dur="1" fill="hold">
                                          <p:stCondLst>
                                            <p:cond delay="499"/>
                                          </p:stCondLst>
                                        </p:cTn>
                                        <p:tgtEl>
                                          <p:spTgt spid="16"/>
                                        </p:tgtEl>
                                        <p:attrNameLst>
                                          <p:attrName>style.visibility</p:attrName>
                                        </p:attrNameLst>
                                      </p:cBhvr>
                                      <p:to>
                                        <p:strVal val="hidden"/>
                                      </p:to>
                                    </p:set>
                                  </p:childTnLst>
                                </p:cTn>
                              </p:par>
                              <p:par>
                                <p:cTn id="38" presetID="4" presetClass="exit" presetSubtype="16" fill="hold" nodeType="withEffect">
                                  <p:stCondLst>
                                    <p:cond delay="0"/>
                                  </p:stCondLst>
                                  <p:childTnLst>
                                    <p:animEffect transition="out" filter="box(in)">
                                      <p:cBhvr>
                                        <p:cTn id="39" dur="500"/>
                                        <p:tgtEl>
                                          <p:spTgt spid="15"/>
                                        </p:tgtEl>
                                      </p:cBhvr>
                                    </p:animEffect>
                                    <p:set>
                                      <p:cBhvr>
                                        <p:cTn id="40" dur="1" fill="hold">
                                          <p:stCondLst>
                                            <p:cond delay="499"/>
                                          </p:stCondLst>
                                        </p:cTn>
                                        <p:tgtEl>
                                          <p:spTgt spid="15"/>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linds(horizontal)">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 calcmode="lin" valueType="num">
                                      <p:cBhvr additive="base">
                                        <p:cTn id="50" dur="500" fill="hold"/>
                                        <p:tgtEl>
                                          <p:spTgt spid="18"/>
                                        </p:tgtEl>
                                        <p:attrNameLst>
                                          <p:attrName>ppt_x</p:attrName>
                                        </p:attrNameLst>
                                      </p:cBhvr>
                                      <p:tavLst>
                                        <p:tav tm="0">
                                          <p:val>
                                            <p:strVal val="#ppt_x"/>
                                          </p:val>
                                        </p:tav>
                                        <p:tav tm="100000">
                                          <p:val>
                                            <p:strVal val="#ppt_x"/>
                                          </p:val>
                                        </p:tav>
                                      </p:tavLst>
                                    </p:anim>
                                    <p:anim calcmode="lin" valueType="num">
                                      <p:cBhvr additive="base">
                                        <p:cTn id="5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19"/>
                                        </p:tgtEl>
                                        <p:attrNameLst>
                                          <p:attrName>style.visibility</p:attrName>
                                        </p:attrNameLst>
                                      </p:cBhvr>
                                      <p:to>
                                        <p:strVal val="visible"/>
                                      </p:to>
                                    </p:set>
                                    <p:anim calcmode="lin" valueType="num">
                                      <p:cBhvr additive="base">
                                        <p:cTn id="56" dur="500" fill="hold"/>
                                        <p:tgtEl>
                                          <p:spTgt spid="19"/>
                                        </p:tgtEl>
                                        <p:attrNameLst>
                                          <p:attrName>ppt_x</p:attrName>
                                        </p:attrNameLst>
                                      </p:cBhvr>
                                      <p:tavLst>
                                        <p:tav tm="0">
                                          <p:val>
                                            <p:strVal val="#ppt_x"/>
                                          </p:val>
                                        </p:tav>
                                        <p:tav tm="100000">
                                          <p:val>
                                            <p:strVal val="#ppt_x"/>
                                          </p:val>
                                        </p:tav>
                                      </p:tavLst>
                                    </p:anim>
                                    <p:anim calcmode="lin" valueType="num">
                                      <p:cBhvr additive="base">
                                        <p:cTn id="5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P spid="1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652120" y="0"/>
            <a:ext cx="288032"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2"/>
          <p:cNvSpPr/>
          <p:nvPr/>
        </p:nvSpPr>
        <p:spPr>
          <a:xfrm>
            <a:off x="1115616" y="0"/>
            <a:ext cx="1656184"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2"/>
          <p:cNvSpPr>
            <a:spLocks noChangeArrowheads="1"/>
          </p:cNvSpPr>
          <p:nvPr/>
        </p:nvSpPr>
        <p:spPr bwMode="auto">
          <a:xfrm flipH="1">
            <a:off x="1403648" y="0"/>
            <a:ext cx="144016" cy="6858000"/>
          </a:xfrm>
          <a:prstGeom prst="rect">
            <a:avLst/>
          </a:prstGeom>
          <a:solidFill>
            <a:srgbClr val="B3A2C7">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5" name="矩形 4"/>
          <p:cNvSpPr/>
          <p:nvPr/>
        </p:nvSpPr>
        <p:spPr>
          <a:xfrm>
            <a:off x="6660232" y="0"/>
            <a:ext cx="1008112"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32"/>
          <p:cNvSpPr>
            <a:spLocks noChangeArrowheads="1"/>
          </p:cNvSpPr>
          <p:nvPr/>
        </p:nvSpPr>
        <p:spPr bwMode="auto">
          <a:xfrm>
            <a:off x="4319464" y="0"/>
            <a:ext cx="4824536" cy="6858000"/>
          </a:xfrm>
          <a:prstGeom prst="rect">
            <a:avLst/>
          </a:prstGeom>
          <a:solidFill>
            <a:srgbClr val="B3A2C7">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7" name="矩形 6"/>
          <p:cNvSpPr/>
          <p:nvPr/>
        </p:nvSpPr>
        <p:spPr>
          <a:xfrm>
            <a:off x="0" y="332656"/>
            <a:ext cx="9144000" cy="72008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p:cNvSpPr/>
          <p:nvPr/>
        </p:nvSpPr>
        <p:spPr>
          <a:xfrm>
            <a:off x="0" y="4653136"/>
            <a:ext cx="9144000" cy="1584176"/>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32"/>
          <p:cNvSpPr>
            <a:spLocks noChangeArrowheads="1"/>
          </p:cNvSpPr>
          <p:nvPr/>
        </p:nvSpPr>
        <p:spPr bwMode="auto">
          <a:xfrm>
            <a:off x="0" y="5301208"/>
            <a:ext cx="9144000" cy="360040"/>
          </a:xfrm>
          <a:prstGeom prst="rect">
            <a:avLst/>
          </a:prstGeom>
          <a:solidFill>
            <a:srgbClr val="B3A2C7">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11" name="TextBox 25"/>
          <p:cNvSpPr>
            <a:spLocks noChangeArrowheads="1"/>
          </p:cNvSpPr>
          <p:nvPr/>
        </p:nvSpPr>
        <p:spPr bwMode="auto">
          <a:xfrm>
            <a:off x="520700" y="404664"/>
            <a:ext cx="6824662" cy="461665"/>
          </a:xfrm>
          <a:prstGeom prst="rect">
            <a:avLst/>
          </a:prstGeom>
          <a:noFill/>
          <a:ln w="9525">
            <a:noFill/>
            <a:miter lim="800000"/>
            <a:headEnd/>
            <a:tailEnd/>
          </a:ln>
        </p:spPr>
        <p:txBody>
          <a:bodyPr>
            <a:spAutoFit/>
          </a:bodyPr>
          <a:lstStyle/>
          <a:p>
            <a:r>
              <a:rPr kumimoji="1" lang="en-US" altLang="zh-CN" sz="2400" dirty="0" err="1" smtClean="0">
                <a:latin typeface="黑体" pitchFamily="49" charset="-122"/>
                <a:ea typeface="黑体" pitchFamily="49" charset="-122"/>
              </a:rPr>
              <a:t>Camio</a:t>
            </a:r>
            <a:r>
              <a:rPr kumimoji="1" lang="zh-CN" altLang="en-US" sz="2400" dirty="0" smtClean="0">
                <a:latin typeface="黑体" pitchFamily="49" charset="-122"/>
                <a:ea typeface="黑体" pitchFamily="49" charset="-122"/>
              </a:rPr>
              <a:t>艺术博物馆在线</a:t>
            </a:r>
            <a:endParaRPr kumimoji="1" lang="en-US" altLang="zh-CN" sz="2400" dirty="0">
              <a:latin typeface="黑体" pitchFamily="49" charset="-122"/>
              <a:ea typeface="黑体" pitchFamily="49" charset="-122"/>
            </a:endParaRPr>
          </a:p>
        </p:txBody>
      </p:sp>
      <p:sp>
        <p:nvSpPr>
          <p:cNvPr id="12" name="矩形 7"/>
          <p:cNvSpPr>
            <a:spLocks noChangeArrowheads="1"/>
          </p:cNvSpPr>
          <p:nvPr/>
        </p:nvSpPr>
        <p:spPr bwMode="auto">
          <a:xfrm>
            <a:off x="4572000" y="332656"/>
            <a:ext cx="4392488" cy="6232475"/>
          </a:xfrm>
          <a:prstGeom prst="rect">
            <a:avLst/>
          </a:prstGeom>
          <a:noFill/>
          <a:ln w="9525">
            <a:noFill/>
            <a:miter lim="800000"/>
            <a:headEnd/>
            <a:tailEnd/>
          </a:ln>
        </p:spPr>
        <p:txBody>
          <a:bodyPr wrap="square">
            <a:spAutoFit/>
          </a:bodyPr>
          <a:lstStyle/>
          <a:p>
            <a:pPr>
              <a:lnSpc>
                <a:spcPct val="150000"/>
              </a:lnSpc>
            </a:pPr>
            <a:r>
              <a:rPr lang="zh-CN" altLang="en-US" sz="1400" dirty="0" smtClean="0">
                <a:latin typeface="黑体" pitchFamily="49" charset="-122"/>
                <a:ea typeface="黑体" pitchFamily="49" charset="-122"/>
              </a:rPr>
              <a:t>来源：</a:t>
            </a:r>
            <a:r>
              <a:rPr lang="en-US" altLang="zh-CN" sz="1400" dirty="0" smtClean="0">
                <a:latin typeface="华文楷体" pitchFamily="2" charset="-122"/>
                <a:ea typeface="华文楷体" pitchFamily="2" charset="-122"/>
              </a:rPr>
              <a:t>20</a:t>
            </a:r>
            <a:r>
              <a:rPr lang="zh-CN" altLang="en-US" sz="1400" dirty="0" smtClean="0">
                <a:latin typeface="华文楷体" pitchFamily="2" charset="-122"/>
                <a:ea typeface="华文楷体" pitchFamily="2" charset="-122"/>
              </a:rPr>
              <a:t>多家世界知名博物馆（</a:t>
            </a:r>
            <a:r>
              <a:rPr lang="en-US" altLang="zh-CN" sz="1400" dirty="0" smtClean="0">
                <a:latin typeface="华文楷体" pitchFamily="2" charset="-122"/>
                <a:ea typeface="华文楷体" pitchFamily="2" charset="-122"/>
              </a:rPr>
              <a:t> </a:t>
            </a:r>
            <a:r>
              <a:rPr lang="zh-CN" altLang="en-US" sz="1400" dirty="0" smtClean="0">
                <a:latin typeface="华文楷体" pitchFamily="2" charset="-122"/>
                <a:ea typeface="华文楷体" pitchFamily="2" charset="-122"/>
              </a:rPr>
              <a:t>具体包括美国国会图书馆、旧金山美术馆、波士顿美术博物馆、卡内基艺术博物馆、 斯特林和弗郎辛</a:t>
            </a:r>
            <a:r>
              <a:rPr lang="en-US" altLang="zh-CN" sz="1400" dirty="0" smtClean="0">
                <a:latin typeface="华文楷体" pitchFamily="2" charset="-122"/>
                <a:ea typeface="华文楷体" pitchFamily="2" charset="-122"/>
              </a:rPr>
              <a:t>•</a:t>
            </a:r>
            <a:r>
              <a:rPr lang="zh-CN" altLang="en-US" sz="1400" dirty="0" smtClean="0">
                <a:latin typeface="华文楷体" pitchFamily="2" charset="-122"/>
                <a:ea typeface="华文楷体" pitchFamily="2" charset="-122"/>
              </a:rPr>
              <a:t>克拉克艺术中心、乔治</a:t>
            </a:r>
            <a:r>
              <a:rPr lang="en-US" altLang="zh-CN" sz="1400" dirty="0" smtClean="0">
                <a:latin typeface="华文楷体" pitchFamily="2" charset="-122"/>
                <a:ea typeface="华文楷体" pitchFamily="2" charset="-122"/>
              </a:rPr>
              <a:t>•</a:t>
            </a:r>
            <a:r>
              <a:rPr lang="zh-CN" altLang="en-US" sz="1400" dirty="0" smtClean="0">
                <a:latin typeface="华文楷体" pitchFamily="2" charset="-122"/>
                <a:ea typeface="华文楷体" pitchFamily="2" charset="-122"/>
              </a:rPr>
              <a:t>伊士曼之家，国际摄影博物馆、 克利夫兰艺术博物馆、史密森尼美国艺术博物馆、明尼阿波利斯艺术学院、旧金山现代艺术博物馆 费城艺术博物馆、大都会博物馆、达拉斯艺术博物馆、底特律艺术学院 、沃克艺术中心、蒙特利尔当代艺术品博物馆、路易斯安那州立博物馆、洛杉矶县艺术博物馆、维多利亚与艾伯特博物馆、惠特尼美国艺术博物馆、奥尔布赖特</a:t>
            </a:r>
            <a:r>
              <a:rPr lang="en-US" altLang="zh-CN" sz="1400" dirty="0" smtClean="0">
                <a:latin typeface="华文楷体" pitchFamily="2" charset="-122"/>
                <a:ea typeface="华文楷体" pitchFamily="2" charset="-122"/>
              </a:rPr>
              <a:t>—</a:t>
            </a:r>
            <a:r>
              <a:rPr lang="zh-CN" altLang="en-US" sz="1400" dirty="0" smtClean="0">
                <a:latin typeface="华文楷体" pitchFamily="2" charset="-122"/>
                <a:ea typeface="华文楷体" pitchFamily="2" charset="-122"/>
              </a:rPr>
              <a:t>诺克斯艺术画廊、佛里克家族美术馆、印第安纳波利斯艺术博物馆、亚洲协会画廊、布鲁克林儿童博物馆等）</a:t>
            </a:r>
            <a:endParaRPr lang="en-US" altLang="zh-CN" sz="1400" dirty="0" smtClean="0">
              <a:latin typeface="华文楷体" pitchFamily="2" charset="-122"/>
              <a:ea typeface="华文楷体" pitchFamily="2" charset="-122"/>
            </a:endParaRPr>
          </a:p>
          <a:p>
            <a:pPr>
              <a:lnSpc>
                <a:spcPct val="150000"/>
              </a:lnSpc>
            </a:pPr>
            <a:endParaRPr lang="zh-CN" altLang="en-US" sz="1400" dirty="0" smtClean="0">
              <a:latin typeface="华文楷体" pitchFamily="2" charset="-122"/>
              <a:ea typeface="华文楷体" pitchFamily="2" charset="-122"/>
            </a:endParaRPr>
          </a:p>
          <a:p>
            <a:pPr>
              <a:lnSpc>
                <a:spcPct val="150000"/>
              </a:lnSpc>
            </a:pPr>
            <a:r>
              <a:rPr lang="zh-CN" altLang="en-US" sz="1400" dirty="0" smtClean="0">
                <a:latin typeface="黑体" pitchFamily="49" charset="-122"/>
                <a:ea typeface="黑体" pitchFamily="49" charset="-122"/>
              </a:rPr>
              <a:t>年代：公元前</a:t>
            </a:r>
            <a:r>
              <a:rPr lang="en-US" altLang="zh-CN" sz="1400" dirty="0" smtClean="0">
                <a:latin typeface="黑体" pitchFamily="49" charset="-122"/>
                <a:ea typeface="黑体" pitchFamily="49" charset="-122"/>
              </a:rPr>
              <a:t>3000</a:t>
            </a:r>
            <a:r>
              <a:rPr lang="zh-CN" altLang="en-US" sz="1400" dirty="0" smtClean="0">
                <a:latin typeface="黑体" pitchFamily="49" charset="-122"/>
                <a:ea typeface="黑体" pitchFamily="49" charset="-122"/>
              </a:rPr>
              <a:t>年至今</a:t>
            </a:r>
            <a:endParaRPr lang="en-US" altLang="zh-CN" sz="1400" dirty="0" smtClean="0">
              <a:latin typeface="黑体" pitchFamily="49" charset="-122"/>
              <a:ea typeface="黑体" pitchFamily="49" charset="-122"/>
            </a:endParaRPr>
          </a:p>
          <a:p>
            <a:pPr>
              <a:lnSpc>
                <a:spcPct val="150000"/>
              </a:lnSpc>
            </a:pPr>
            <a:endParaRPr lang="zh-CN" altLang="en-US" sz="1400" dirty="0" smtClean="0">
              <a:latin typeface="黑体" pitchFamily="49" charset="-122"/>
              <a:ea typeface="黑体" pitchFamily="49" charset="-122"/>
            </a:endParaRPr>
          </a:p>
          <a:p>
            <a:pPr>
              <a:lnSpc>
                <a:spcPct val="150000"/>
              </a:lnSpc>
            </a:pPr>
            <a:r>
              <a:rPr lang="zh-CN" altLang="en-US" sz="1400" dirty="0" smtClean="0">
                <a:latin typeface="黑体" pitchFamily="49" charset="-122"/>
                <a:ea typeface="黑体" pitchFamily="49" charset="-122"/>
              </a:rPr>
              <a:t>作品数量：</a:t>
            </a:r>
            <a:r>
              <a:rPr lang="en-US" altLang="zh-CN" sz="1400" dirty="0" smtClean="0">
                <a:latin typeface="黑体" pitchFamily="49" charset="-122"/>
                <a:ea typeface="黑体" pitchFamily="49" charset="-122"/>
              </a:rPr>
              <a:t>10</a:t>
            </a:r>
            <a:r>
              <a:rPr lang="zh-CN" altLang="en-US" sz="1400" dirty="0" smtClean="0">
                <a:latin typeface="黑体" pitchFamily="49" charset="-122"/>
                <a:ea typeface="黑体" pitchFamily="49" charset="-122"/>
              </a:rPr>
              <a:t>万多件</a:t>
            </a:r>
            <a:endParaRPr lang="en-US" altLang="zh-CN" sz="1400" dirty="0" smtClean="0">
              <a:latin typeface="黑体" pitchFamily="49" charset="-122"/>
              <a:ea typeface="黑体" pitchFamily="49" charset="-122"/>
            </a:endParaRPr>
          </a:p>
          <a:p>
            <a:pPr>
              <a:lnSpc>
                <a:spcPct val="150000"/>
              </a:lnSpc>
            </a:pPr>
            <a:endParaRPr lang="zh-CN" altLang="en-US" sz="1400" dirty="0" smtClean="0">
              <a:latin typeface="黑体" pitchFamily="49" charset="-122"/>
              <a:ea typeface="黑体" pitchFamily="49" charset="-122"/>
            </a:endParaRPr>
          </a:p>
          <a:p>
            <a:pPr>
              <a:lnSpc>
                <a:spcPct val="150000"/>
              </a:lnSpc>
            </a:pPr>
            <a:r>
              <a:rPr lang="zh-CN" altLang="en-US" sz="1400" dirty="0" smtClean="0">
                <a:latin typeface="黑体" pitchFamily="49" charset="-122"/>
                <a:ea typeface="黑体" pitchFamily="49" charset="-122"/>
              </a:rPr>
              <a:t>作品类型：照片、绘画、雕塑、装饰和实用物品、印刷品、素描和水彩画、珠宝和服饰、纺织物、建筑等。</a:t>
            </a:r>
            <a:endParaRPr lang="zh-CN" altLang="en-US" sz="1400" dirty="0">
              <a:latin typeface="黑体" pitchFamily="49" charset="-122"/>
              <a:ea typeface="黑体" pitchFamily="49" charset="-122"/>
            </a:endParaRPr>
          </a:p>
        </p:txBody>
      </p:sp>
      <p:pic>
        <p:nvPicPr>
          <p:cNvPr id="13" name="Picture 2"/>
          <p:cNvPicPr>
            <a:picLocks noChangeAspect="1" noChangeArrowheads="1"/>
          </p:cNvPicPr>
          <p:nvPr/>
        </p:nvPicPr>
        <p:blipFill>
          <a:blip r:embed="rId2" cstate="email"/>
          <a:srcRect/>
          <a:stretch>
            <a:fillRect/>
          </a:stretch>
        </p:blipFill>
        <p:spPr bwMode="auto">
          <a:xfrm>
            <a:off x="467544" y="1124744"/>
            <a:ext cx="6336704" cy="4927678"/>
          </a:xfrm>
          <a:prstGeom prst="rect">
            <a:avLst/>
          </a:prstGeom>
          <a:ln>
            <a:noFill/>
          </a:ln>
          <a:effectLst>
            <a:outerShdw blurRad="292100" dist="139700" dir="2700000" algn="tl" rotWithShape="0">
              <a:srgbClr val="333333">
                <a:alpha val="65000"/>
              </a:srgbClr>
            </a:outerShdw>
          </a:effectLst>
        </p:spPr>
      </p:pic>
      <p:sp>
        <p:nvSpPr>
          <p:cNvPr id="14" name="Rectangle 7"/>
          <p:cNvSpPr>
            <a:spLocks noChangeArrowheads="1"/>
          </p:cNvSpPr>
          <p:nvPr/>
        </p:nvSpPr>
        <p:spPr bwMode="auto">
          <a:xfrm>
            <a:off x="4788024" y="3789040"/>
            <a:ext cx="1728192" cy="2016224"/>
          </a:xfrm>
          <a:prstGeom prst="rect">
            <a:avLst/>
          </a:prstGeom>
          <a:noFill/>
          <a:ln w="22225">
            <a:solidFill>
              <a:srgbClr val="FFC000"/>
            </a:solidFill>
            <a:miter lim="800000"/>
            <a:headEnd/>
            <a:tailEnd/>
          </a:ln>
        </p:spPr>
        <p:txBody>
          <a:bodyPr wrap="none" anchor="ctr"/>
          <a:lstStyle/>
          <a:p>
            <a:endParaRPr lang="zh-CN" altLang="en-US"/>
          </a:p>
        </p:txBody>
      </p:sp>
      <p:sp>
        <p:nvSpPr>
          <p:cNvPr id="16" name="Rectangle 7"/>
          <p:cNvSpPr>
            <a:spLocks noChangeArrowheads="1"/>
          </p:cNvSpPr>
          <p:nvPr/>
        </p:nvSpPr>
        <p:spPr bwMode="auto">
          <a:xfrm>
            <a:off x="539552" y="2348880"/>
            <a:ext cx="4104456" cy="1296144"/>
          </a:xfrm>
          <a:prstGeom prst="rect">
            <a:avLst/>
          </a:prstGeom>
          <a:noFill/>
          <a:ln w="38100">
            <a:solidFill>
              <a:schemeClr val="accent1">
                <a:lumMod val="40000"/>
                <a:lumOff val="60000"/>
              </a:schemeClr>
            </a:solidFill>
            <a:miter lim="800000"/>
            <a:headEnd/>
            <a:tailEnd/>
          </a:ln>
        </p:spPr>
        <p:txBody>
          <a:bodyPr wrap="none" anchor="ctr"/>
          <a:lstStyle/>
          <a:p>
            <a:endParaRPr lang="zh-CN" alt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additive="base">
                                        <p:cTn id="12" dur="500" fill="hold"/>
                                        <p:tgtEl>
                                          <p:spTgt spid="14"/>
                                        </p:tgtEl>
                                        <p:attrNameLst>
                                          <p:attrName>ppt_x</p:attrName>
                                        </p:attrNameLst>
                                      </p:cBhvr>
                                      <p:tavLst>
                                        <p:tav tm="0">
                                          <p:val>
                                            <p:strVal val="#ppt_x"/>
                                          </p:val>
                                        </p:tav>
                                        <p:tav tm="100000">
                                          <p:val>
                                            <p:strVal val="#ppt_x"/>
                                          </p:val>
                                        </p:tav>
                                      </p:tavLst>
                                    </p:anim>
                                    <p:anim calcmode="lin" valueType="num">
                                      <p:cBhvr additive="base">
                                        <p:cTn id="1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500" fill="hold"/>
                                        <p:tgtEl>
                                          <p:spTgt spid="16"/>
                                        </p:tgtEl>
                                        <p:attrNameLst>
                                          <p:attrName>ppt_x</p:attrName>
                                        </p:attrNameLst>
                                      </p:cBhvr>
                                      <p:tavLst>
                                        <p:tav tm="0">
                                          <p:val>
                                            <p:strVal val="#ppt_x"/>
                                          </p:val>
                                        </p:tav>
                                        <p:tav tm="100000">
                                          <p:val>
                                            <p:strVal val="#ppt_x"/>
                                          </p:val>
                                        </p:tav>
                                      </p:tavLst>
                                    </p:anim>
                                    <p:anim calcmode="lin" valueType="num">
                                      <p:cBhvr additive="base">
                                        <p:cTn id="19"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D:\backup\desktop\Waiting_at_Grenelle.jpg"/>
          <p:cNvPicPr>
            <a:picLocks noChangeAspect="1" noChangeArrowheads="1"/>
          </p:cNvPicPr>
          <p:nvPr/>
        </p:nvPicPr>
        <p:blipFill>
          <a:blip r:embed="rId2" cstate="email"/>
          <a:srcRect/>
          <a:stretch>
            <a:fillRect/>
          </a:stretch>
        </p:blipFill>
        <p:spPr bwMode="auto">
          <a:xfrm>
            <a:off x="5580112" y="188640"/>
            <a:ext cx="2681228" cy="3456384"/>
          </a:xfrm>
          <a:prstGeom prst="rect">
            <a:avLst/>
          </a:prstGeom>
          <a:noFill/>
        </p:spPr>
      </p:pic>
      <p:pic>
        <p:nvPicPr>
          <p:cNvPr id="1033" name="Picture 9" descr="D:\backup\desktop\Jane_Avril.jpg"/>
          <p:cNvPicPr>
            <a:picLocks noChangeAspect="1" noChangeArrowheads="1"/>
          </p:cNvPicPr>
          <p:nvPr/>
        </p:nvPicPr>
        <p:blipFill>
          <a:blip r:embed="rId3" cstate="email"/>
          <a:srcRect/>
          <a:stretch>
            <a:fillRect/>
          </a:stretch>
        </p:blipFill>
        <p:spPr bwMode="auto">
          <a:xfrm>
            <a:off x="0" y="188640"/>
            <a:ext cx="2558506" cy="3456384"/>
          </a:xfrm>
          <a:prstGeom prst="rect">
            <a:avLst/>
          </a:prstGeom>
          <a:noFill/>
        </p:spPr>
      </p:pic>
      <p:pic>
        <p:nvPicPr>
          <p:cNvPr id="1028" name="Picture 4" descr="D:\backup\desktop\Anemones_Title.jpg"/>
          <p:cNvPicPr>
            <a:picLocks noChangeAspect="1" noChangeArrowheads="1"/>
          </p:cNvPicPr>
          <p:nvPr/>
        </p:nvPicPr>
        <p:blipFill>
          <a:blip r:embed="rId4" cstate="email"/>
          <a:srcRect/>
          <a:stretch>
            <a:fillRect/>
          </a:stretch>
        </p:blipFill>
        <p:spPr bwMode="auto">
          <a:xfrm>
            <a:off x="2627784" y="188640"/>
            <a:ext cx="2916323" cy="3456384"/>
          </a:xfrm>
          <a:prstGeom prst="rect">
            <a:avLst/>
          </a:prstGeom>
          <a:noFill/>
        </p:spPr>
      </p:pic>
      <p:pic>
        <p:nvPicPr>
          <p:cNvPr id="1029" name="Picture 5" descr="D:\backup\desktop\In_the_Garden_Celia_Thaxter_in_Her_Garden_Title.jpg"/>
          <p:cNvPicPr>
            <a:picLocks noChangeAspect="1" noChangeArrowheads="1"/>
          </p:cNvPicPr>
          <p:nvPr/>
        </p:nvPicPr>
        <p:blipFill>
          <a:blip r:embed="rId5" cstate="email"/>
          <a:srcRect/>
          <a:stretch>
            <a:fillRect/>
          </a:stretch>
        </p:blipFill>
        <p:spPr bwMode="auto">
          <a:xfrm>
            <a:off x="0" y="3797222"/>
            <a:ext cx="2316889" cy="2852936"/>
          </a:xfrm>
          <a:prstGeom prst="rect">
            <a:avLst/>
          </a:prstGeom>
          <a:noFill/>
        </p:spPr>
      </p:pic>
      <p:pic>
        <p:nvPicPr>
          <p:cNvPr id="1031" name="Picture 7" descr="D:\backup\desktop\Red_Tree_Title.jpg"/>
          <p:cNvPicPr>
            <a:picLocks noChangeAspect="1" noChangeArrowheads="1"/>
          </p:cNvPicPr>
          <p:nvPr/>
        </p:nvPicPr>
        <p:blipFill>
          <a:blip r:embed="rId6" cstate="email"/>
          <a:srcRect/>
          <a:stretch>
            <a:fillRect/>
          </a:stretch>
        </p:blipFill>
        <p:spPr bwMode="auto">
          <a:xfrm>
            <a:off x="2339752" y="3789040"/>
            <a:ext cx="2468415" cy="2861118"/>
          </a:xfrm>
          <a:prstGeom prst="rect">
            <a:avLst/>
          </a:prstGeom>
          <a:noFill/>
        </p:spPr>
      </p:pic>
      <p:pic>
        <p:nvPicPr>
          <p:cNvPr id="1030" name="Picture 6" descr="D:\backup\desktop\Friday_Title.jpg"/>
          <p:cNvPicPr>
            <a:picLocks noChangeAspect="1" noChangeArrowheads="1"/>
          </p:cNvPicPr>
          <p:nvPr/>
        </p:nvPicPr>
        <p:blipFill>
          <a:blip r:embed="rId7" cstate="email"/>
          <a:srcRect/>
          <a:stretch>
            <a:fillRect/>
          </a:stretch>
        </p:blipFill>
        <p:spPr bwMode="auto">
          <a:xfrm>
            <a:off x="4860032" y="3800830"/>
            <a:ext cx="2423883" cy="2849328"/>
          </a:xfrm>
          <a:prstGeom prst="rect">
            <a:avLst/>
          </a:prstGeom>
          <a:noFill/>
        </p:spPr>
      </p:pic>
      <p:pic>
        <p:nvPicPr>
          <p:cNvPr id="1034" name="Picture 10" descr="D:\backup\desktop\Jitterbugs_II_Title.jpg"/>
          <p:cNvPicPr>
            <a:picLocks noChangeAspect="1" noChangeArrowheads="1"/>
          </p:cNvPicPr>
          <p:nvPr/>
        </p:nvPicPr>
        <p:blipFill>
          <a:blip r:embed="rId8" cstate="email"/>
          <a:srcRect/>
          <a:stretch>
            <a:fillRect/>
          </a:stretch>
        </p:blipFill>
        <p:spPr bwMode="auto">
          <a:xfrm>
            <a:off x="7322270" y="3796246"/>
            <a:ext cx="1821730" cy="2853911"/>
          </a:xfrm>
          <a:prstGeom prst="rect">
            <a:avLst/>
          </a:prstGeom>
          <a:noFill/>
        </p:spPr>
      </p:pic>
      <p:sp>
        <p:nvSpPr>
          <p:cNvPr id="9" name="矩形 8"/>
          <p:cNvSpPr/>
          <p:nvPr/>
        </p:nvSpPr>
        <p:spPr>
          <a:xfrm>
            <a:off x="8316416" y="188640"/>
            <a:ext cx="827584" cy="34563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zo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Administrator\Downloads\Full_View.jpg"/>
          <p:cNvPicPr>
            <a:picLocks noChangeAspect="1" noChangeArrowheads="1"/>
          </p:cNvPicPr>
          <p:nvPr/>
        </p:nvPicPr>
        <p:blipFill>
          <a:blip r:embed="rId2" cstate="email"/>
          <a:srcRect/>
          <a:stretch>
            <a:fillRect/>
          </a:stretch>
        </p:blipFill>
        <p:spPr bwMode="auto">
          <a:xfrm>
            <a:off x="6120680" y="4725144"/>
            <a:ext cx="2834324" cy="2160240"/>
          </a:xfrm>
          <a:prstGeom prst="rect">
            <a:avLst/>
          </a:prstGeom>
          <a:noFill/>
        </p:spPr>
      </p:pic>
      <p:pic>
        <p:nvPicPr>
          <p:cNvPr id="3075" name="Picture 3" descr="C:\Users\Administrator\Downloads\Mask_with_seal_or_sea_otter_spirit.jpg"/>
          <p:cNvPicPr>
            <a:picLocks noChangeAspect="1" noChangeArrowheads="1"/>
          </p:cNvPicPr>
          <p:nvPr/>
        </p:nvPicPr>
        <p:blipFill>
          <a:blip r:embed="rId3" cstate="email"/>
          <a:srcRect/>
          <a:stretch>
            <a:fillRect/>
          </a:stretch>
        </p:blipFill>
        <p:spPr bwMode="auto">
          <a:xfrm>
            <a:off x="2950262" y="2985048"/>
            <a:ext cx="3096343" cy="3872952"/>
          </a:xfrm>
          <a:prstGeom prst="rect">
            <a:avLst/>
          </a:prstGeom>
          <a:noFill/>
        </p:spPr>
      </p:pic>
      <p:pic>
        <p:nvPicPr>
          <p:cNvPr id="3076" name="Picture 4" descr="C:\Users\Administrator\Downloads\Pectoral_maskette.jpg"/>
          <p:cNvPicPr>
            <a:picLocks noChangeAspect="1" noChangeArrowheads="1"/>
          </p:cNvPicPr>
          <p:nvPr/>
        </p:nvPicPr>
        <p:blipFill>
          <a:blip r:embed="rId4" cstate="email"/>
          <a:srcRect/>
          <a:stretch>
            <a:fillRect/>
          </a:stretch>
        </p:blipFill>
        <p:spPr bwMode="auto">
          <a:xfrm>
            <a:off x="324544" y="3789040"/>
            <a:ext cx="2551074" cy="3068960"/>
          </a:xfrm>
          <a:prstGeom prst="rect">
            <a:avLst/>
          </a:prstGeom>
          <a:noFill/>
        </p:spPr>
      </p:pic>
      <p:pic>
        <p:nvPicPr>
          <p:cNvPr id="3077" name="Picture 5" descr="C:\Users\Administrator\Downloads\Face_mask.jpg"/>
          <p:cNvPicPr>
            <a:picLocks noChangeAspect="1" noChangeArrowheads="1"/>
          </p:cNvPicPr>
          <p:nvPr/>
        </p:nvPicPr>
        <p:blipFill>
          <a:blip r:embed="rId5" cstate="email"/>
          <a:srcRect/>
          <a:stretch>
            <a:fillRect/>
          </a:stretch>
        </p:blipFill>
        <p:spPr bwMode="auto">
          <a:xfrm>
            <a:off x="324544" y="0"/>
            <a:ext cx="2550356" cy="3861049"/>
          </a:xfrm>
          <a:prstGeom prst="rect">
            <a:avLst/>
          </a:prstGeom>
          <a:noFill/>
        </p:spPr>
      </p:pic>
      <p:pic>
        <p:nvPicPr>
          <p:cNvPr id="3074" name="Picture 2" descr="C:\Users\Administrator\Downloads\Wedding_Tunic.jpg"/>
          <p:cNvPicPr>
            <a:picLocks noChangeAspect="1" noChangeArrowheads="1"/>
          </p:cNvPicPr>
          <p:nvPr/>
        </p:nvPicPr>
        <p:blipFill>
          <a:blip r:embed="rId6" cstate="email"/>
          <a:srcRect/>
          <a:stretch>
            <a:fillRect/>
          </a:stretch>
        </p:blipFill>
        <p:spPr bwMode="auto">
          <a:xfrm>
            <a:off x="2950261" y="0"/>
            <a:ext cx="3098411" cy="2996952"/>
          </a:xfrm>
          <a:prstGeom prst="rect">
            <a:avLst/>
          </a:prstGeom>
          <a:noFill/>
        </p:spPr>
      </p:pic>
      <p:pic>
        <p:nvPicPr>
          <p:cNvPr id="3078" name="Picture 6" descr="C:\Users\Administrator\Downloads\Textile_fragment.jpg"/>
          <p:cNvPicPr>
            <a:picLocks noChangeAspect="1" noChangeArrowheads="1"/>
          </p:cNvPicPr>
          <p:nvPr/>
        </p:nvPicPr>
        <p:blipFill>
          <a:blip r:embed="rId7" cstate="email"/>
          <a:srcRect/>
          <a:stretch>
            <a:fillRect/>
          </a:stretch>
        </p:blipFill>
        <p:spPr bwMode="auto">
          <a:xfrm>
            <a:off x="6120680" y="2492896"/>
            <a:ext cx="2843808" cy="2215525"/>
          </a:xfrm>
          <a:prstGeom prst="rect">
            <a:avLst/>
          </a:prstGeom>
          <a:noFill/>
        </p:spPr>
      </p:pic>
      <p:pic>
        <p:nvPicPr>
          <p:cNvPr id="3079" name="Picture 7" descr="C:\Users\Administrator\Downloads\Floral_medallions.jpg"/>
          <p:cNvPicPr>
            <a:picLocks noChangeAspect="1" noChangeArrowheads="1"/>
          </p:cNvPicPr>
          <p:nvPr/>
        </p:nvPicPr>
        <p:blipFill>
          <a:blip r:embed="rId8" cstate="email"/>
          <a:srcRect/>
          <a:stretch>
            <a:fillRect/>
          </a:stretch>
        </p:blipFill>
        <p:spPr bwMode="auto">
          <a:xfrm>
            <a:off x="6120680" y="0"/>
            <a:ext cx="2843808" cy="2498373"/>
          </a:xfrm>
          <a:prstGeom prst="rect">
            <a:avLst/>
          </a:prstGeom>
          <a:noFill/>
        </p:spPr>
      </p:pic>
    </p:spTree>
  </p:cSld>
  <p:clrMapOvr>
    <a:masterClrMapping/>
  </p:clrMapOvr>
  <p:transition>
    <p:zo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dministrator\Downloads\Kosode.jpg"/>
          <p:cNvPicPr>
            <a:picLocks noChangeAspect="1" noChangeArrowheads="1"/>
          </p:cNvPicPr>
          <p:nvPr/>
        </p:nvPicPr>
        <p:blipFill>
          <a:blip r:embed="rId2" cstate="email"/>
          <a:srcRect/>
          <a:stretch>
            <a:fillRect/>
          </a:stretch>
        </p:blipFill>
        <p:spPr bwMode="auto">
          <a:xfrm>
            <a:off x="5415451" y="-27383"/>
            <a:ext cx="3512526" cy="4509120"/>
          </a:xfrm>
          <a:prstGeom prst="rect">
            <a:avLst/>
          </a:prstGeom>
          <a:noFill/>
        </p:spPr>
      </p:pic>
      <p:pic>
        <p:nvPicPr>
          <p:cNvPr id="5123" name="Picture 3" descr="C:\Users\Administrator\Downloads\Crown.jpg"/>
          <p:cNvPicPr>
            <a:picLocks noChangeAspect="1" noChangeArrowheads="1"/>
          </p:cNvPicPr>
          <p:nvPr/>
        </p:nvPicPr>
        <p:blipFill>
          <a:blip r:embed="rId3" cstate="email"/>
          <a:srcRect/>
          <a:stretch>
            <a:fillRect/>
          </a:stretch>
        </p:blipFill>
        <p:spPr bwMode="auto">
          <a:xfrm>
            <a:off x="3131840" y="3486597"/>
            <a:ext cx="2232248" cy="3344019"/>
          </a:xfrm>
          <a:prstGeom prst="rect">
            <a:avLst/>
          </a:prstGeom>
          <a:noFill/>
        </p:spPr>
      </p:pic>
      <p:pic>
        <p:nvPicPr>
          <p:cNvPr id="5124" name="Picture 4" descr="C:\Users\Administrator\Downloads\Earring (1).jpg"/>
          <p:cNvPicPr>
            <a:picLocks noChangeAspect="1" noChangeArrowheads="1"/>
          </p:cNvPicPr>
          <p:nvPr/>
        </p:nvPicPr>
        <p:blipFill>
          <a:blip r:embed="rId4" cstate="email"/>
          <a:srcRect/>
          <a:stretch>
            <a:fillRect/>
          </a:stretch>
        </p:blipFill>
        <p:spPr bwMode="auto">
          <a:xfrm>
            <a:off x="5411523" y="4481736"/>
            <a:ext cx="3516453" cy="2348880"/>
          </a:xfrm>
          <a:prstGeom prst="rect">
            <a:avLst/>
          </a:prstGeom>
          <a:noFill/>
        </p:spPr>
      </p:pic>
      <p:pic>
        <p:nvPicPr>
          <p:cNvPr id="5125" name="Picture 5" descr="C:\Users\Administrator\Downloads\Earring_with_a_dove_standing_on_an_altar.jpg"/>
          <p:cNvPicPr>
            <a:picLocks noChangeAspect="1" noChangeArrowheads="1"/>
          </p:cNvPicPr>
          <p:nvPr/>
        </p:nvPicPr>
        <p:blipFill>
          <a:blip r:embed="rId5" cstate="email"/>
          <a:srcRect/>
          <a:stretch>
            <a:fillRect/>
          </a:stretch>
        </p:blipFill>
        <p:spPr bwMode="auto">
          <a:xfrm>
            <a:off x="179512" y="-27384"/>
            <a:ext cx="2880320" cy="6858000"/>
          </a:xfrm>
          <a:prstGeom prst="rect">
            <a:avLst/>
          </a:prstGeom>
          <a:noFill/>
        </p:spPr>
      </p:pic>
      <p:pic>
        <p:nvPicPr>
          <p:cNvPr id="5126" name="Picture 6" descr="C:\Users\Administrator\Downloads\Earring.jpg"/>
          <p:cNvPicPr>
            <a:picLocks noChangeAspect="1" noChangeArrowheads="1"/>
          </p:cNvPicPr>
          <p:nvPr/>
        </p:nvPicPr>
        <p:blipFill>
          <a:blip r:embed="rId6" cstate="email"/>
          <a:srcRect/>
          <a:stretch>
            <a:fillRect/>
          </a:stretch>
        </p:blipFill>
        <p:spPr bwMode="auto">
          <a:xfrm>
            <a:off x="3131840" y="-27384"/>
            <a:ext cx="2232248" cy="3513046"/>
          </a:xfrm>
          <a:prstGeom prst="rect">
            <a:avLst/>
          </a:prstGeom>
          <a:noFill/>
        </p:spPr>
      </p:pic>
    </p:spTree>
  </p:cSld>
  <p:clrMapOvr>
    <a:masterClrMapping/>
  </p:clrMapOvr>
  <p:transition>
    <p:zo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istrator\Downloads\Roundabout_chair_Object_name.jpg"/>
          <p:cNvPicPr>
            <a:picLocks noChangeAspect="1" noChangeArrowheads="1"/>
          </p:cNvPicPr>
          <p:nvPr/>
        </p:nvPicPr>
        <p:blipFill>
          <a:blip r:embed="rId2" cstate="email"/>
          <a:srcRect/>
          <a:stretch>
            <a:fillRect/>
          </a:stretch>
        </p:blipFill>
        <p:spPr bwMode="auto">
          <a:xfrm>
            <a:off x="5954963" y="360040"/>
            <a:ext cx="2505469" cy="3140968"/>
          </a:xfrm>
          <a:prstGeom prst="rect">
            <a:avLst/>
          </a:prstGeom>
          <a:noFill/>
        </p:spPr>
      </p:pic>
      <p:pic>
        <p:nvPicPr>
          <p:cNvPr id="4099" name="Picture 3" descr="C:\Users\Administrator\Downloads\Armchair_Object_name.jpg"/>
          <p:cNvPicPr>
            <a:picLocks noChangeAspect="1" noChangeArrowheads="1"/>
          </p:cNvPicPr>
          <p:nvPr/>
        </p:nvPicPr>
        <p:blipFill>
          <a:blip r:embed="rId3" cstate="email"/>
          <a:srcRect/>
          <a:stretch>
            <a:fillRect/>
          </a:stretch>
        </p:blipFill>
        <p:spPr bwMode="auto">
          <a:xfrm>
            <a:off x="3527716" y="360040"/>
            <a:ext cx="2308085" cy="3140968"/>
          </a:xfrm>
          <a:prstGeom prst="rect">
            <a:avLst/>
          </a:prstGeom>
          <a:noFill/>
        </p:spPr>
      </p:pic>
      <p:pic>
        <p:nvPicPr>
          <p:cNvPr id="4100" name="Picture 4" descr="C:\Users\Administrator\Downloads\Ttette_Object_name.jpg"/>
          <p:cNvPicPr>
            <a:picLocks noChangeAspect="1" noChangeArrowheads="1"/>
          </p:cNvPicPr>
          <p:nvPr/>
        </p:nvPicPr>
        <p:blipFill>
          <a:blip r:embed="rId4" cstate="email"/>
          <a:srcRect/>
          <a:stretch>
            <a:fillRect/>
          </a:stretch>
        </p:blipFill>
        <p:spPr bwMode="auto">
          <a:xfrm>
            <a:off x="888340" y="3645024"/>
            <a:ext cx="3035588" cy="2448272"/>
          </a:xfrm>
          <a:prstGeom prst="rect">
            <a:avLst/>
          </a:prstGeom>
          <a:noFill/>
        </p:spPr>
      </p:pic>
      <p:pic>
        <p:nvPicPr>
          <p:cNvPr id="4101" name="Picture 5" descr="C:\Users\Administrator\Downloads\Sofa_Object_name.jpg"/>
          <p:cNvPicPr>
            <a:picLocks noChangeAspect="1" noChangeArrowheads="1"/>
          </p:cNvPicPr>
          <p:nvPr/>
        </p:nvPicPr>
        <p:blipFill>
          <a:blip r:embed="rId5" cstate="email"/>
          <a:srcRect/>
          <a:stretch>
            <a:fillRect/>
          </a:stretch>
        </p:blipFill>
        <p:spPr bwMode="auto">
          <a:xfrm>
            <a:off x="4067944" y="3645024"/>
            <a:ext cx="4363005" cy="2448272"/>
          </a:xfrm>
          <a:prstGeom prst="rect">
            <a:avLst/>
          </a:prstGeom>
          <a:noFill/>
        </p:spPr>
      </p:pic>
      <p:pic>
        <p:nvPicPr>
          <p:cNvPr id="4102" name="Picture 6" descr="C:\Users\Administrator\Downloads\Front_View.jpg"/>
          <p:cNvPicPr>
            <a:picLocks noChangeAspect="1" noChangeArrowheads="1"/>
          </p:cNvPicPr>
          <p:nvPr/>
        </p:nvPicPr>
        <p:blipFill>
          <a:blip r:embed="rId6" cstate="email"/>
          <a:srcRect/>
          <a:stretch>
            <a:fillRect/>
          </a:stretch>
        </p:blipFill>
        <p:spPr bwMode="auto">
          <a:xfrm>
            <a:off x="827584" y="360039"/>
            <a:ext cx="2587790" cy="3143227"/>
          </a:xfrm>
          <a:prstGeom prst="rect">
            <a:avLst/>
          </a:prstGeom>
          <a:noFill/>
        </p:spPr>
      </p:pic>
    </p:spTree>
  </p:cSld>
  <p:clrMapOvr>
    <a:masterClrMapping/>
  </p:clrMapOvr>
  <p:transition>
    <p:zo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D:\重要文件\工作备份\03新书推介\2014.9新书推介\微信\camio\Temple_Pendant_with_Two_Birds_Flanking_the_Tree_of_Life.jpg"/>
          <p:cNvPicPr>
            <a:picLocks noChangeAspect="1" noChangeArrowheads="1"/>
          </p:cNvPicPr>
          <p:nvPr/>
        </p:nvPicPr>
        <p:blipFill>
          <a:blip r:embed="rId2" cstate="email"/>
          <a:srcRect/>
          <a:stretch>
            <a:fillRect/>
          </a:stretch>
        </p:blipFill>
        <p:spPr bwMode="auto">
          <a:xfrm>
            <a:off x="2699792" y="1052736"/>
            <a:ext cx="2448272" cy="2228529"/>
          </a:xfrm>
          <a:prstGeom prst="rect">
            <a:avLst/>
          </a:prstGeom>
          <a:noFill/>
          <a:ln w="9525">
            <a:noFill/>
            <a:miter lim="800000"/>
            <a:headEnd/>
            <a:tailEnd/>
          </a:ln>
        </p:spPr>
      </p:pic>
      <p:pic>
        <p:nvPicPr>
          <p:cNvPr id="5" name="Picture 3" descr="D:\重要文件\工作备份\03新书推介\2014.9新书推介\微信\camio\Bamboo_in_Mist.jpg"/>
          <p:cNvPicPr>
            <a:picLocks noChangeAspect="1" noChangeArrowheads="1"/>
          </p:cNvPicPr>
          <p:nvPr/>
        </p:nvPicPr>
        <p:blipFill>
          <a:blip r:embed="rId3" cstate="email"/>
          <a:srcRect/>
          <a:stretch>
            <a:fillRect/>
          </a:stretch>
        </p:blipFill>
        <p:spPr bwMode="auto">
          <a:xfrm>
            <a:off x="539552" y="1055606"/>
            <a:ext cx="2050220" cy="4598625"/>
          </a:xfrm>
          <a:prstGeom prst="rect">
            <a:avLst/>
          </a:prstGeom>
          <a:noFill/>
          <a:ln w="9525">
            <a:noFill/>
            <a:miter lim="800000"/>
            <a:headEnd/>
            <a:tailEnd/>
          </a:ln>
        </p:spPr>
      </p:pic>
      <p:pic>
        <p:nvPicPr>
          <p:cNvPr id="7" name="Picture 5" descr="D:\重要文件\工作备份\03新书推介\2014.9新书推介\微信\camio\Male_Figure_Aiyanar.jpg"/>
          <p:cNvPicPr>
            <a:picLocks noChangeAspect="1" noChangeArrowheads="1"/>
          </p:cNvPicPr>
          <p:nvPr/>
        </p:nvPicPr>
        <p:blipFill>
          <a:blip r:embed="rId4" cstate="email"/>
          <a:srcRect/>
          <a:stretch>
            <a:fillRect/>
          </a:stretch>
        </p:blipFill>
        <p:spPr bwMode="auto">
          <a:xfrm>
            <a:off x="5220071" y="1052736"/>
            <a:ext cx="1490079" cy="2235119"/>
          </a:xfrm>
          <a:prstGeom prst="rect">
            <a:avLst/>
          </a:prstGeom>
          <a:noFill/>
          <a:ln w="9525">
            <a:noFill/>
            <a:miter lim="800000"/>
            <a:headEnd/>
            <a:tailEnd/>
          </a:ln>
        </p:spPr>
      </p:pic>
      <p:pic>
        <p:nvPicPr>
          <p:cNvPr id="9" name="Picture 7" descr="D:\重要文件\工作备份\03新书推介\2014.9新书推介\微信\camio\The_Morning_Visit.jpg"/>
          <p:cNvPicPr>
            <a:picLocks noChangeAspect="1" noChangeArrowheads="1"/>
          </p:cNvPicPr>
          <p:nvPr/>
        </p:nvPicPr>
        <p:blipFill>
          <a:blip r:embed="rId5" cstate="email"/>
          <a:srcRect/>
          <a:stretch>
            <a:fillRect/>
          </a:stretch>
        </p:blipFill>
        <p:spPr bwMode="auto">
          <a:xfrm>
            <a:off x="6788426" y="1052736"/>
            <a:ext cx="1744014" cy="2235119"/>
          </a:xfrm>
          <a:prstGeom prst="rect">
            <a:avLst/>
          </a:prstGeom>
          <a:noFill/>
          <a:ln w="9525">
            <a:noFill/>
            <a:miter lim="800000"/>
            <a:headEnd/>
            <a:tailEnd/>
          </a:ln>
        </p:spPr>
      </p:pic>
      <p:pic>
        <p:nvPicPr>
          <p:cNvPr id="6" name="Picture 4" descr="D:\重要文件\工作备份\03新书推介\2014.9新书推介\微信\camio\Han_Womans_Waistcoat (1).jpg"/>
          <p:cNvPicPr>
            <a:picLocks noChangeAspect="1" noChangeArrowheads="1"/>
          </p:cNvPicPr>
          <p:nvPr/>
        </p:nvPicPr>
        <p:blipFill>
          <a:blip r:embed="rId6" cstate="email"/>
          <a:srcRect/>
          <a:stretch>
            <a:fillRect/>
          </a:stretch>
        </p:blipFill>
        <p:spPr bwMode="auto">
          <a:xfrm>
            <a:off x="2699792" y="3431870"/>
            <a:ext cx="2427177" cy="2242289"/>
          </a:xfrm>
          <a:prstGeom prst="rect">
            <a:avLst/>
          </a:prstGeom>
          <a:noFill/>
          <a:ln w="9525">
            <a:noFill/>
            <a:miter lim="800000"/>
            <a:headEnd/>
            <a:tailEnd/>
          </a:ln>
        </p:spPr>
      </p:pic>
      <p:pic>
        <p:nvPicPr>
          <p:cNvPr id="4" name="Picture 2" descr="D:\重要文件\工作备份\03新书推介\2014.9新书推介\微信\camio\Two_Foliate_BowlandSaucer_Sets.jpg"/>
          <p:cNvPicPr>
            <a:picLocks noChangeAspect="1" noChangeArrowheads="1"/>
          </p:cNvPicPr>
          <p:nvPr/>
        </p:nvPicPr>
        <p:blipFill>
          <a:blip r:embed="rId7" cstate="email"/>
          <a:srcRect/>
          <a:stretch>
            <a:fillRect/>
          </a:stretch>
        </p:blipFill>
        <p:spPr bwMode="auto">
          <a:xfrm>
            <a:off x="5220072" y="3431871"/>
            <a:ext cx="3347410" cy="2232248"/>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652120" y="0"/>
            <a:ext cx="288032"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2"/>
          <p:cNvSpPr/>
          <p:nvPr/>
        </p:nvSpPr>
        <p:spPr>
          <a:xfrm>
            <a:off x="1115616" y="0"/>
            <a:ext cx="1656184"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2"/>
          <p:cNvSpPr>
            <a:spLocks noChangeArrowheads="1"/>
          </p:cNvSpPr>
          <p:nvPr/>
        </p:nvSpPr>
        <p:spPr bwMode="auto">
          <a:xfrm flipH="1">
            <a:off x="1403648" y="0"/>
            <a:ext cx="144016" cy="6858000"/>
          </a:xfrm>
          <a:prstGeom prst="rect">
            <a:avLst/>
          </a:prstGeom>
          <a:solidFill>
            <a:schemeClr val="accent4">
              <a:lumMod val="60000"/>
              <a:lumOff val="40000"/>
              <a:alpha val="30196"/>
            </a:scheme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5" name="矩形 4"/>
          <p:cNvSpPr/>
          <p:nvPr/>
        </p:nvSpPr>
        <p:spPr>
          <a:xfrm>
            <a:off x="6660232" y="0"/>
            <a:ext cx="1008112"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32"/>
          <p:cNvSpPr>
            <a:spLocks noChangeArrowheads="1"/>
          </p:cNvSpPr>
          <p:nvPr/>
        </p:nvSpPr>
        <p:spPr bwMode="auto">
          <a:xfrm>
            <a:off x="5076056" y="0"/>
            <a:ext cx="3744416" cy="6858000"/>
          </a:xfrm>
          <a:prstGeom prst="rect">
            <a:avLst/>
          </a:prstGeom>
          <a:solidFill>
            <a:schemeClr val="accent4">
              <a:lumMod val="60000"/>
              <a:lumOff val="40000"/>
              <a:alpha val="30196"/>
            </a:scheme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7" name="矩形 6"/>
          <p:cNvSpPr/>
          <p:nvPr/>
        </p:nvSpPr>
        <p:spPr>
          <a:xfrm>
            <a:off x="0" y="332656"/>
            <a:ext cx="9144000" cy="72008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p:cNvSpPr/>
          <p:nvPr/>
        </p:nvSpPr>
        <p:spPr>
          <a:xfrm>
            <a:off x="0" y="4653136"/>
            <a:ext cx="9144000" cy="1584176"/>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32"/>
          <p:cNvSpPr>
            <a:spLocks noChangeArrowheads="1"/>
          </p:cNvSpPr>
          <p:nvPr/>
        </p:nvSpPr>
        <p:spPr bwMode="auto">
          <a:xfrm>
            <a:off x="0" y="5301208"/>
            <a:ext cx="9144000" cy="360040"/>
          </a:xfrm>
          <a:prstGeom prst="rect">
            <a:avLst/>
          </a:prstGeom>
          <a:solidFill>
            <a:schemeClr val="accent4">
              <a:lumMod val="60000"/>
              <a:lumOff val="40000"/>
              <a:alpha val="30196"/>
            </a:scheme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11" name="TextBox 25"/>
          <p:cNvSpPr>
            <a:spLocks noChangeArrowheads="1"/>
          </p:cNvSpPr>
          <p:nvPr/>
        </p:nvSpPr>
        <p:spPr bwMode="auto">
          <a:xfrm>
            <a:off x="520700" y="404664"/>
            <a:ext cx="6824662" cy="461665"/>
          </a:xfrm>
          <a:prstGeom prst="rect">
            <a:avLst/>
          </a:prstGeom>
          <a:noFill/>
          <a:ln w="9525">
            <a:noFill/>
            <a:miter lim="800000"/>
            <a:headEnd/>
            <a:tailEnd/>
          </a:ln>
        </p:spPr>
        <p:txBody>
          <a:bodyPr>
            <a:spAutoFit/>
          </a:bodyPr>
          <a:lstStyle/>
          <a:p>
            <a:r>
              <a:rPr kumimoji="1" lang="zh-CN" altLang="en-US" sz="2400" dirty="0" smtClean="0">
                <a:latin typeface="黑体" pitchFamily="49" charset="-122"/>
                <a:ea typeface="黑体" pitchFamily="49" charset="-122"/>
              </a:rPr>
              <a:t>方正艺术博物馆</a:t>
            </a:r>
            <a:endParaRPr kumimoji="1" lang="en-US" altLang="zh-CN" sz="2400" dirty="0">
              <a:latin typeface="黑体" pitchFamily="49" charset="-122"/>
              <a:ea typeface="黑体" pitchFamily="49" charset="-122"/>
            </a:endParaRPr>
          </a:p>
        </p:txBody>
      </p:sp>
      <p:sp>
        <p:nvSpPr>
          <p:cNvPr id="12" name="矩形 7"/>
          <p:cNvSpPr>
            <a:spLocks noChangeArrowheads="1"/>
          </p:cNvSpPr>
          <p:nvPr/>
        </p:nvSpPr>
        <p:spPr bwMode="auto">
          <a:xfrm>
            <a:off x="5220072" y="664755"/>
            <a:ext cx="3456384" cy="4481035"/>
          </a:xfrm>
          <a:prstGeom prst="rect">
            <a:avLst/>
          </a:prstGeom>
          <a:noFill/>
          <a:ln w="9525">
            <a:noFill/>
            <a:miter lim="800000"/>
            <a:headEnd/>
            <a:tailEnd/>
          </a:ln>
        </p:spPr>
        <p:txBody>
          <a:bodyPr wrap="square">
            <a:spAutoFit/>
          </a:bodyPr>
          <a:lstStyle/>
          <a:p>
            <a:pPr>
              <a:lnSpc>
                <a:spcPct val="150000"/>
              </a:lnSpc>
              <a:buFont typeface="Arial" pitchFamily="34" charset="0"/>
              <a:buChar char="•"/>
            </a:pPr>
            <a:r>
              <a:rPr lang="zh-CN" altLang="zh-CN" sz="1200" dirty="0" smtClean="0">
                <a:latin typeface="+mn-ea"/>
              </a:rPr>
              <a:t>方正“艺术博物馆”精心遴选数</a:t>
            </a:r>
            <a:r>
              <a:rPr lang="en-US" altLang="zh-CN" sz="1200" dirty="0" smtClean="0">
                <a:latin typeface="+mn-ea"/>
              </a:rPr>
              <a:t>10</a:t>
            </a:r>
            <a:r>
              <a:rPr lang="zh-CN" altLang="en-US" sz="1200" dirty="0" smtClean="0">
                <a:latin typeface="+mn-ea"/>
              </a:rPr>
              <a:t>万</a:t>
            </a:r>
            <a:r>
              <a:rPr lang="zh-CN" altLang="zh-CN" sz="1200" dirty="0" smtClean="0">
                <a:latin typeface="+mn-ea"/>
              </a:rPr>
              <a:t>件最能代表世界艺术成就的精品，建立起全球最大的艺术图片库。</a:t>
            </a:r>
            <a:endParaRPr lang="en-US" altLang="zh-CN" sz="1200" dirty="0" smtClean="0">
              <a:latin typeface="+mn-ea"/>
            </a:endParaRPr>
          </a:p>
          <a:p>
            <a:pPr>
              <a:lnSpc>
                <a:spcPct val="150000"/>
              </a:lnSpc>
              <a:buFont typeface="Arial" pitchFamily="34" charset="0"/>
              <a:buChar char="•"/>
            </a:pPr>
            <a:endParaRPr lang="zh-CN" altLang="zh-CN" sz="1200" dirty="0" smtClean="0">
              <a:latin typeface="+mn-ea"/>
            </a:endParaRPr>
          </a:p>
          <a:p>
            <a:pPr>
              <a:lnSpc>
                <a:spcPct val="150000"/>
              </a:lnSpc>
              <a:buFont typeface="Arial" pitchFamily="34" charset="0"/>
              <a:buChar char="•"/>
            </a:pPr>
            <a:r>
              <a:rPr lang="zh-CN" altLang="zh-CN" sz="1200" b="1" dirty="0" smtClean="0">
                <a:latin typeface="+mn-ea"/>
              </a:rPr>
              <a:t>中国美术馆库</a:t>
            </a:r>
            <a:r>
              <a:rPr lang="zh-CN" altLang="zh-CN" sz="1200" dirty="0" smtClean="0">
                <a:latin typeface="+mn-ea"/>
              </a:rPr>
              <a:t>收录了包括：版画馆、玻璃器馆、殿堂壁画馆、珐琅器馆、纺织品馆、画像石砖馆、花鸟画馆、建筑馆、石窟寺壁画馆、人物画馆、青铜器馆、玉器馆、油画馆等。</a:t>
            </a:r>
            <a:r>
              <a:rPr lang="en-US" altLang="zh-CN" sz="1200" dirty="0" smtClean="0">
                <a:latin typeface="+mn-ea"/>
              </a:rPr>
              <a:t> </a:t>
            </a:r>
          </a:p>
          <a:p>
            <a:pPr>
              <a:lnSpc>
                <a:spcPct val="150000"/>
              </a:lnSpc>
            </a:pPr>
            <a:endParaRPr lang="en-US" altLang="zh-CN" sz="1200" dirty="0" smtClean="0">
              <a:latin typeface="+mn-ea"/>
            </a:endParaRPr>
          </a:p>
          <a:p>
            <a:pPr>
              <a:lnSpc>
                <a:spcPct val="150000"/>
              </a:lnSpc>
              <a:buFont typeface="Arial" pitchFamily="34" charset="0"/>
              <a:buChar char="•"/>
            </a:pPr>
            <a:r>
              <a:rPr lang="zh-CN" altLang="zh-CN" sz="1200" b="1" dirty="0" smtClean="0">
                <a:latin typeface="+mn-ea"/>
              </a:rPr>
              <a:t>世界美术馆库</a:t>
            </a:r>
            <a:r>
              <a:rPr lang="zh-CN" altLang="zh-CN" sz="1200" dirty="0" smtClean="0">
                <a:latin typeface="+mn-ea"/>
              </a:rPr>
              <a:t>收录包括油画、版画、壁画、雕塑、人体、水彩画、素描、速写、肖像</a:t>
            </a:r>
            <a:r>
              <a:rPr lang="en-US" altLang="zh-CN" sz="1200" dirty="0" smtClean="0">
                <a:latin typeface="+mn-ea"/>
              </a:rPr>
              <a:t>9</a:t>
            </a:r>
            <a:r>
              <a:rPr lang="zh-CN" altLang="zh-CN" sz="1200" dirty="0" smtClean="0">
                <a:latin typeface="+mn-ea"/>
              </a:rPr>
              <a:t>个专题。包括欧洲史前美术</a:t>
            </a:r>
            <a:r>
              <a:rPr lang="zh-CN" altLang="en-US" sz="1200" dirty="0" smtClean="0">
                <a:latin typeface="+mn-ea"/>
              </a:rPr>
              <a:t>至</a:t>
            </a:r>
            <a:r>
              <a:rPr lang="en-US" altLang="zh-CN" sz="1200" dirty="0" smtClean="0">
                <a:latin typeface="+mn-ea"/>
              </a:rPr>
              <a:t>20</a:t>
            </a:r>
            <a:r>
              <a:rPr lang="zh-CN" altLang="zh-CN" sz="1200" dirty="0" smtClean="0">
                <a:latin typeface="+mn-ea"/>
              </a:rPr>
              <a:t>世纪现代美术、古埃及、古印度、古代美洲、非洲美术大类。</a:t>
            </a:r>
            <a:endParaRPr lang="en-US" altLang="zh-CN" sz="1200" dirty="0" smtClean="0">
              <a:latin typeface="+mn-ea"/>
            </a:endParaRPr>
          </a:p>
          <a:p>
            <a:pPr>
              <a:lnSpc>
                <a:spcPct val="150000"/>
              </a:lnSpc>
              <a:buFont typeface="Arial" pitchFamily="34" charset="0"/>
              <a:buChar char="•"/>
            </a:pPr>
            <a:endParaRPr lang="en-US" altLang="zh-CN" sz="1200" dirty="0" smtClean="0">
              <a:latin typeface="+mn-ea"/>
            </a:endParaRPr>
          </a:p>
          <a:p>
            <a:pPr>
              <a:lnSpc>
                <a:spcPct val="150000"/>
              </a:lnSpc>
              <a:buFont typeface="Arial" pitchFamily="34" charset="0"/>
              <a:buChar char="•"/>
            </a:pPr>
            <a:r>
              <a:rPr lang="zh-CN" altLang="en-US" sz="1200" b="1" dirty="0" smtClean="0">
                <a:latin typeface="+mn-ea"/>
              </a:rPr>
              <a:t>中国书法馆</a:t>
            </a:r>
            <a:r>
              <a:rPr lang="zh-CN" altLang="en-US" sz="1200" dirty="0" smtClean="0">
                <a:latin typeface="+mn-ea"/>
              </a:rPr>
              <a:t>收录包括行书馆、楷书馆、隶书馆、篆书馆等。</a:t>
            </a:r>
            <a:endParaRPr lang="zh-CN" altLang="zh-CN" sz="1200" dirty="0">
              <a:latin typeface="+mn-ea"/>
            </a:endParaRPr>
          </a:p>
        </p:txBody>
      </p:sp>
      <p:pic>
        <p:nvPicPr>
          <p:cNvPr id="13" name="Picture 2"/>
          <p:cNvPicPr>
            <a:picLocks noChangeAspect="1" noChangeArrowheads="1"/>
          </p:cNvPicPr>
          <p:nvPr/>
        </p:nvPicPr>
        <p:blipFill>
          <a:blip r:embed="rId2" cstate="email"/>
          <a:srcRect/>
          <a:stretch>
            <a:fillRect/>
          </a:stretch>
        </p:blipFill>
        <p:spPr bwMode="auto">
          <a:xfrm>
            <a:off x="323528" y="1196752"/>
            <a:ext cx="4320480" cy="4752528"/>
          </a:xfrm>
          <a:prstGeom prst="rect">
            <a:avLst/>
          </a:prstGeom>
          <a:ln>
            <a:noFill/>
          </a:ln>
          <a:effectLst>
            <a:outerShdw blurRad="292100" dist="139700" dir="2700000" algn="tl" rotWithShape="0">
              <a:srgbClr val="333333">
                <a:alpha val="65000"/>
              </a:srgbClr>
            </a:outerShdw>
          </a:effectLst>
        </p:spPr>
      </p:pic>
      <p:pic>
        <p:nvPicPr>
          <p:cNvPr id="14" name="Picture 3"/>
          <p:cNvPicPr>
            <a:picLocks noChangeAspect="1" noChangeArrowheads="1"/>
          </p:cNvPicPr>
          <p:nvPr/>
        </p:nvPicPr>
        <p:blipFill>
          <a:blip r:embed="rId3" cstate="email"/>
          <a:srcRect/>
          <a:stretch>
            <a:fillRect/>
          </a:stretch>
        </p:blipFill>
        <p:spPr bwMode="auto">
          <a:xfrm>
            <a:off x="323528" y="1772816"/>
            <a:ext cx="4261148" cy="3528392"/>
          </a:xfrm>
          <a:prstGeom prst="rect">
            <a:avLst/>
          </a:prstGeom>
          <a:ln>
            <a:noFill/>
          </a:ln>
          <a:effectLst>
            <a:outerShdw blurRad="292100" dist="139700" dir="2700000" algn="tl" rotWithShape="0">
              <a:srgbClr val="333333">
                <a:alpha val="65000"/>
              </a:srgbClr>
            </a:outerShdw>
          </a:effectLst>
        </p:spPr>
      </p:pic>
      <p:pic>
        <p:nvPicPr>
          <p:cNvPr id="2050" name="Picture 2"/>
          <p:cNvPicPr>
            <a:picLocks noChangeAspect="1" noChangeArrowheads="1"/>
          </p:cNvPicPr>
          <p:nvPr/>
        </p:nvPicPr>
        <p:blipFill>
          <a:blip r:embed="rId4" cstate="email"/>
          <a:srcRect/>
          <a:stretch>
            <a:fillRect/>
          </a:stretch>
        </p:blipFill>
        <p:spPr bwMode="auto">
          <a:xfrm>
            <a:off x="251520" y="1772816"/>
            <a:ext cx="4423110" cy="413194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nodeType="clickEffect">
                                  <p:stCondLst>
                                    <p:cond delay="0"/>
                                  </p:stCondLst>
                                  <p:childTnLst>
                                    <p:animEffect transition="out" filter="box(in)">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linds(horizontal)">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7" presetClass="entr" presetSubtype="10" fill="hold" nodeType="clickEffect">
                                  <p:stCondLst>
                                    <p:cond delay="0"/>
                                  </p:stCondLst>
                                  <p:childTnLst>
                                    <p:set>
                                      <p:cBhvr>
                                        <p:cTn id="21" dur="1" fill="hold">
                                          <p:stCondLst>
                                            <p:cond delay="0"/>
                                          </p:stCondLst>
                                        </p:cTn>
                                        <p:tgtEl>
                                          <p:spTgt spid="2050"/>
                                        </p:tgtEl>
                                        <p:attrNameLst>
                                          <p:attrName>style.visibility</p:attrName>
                                        </p:attrNameLst>
                                      </p:cBhvr>
                                      <p:to>
                                        <p:strVal val="visible"/>
                                      </p:to>
                                    </p:set>
                                    <p:anim calcmode="lin" valueType="num">
                                      <p:cBhvr>
                                        <p:cTn id="22" dur="500" fill="hold"/>
                                        <p:tgtEl>
                                          <p:spTgt spid="2050"/>
                                        </p:tgtEl>
                                        <p:attrNameLst>
                                          <p:attrName>ppt_w</p:attrName>
                                        </p:attrNameLst>
                                      </p:cBhvr>
                                      <p:tavLst>
                                        <p:tav tm="0">
                                          <p:val>
                                            <p:fltVal val="0"/>
                                          </p:val>
                                        </p:tav>
                                        <p:tav tm="100000">
                                          <p:val>
                                            <p:strVal val="#ppt_w"/>
                                          </p:val>
                                        </p:tav>
                                      </p:tavLst>
                                    </p:anim>
                                    <p:anim calcmode="lin" valueType="num">
                                      <p:cBhvr>
                                        <p:cTn id="23" dur="500" fill="hold"/>
                                        <p:tgtEl>
                                          <p:spTgt spid="205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0" y="4005064"/>
            <a:ext cx="5220072" cy="2852936"/>
          </a:xfrm>
          <a:prstGeom prst="rect">
            <a:avLst/>
          </a:prstGeom>
          <a:solidFill>
            <a:srgbClr val="BDD5D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3995936" y="0"/>
            <a:ext cx="5148064" cy="3212976"/>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32"/>
          <p:cNvSpPr>
            <a:spLocks noChangeArrowheads="1"/>
          </p:cNvSpPr>
          <p:nvPr/>
        </p:nvSpPr>
        <p:spPr bwMode="auto">
          <a:xfrm>
            <a:off x="1" y="548680"/>
            <a:ext cx="9144000" cy="2016223"/>
          </a:xfrm>
          <a:prstGeom prst="rect">
            <a:avLst/>
          </a:prstGeom>
          <a:solidFill>
            <a:srgbClr val="BDD5D9">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pic>
        <p:nvPicPr>
          <p:cNvPr id="4" name="Picture 3" descr="D:\工作备份\存档\图书馆照片\大学城\中厅\05a.jpg"/>
          <p:cNvPicPr>
            <a:picLocks noChangeAspect="1" noChangeArrowheads="1"/>
          </p:cNvPicPr>
          <p:nvPr/>
        </p:nvPicPr>
        <p:blipFill>
          <a:blip r:embed="rId2" cstate="email"/>
          <a:srcRect/>
          <a:stretch>
            <a:fillRect/>
          </a:stretch>
        </p:blipFill>
        <p:spPr bwMode="auto">
          <a:xfrm>
            <a:off x="971599" y="2300312"/>
            <a:ext cx="7344047" cy="3825506"/>
          </a:xfrm>
          <a:prstGeom prst="rect">
            <a:avLst/>
          </a:prstGeom>
          <a:noFill/>
          <a:ln w="9525">
            <a:noFill/>
            <a:miter lim="800000"/>
            <a:headEnd/>
            <a:tailEnd/>
          </a:ln>
        </p:spPr>
      </p:pic>
      <p:sp>
        <p:nvSpPr>
          <p:cNvPr id="5" name="Text Box 4"/>
          <p:cNvSpPr txBox="1">
            <a:spLocks noChangeArrowheads="1"/>
          </p:cNvSpPr>
          <p:nvPr/>
        </p:nvSpPr>
        <p:spPr bwMode="auto">
          <a:xfrm>
            <a:off x="971550" y="1075655"/>
            <a:ext cx="6661150" cy="1126462"/>
          </a:xfrm>
          <a:prstGeom prst="rect">
            <a:avLst/>
          </a:prstGeom>
          <a:noFill/>
          <a:ln w="9525" algn="ctr">
            <a:noFill/>
            <a:miter lim="800000"/>
            <a:headEnd/>
            <a:tailEnd/>
          </a:ln>
        </p:spPr>
        <p:txBody>
          <a:bodyPr>
            <a:spAutoFit/>
          </a:bodyPr>
          <a:lstStyle/>
          <a:p>
            <a:pPr>
              <a:lnSpc>
                <a:spcPct val="150000"/>
              </a:lnSpc>
              <a:spcBef>
                <a:spcPct val="50000"/>
              </a:spcBef>
            </a:pPr>
            <a:r>
              <a:rPr lang="zh-CN" altLang="en-US" sz="1200" dirty="0">
                <a:latin typeface="黑体" pitchFamily="49" charset="-122"/>
                <a:ea typeface="黑体" pitchFamily="49" charset="-122"/>
              </a:rPr>
              <a:t>大学城校区图书馆</a:t>
            </a:r>
            <a:endParaRPr lang="en-US" altLang="zh-CN" sz="1200" dirty="0">
              <a:latin typeface="黑体" pitchFamily="49" charset="-122"/>
              <a:ea typeface="黑体" pitchFamily="49" charset="-122"/>
            </a:endParaRPr>
          </a:p>
          <a:p>
            <a:pPr>
              <a:lnSpc>
                <a:spcPct val="120000"/>
              </a:lnSpc>
              <a:spcBef>
                <a:spcPct val="50000"/>
              </a:spcBef>
            </a:pPr>
            <a:r>
              <a:rPr lang="zh-CN" altLang="en-US" sz="1200" dirty="0">
                <a:latin typeface="黑体" pitchFamily="49" charset="-122"/>
                <a:ea typeface="黑体" pitchFamily="49" charset="-122"/>
              </a:rPr>
              <a:t>二楼：报刊阅览室、读者自修</a:t>
            </a:r>
            <a:r>
              <a:rPr lang="zh-CN" altLang="en-US" sz="1200" dirty="0" smtClean="0">
                <a:latin typeface="黑体" pitchFamily="49" charset="-122"/>
                <a:ea typeface="黑体" pitchFamily="49" charset="-122"/>
              </a:rPr>
              <a:t>室、小组工作室</a:t>
            </a:r>
            <a:endParaRPr lang="zh-CN" altLang="en-US" sz="1200" dirty="0">
              <a:latin typeface="黑体" pitchFamily="49" charset="-122"/>
              <a:ea typeface="黑体" pitchFamily="49" charset="-122"/>
            </a:endParaRPr>
          </a:p>
          <a:p>
            <a:pPr>
              <a:lnSpc>
                <a:spcPct val="120000"/>
              </a:lnSpc>
            </a:pPr>
            <a:r>
              <a:rPr lang="zh-CN" altLang="en-US" sz="1200" dirty="0">
                <a:latin typeface="黑体" pitchFamily="49" charset="-122"/>
                <a:ea typeface="黑体" pitchFamily="49" charset="-122"/>
              </a:rPr>
              <a:t>三楼：</a:t>
            </a:r>
            <a:r>
              <a:rPr kumimoji="1" lang="zh-CN" altLang="en-US" sz="1200" dirty="0">
                <a:latin typeface="黑体" pitchFamily="49" charset="-122"/>
                <a:ea typeface="黑体" pitchFamily="49" charset="-122"/>
              </a:rPr>
              <a:t>图书阅览室、新书</a:t>
            </a:r>
            <a:r>
              <a:rPr kumimoji="1" lang="zh-CN" altLang="en-US" sz="1200" dirty="0" smtClean="0">
                <a:latin typeface="黑体" pitchFamily="49" charset="-122"/>
                <a:ea typeface="黑体" pitchFamily="49" charset="-122"/>
              </a:rPr>
              <a:t>阅览室、</a:t>
            </a:r>
            <a:r>
              <a:rPr kumimoji="1" lang="zh-CN" altLang="en-US" sz="1200" dirty="0">
                <a:latin typeface="黑体" pitchFamily="49" charset="-122"/>
                <a:ea typeface="黑体" pitchFamily="49" charset="-122"/>
              </a:rPr>
              <a:t>电子阅览室（数字资源学习区、个人研修区）、研讨室</a:t>
            </a:r>
          </a:p>
          <a:p>
            <a:pPr>
              <a:lnSpc>
                <a:spcPct val="120000"/>
              </a:lnSpc>
            </a:pPr>
            <a:r>
              <a:rPr lang="zh-CN" altLang="en-US" sz="1200" dirty="0">
                <a:latin typeface="黑体" pitchFamily="49" charset="-122"/>
                <a:ea typeface="黑体" pitchFamily="49" charset="-122"/>
              </a:rPr>
              <a:t>四楼：图书流通</a:t>
            </a:r>
            <a:r>
              <a:rPr lang="zh-CN" altLang="en-US" sz="1200" dirty="0" smtClean="0">
                <a:latin typeface="黑体" pitchFamily="49" charset="-122"/>
                <a:ea typeface="黑体" pitchFamily="49" charset="-122"/>
              </a:rPr>
              <a:t>部、石景宜赠书室</a:t>
            </a:r>
            <a:endParaRPr lang="en-US" altLang="zh-CN" sz="1200" dirty="0">
              <a:latin typeface="黑体" pitchFamily="49" charset="-122"/>
              <a:ea typeface="黑体" pitchFamily="49" charset="-122"/>
            </a:endParaRPr>
          </a:p>
        </p:txBody>
      </p:sp>
      <p:sp>
        <p:nvSpPr>
          <p:cNvPr id="6" name="TextBox 5"/>
          <p:cNvSpPr txBox="1"/>
          <p:nvPr/>
        </p:nvSpPr>
        <p:spPr>
          <a:xfrm>
            <a:off x="1700238" y="5085184"/>
            <a:ext cx="1071562" cy="276225"/>
          </a:xfrm>
          <a:prstGeom prst="rect">
            <a:avLst/>
          </a:prstGeom>
          <a:solidFill>
            <a:srgbClr val="E1F2D8"/>
          </a:solidFill>
          <a:ln w="38100">
            <a:noFill/>
          </a:ln>
          <a:effectLst>
            <a:outerShdw blurRad="50800" dist="38100" dir="2700000" algn="tl" rotWithShape="0">
              <a:prstClr val="black">
                <a:alpha val="40000"/>
              </a:prstClr>
            </a:outerShdw>
          </a:effectLst>
        </p:spPr>
        <p:txBody>
          <a:bodyPr>
            <a:spAutoFit/>
          </a:bodyPr>
          <a:lstStyle/>
          <a:p>
            <a:pPr algn="ctr">
              <a:defRPr/>
            </a:pPr>
            <a:r>
              <a:rPr lang="zh-CN" altLang="en-US" sz="1200" dirty="0">
                <a:latin typeface="黑体" pitchFamily="49" charset="-122"/>
                <a:ea typeface="黑体" pitchFamily="49" charset="-122"/>
              </a:rPr>
              <a:t>读者自修室</a:t>
            </a:r>
          </a:p>
        </p:txBody>
      </p:sp>
      <p:sp>
        <p:nvSpPr>
          <p:cNvPr id="7" name="TextBox 6"/>
          <p:cNvSpPr txBox="1"/>
          <p:nvPr/>
        </p:nvSpPr>
        <p:spPr>
          <a:xfrm>
            <a:off x="6912297" y="5035575"/>
            <a:ext cx="1036637" cy="277812"/>
          </a:xfrm>
          <a:prstGeom prst="rect">
            <a:avLst/>
          </a:prstGeom>
          <a:solidFill>
            <a:srgbClr val="E1F2D8"/>
          </a:solidFill>
          <a:ln w="38100">
            <a:noFill/>
          </a:ln>
          <a:effectLst>
            <a:outerShdw blurRad="50800" dist="38100" dir="2700000" algn="tl" rotWithShape="0">
              <a:prstClr val="black">
                <a:alpha val="40000"/>
              </a:prstClr>
            </a:outerShdw>
          </a:effectLst>
        </p:spPr>
        <p:txBody>
          <a:bodyPr>
            <a:spAutoFit/>
          </a:bodyPr>
          <a:lstStyle/>
          <a:p>
            <a:pPr algn="ctr">
              <a:defRPr/>
            </a:pPr>
            <a:r>
              <a:rPr lang="zh-CN" altLang="en-US" sz="1200" dirty="0">
                <a:latin typeface="黑体" pitchFamily="49" charset="-122"/>
                <a:ea typeface="黑体" pitchFamily="49" charset="-122"/>
              </a:rPr>
              <a:t>报刊阅览室</a:t>
            </a:r>
          </a:p>
        </p:txBody>
      </p:sp>
      <p:sp>
        <p:nvSpPr>
          <p:cNvPr id="8" name="TextBox 7"/>
          <p:cNvSpPr txBox="1"/>
          <p:nvPr/>
        </p:nvSpPr>
        <p:spPr>
          <a:xfrm>
            <a:off x="6623372" y="3848125"/>
            <a:ext cx="972715" cy="276225"/>
          </a:xfrm>
          <a:prstGeom prst="rect">
            <a:avLst/>
          </a:prstGeom>
          <a:solidFill>
            <a:srgbClr val="87BEB0"/>
          </a:solidFill>
          <a:ln w="38100">
            <a:noFill/>
          </a:ln>
          <a:effectLst>
            <a:outerShdw blurRad="50800" dist="38100" dir="2700000" algn="tl" rotWithShape="0">
              <a:prstClr val="black">
                <a:alpha val="40000"/>
              </a:prstClr>
            </a:outerShdw>
          </a:effectLst>
        </p:spPr>
        <p:txBody>
          <a:bodyPr wrap="square">
            <a:spAutoFit/>
          </a:bodyPr>
          <a:lstStyle/>
          <a:p>
            <a:pPr>
              <a:defRPr/>
            </a:pPr>
            <a:r>
              <a:rPr lang="zh-CN" altLang="en-US" sz="1200" dirty="0">
                <a:latin typeface="黑体" pitchFamily="49" charset="-122"/>
                <a:ea typeface="黑体" pitchFamily="49" charset="-122"/>
              </a:rPr>
              <a:t>图书阅览室</a:t>
            </a:r>
          </a:p>
        </p:txBody>
      </p:sp>
      <p:sp>
        <p:nvSpPr>
          <p:cNvPr id="9" name="TextBox 8"/>
          <p:cNvSpPr txBox="1"/>
          <p:nvPr/>
        </p:nvSpPr>
        <p:spPr>
          <a:xfrm>
            <a:off x="588814" y="3512815"/>
            <a:ext cx="958850" cy="276225"/>
          </a:xfrm>
          <a:prstGeom prst="rect">
            <a:avLst/>
          </a:prstGeom>
          <a:solidFill>
            <a:srgbClr val="87BEB0"/>
          </a:solidFill>
          <a:ln w="38100">
            <a:noFill/>
          </a:ln>
          <a:effectLst>
            <a:outerShdw blurRad="50800" dist="38100" dir="2700000" algn="tl" rotWithShape="0">
              <a:prstClr val="black">
                <a:alpha val="40000"/>
              </a:prstClr>
            </a:outerShdw>
          </a:effectLst>
        </p:spPr>
        <p:txBody>
          <a:bodyPr>
            <a:spAutoFit/>
          </a:bodyPr>
          <a:lstStyle/>
          <a:p>
            <a:pPr>
              <a:defRPr/>
            </a:pPr>
            <a:r>
              <a:rPr lang="zh-CN" altLang="en-US" sz="1200" dirty="0">
                <a:latin typeface="黑体" pitchFamily="49" charset="-122"/>
                <a:ea typeface="黑体" pitchFamily="49" charset="-122"/>
              </a:rPr>
              <a:t>电子阅览室</a:t>
            </a:r>
          </a:p>
        </p:txBody>
      </p:sp>
      <p:sp>
        <p:nvSpPr>
          <p:cNvPr id="10" name="TextBox 9"/>
          <p:cNvSpPr txBox="1"/>
          <p:nvPr/>
        </p:nvSpPr>
        <p:spPr>
          <a:xfrm>
            <a:off x="3419623" y="4437112"/>
            <a:ext cx="972765" cy="276225"/>
          </a:xfrm>
          <a:prstGeom prst="rect">
            <a:avLst/>
          </a:prstGeom>
          <a:solidFill>
            <a:srgbClr val="87BEB0"/>
          </a:solidFill>
          <a:ln w="38100">
            <a:noFill/>
          </a:ln>
          <a:effectLst>
            <a:outerShdw blurRad="50800" dist="38100" dir="2700000" algn="tl" rotWithShape="0">
              <a:prstClr val="black">
                <a:alpha val="40000"/>
              </a:prstClr>
            </a:outerShdw>
          </a:effectLst>
        </p:spPr>
        <p:txBody>
          <a:bodyPr wrap="square">
            <a:spAutoFit/>
          </a:bodyPr>
          <a:lstStyle/>
          <a:p>
            <a:pPr>
              <a:defRPr/>
            </a:pPr>
            <a:r>
              <a:rPr lang="zh-CN" altLang="en-US" sz="1200" dirty="0">
                <a:latin typeface="黑体" pitchFamily="49" charset="-122"/>
                <a:ea typeface="黑体" pitchFamily="49" charset="-122"/>
              </a:rPr>
              <a:t>新书</a:t>
            </a:r>
            <a:r>
              <a:rPr lang="zh-CN" altLang="en-US" sz="1200" dirty="0" smtClean="0">
                <a:latin typeface="黑体" pitchFamily="49" charset="-122"/>
                <a:ea typeface="黑体" pitchFamily="49" charset="-122"/>
              </a:rPr>
              <a:t>阅览室</a:t>
            </a:r>
            <a:endParaRPr lang="zh-CN" altLang="en-US" sz="1200" dirty="0">
              <a:latin typeface="黑体" pitchFamily="49" charset="-122"/>
              <a:ea typeface="黑体" pitchFamily="49" charset="-122"/>
            </a:endParaRPr>
          </a:p>
        </p:txBody>
      </p:sp>
      <p:sp>
        <p:nvSpPr>
          <p:cNvPr id="11" name="TextBox 10"/>
          <p:cNvSpPr txBox="1"/>
          <p:nvPr/>
        </p:nvSpPr>
        <p:spPr>
          <a:xfrm>
            <a:off x="2178323" y="3284984"/>
            <a:ext cx="1025525" cy="277812"/>
          </a:xfrm>
          <a:prstGeom prst="rect">
            <a:avLst/>
          </a:prstGeom>
          <a:solidFill>
            <a:srgbClr val="D9D9D9"/>
          </a:solidFill>
          <a:ln w="38100">
            <a:noFill/>
          </a:ln>
          <a:effectLst>
            <a:outerShdw blurRad="50800" dist="38100" dir="2700000" algn="tl" rotWithShape="0">
              <a:prstClr val="black">
                <a:alpha val="40000"/>
              </a:prstClr>
            </a:outerShdw>
          </a:effectLst>
        </p:spPr>
        <p:txBody>
          <a:bodyPr>
            <a:spAutoFit/>
          </a:bodyPr>
          <a:lstStyle/>
          <a:p>
            <a:pPr>
              <a:defRPr/>
            </a:pPr>
            <a:r>
              <a:rPr lang="zh-CN" altLang="en-US" sz="1200" dirty="0">
                <a:latin typeface="黑体" pitchFamily="49" charset="-122"/>
                <a:ea typeface="黑体" pitchFamily="49" charset="-122"/>
              </a:rPr>
              <a:t>图书流通部</a:t>
            </a:r>
          </a:p>
        </p:txBody>
      </p:sp>
      <p:sp>
        <p:nvSpPr>
          <p:cNvPr id="12" name="TextBox 11"/>
          <p:cNvSpPr txBox="1"/>
          <p:nvPr/>
        </p:nvSpPr>
        <p:spPr>
          <a:xfrm>
            <a:off x="3707655" y="3645024"/>
            <a:ext cx="974725" cy="277812"/>
          </a:xfrm>
          <a:prstGeom prst="rect">
            <a:avLst/>
          </a:prstGeom>
          <a:solidFill>
            <a:srgbClr val="D9D9D9"/>
          </a:solidFill>
          <a:ln w="38100">
            <a:noFill/>
          </a:ln>
          <a:effectLst>
            <a:outerShdw blurRad="50800" dist="38100" dir="2700000" algn="tl" rotWithShape="0">
              <a:prstClr val="black">
                <a:alpha val="40000"/>
              </a:prstClr>
            </a:outerShdw>
          </a:effectLst>
        </p:spPr>
        <p:txBody>
          <a:bodyPr>
            <a:spAutoFit/>
          </a:bodyPr>
          <a:lstStyle/>
          <a:p>
            <a:pPr>
              <a:defRPr/>
            </a:pPr>
            <a:r>
              <a:rPr lang="zh-CN" altLang="en-US" sz="1200" dirty="0">
                <a:latin typeface="黑体" pitchFamily="49" charset="-122"/>
                <a:ea typeface="黑体" pitchFamily="49" charset="-122"/>
              </a:rPr>
              <a:t>校史陈列室</a:t>
            </a:r>
          </a:p>
        </p:txBody>
      </p:sp>
      <p:sp>
        <p:nvSpPr>
          <p:cNvPr id="13" name="TextBox 12"/>
          <p:cNvSpPr txBox="1"/>
          <p:nvPr/>
        </p:nvSpPr>
        <p:spPr>
          <a:xfrm>
            <a:off x="1798959" y="4135462"/>
            <a:ext cx="1023938" cy="461963"/>
          </a:xfrm>
          <a:prstGeom prst="rect">
            <a:avLst/>
          </a:prstGeom>
          <a:solidFill>
            <a:srgbClr val="87BEB0"/>
          </a:solidFill>
          <a:ln w="38100">
            <a:noFill/>
          </a:ln>
          <a:effectLst>
            <a:outerShdw blurRad="50800" dist="38100" dir="2700000" algn="tl" rotWithShape="0">
              <a:prstClr val="black">
                <a:alpha val="40000"/>
              </a:prstClr>
            </a:outerShdw>
          </a:effectLst>
        </p:spPr>
        <p:txBody>
          <a:bodyPr>
            <a:spAutoFit/>
          </a:bodyPr>
          <a:lstStyle/>
          <a:p>
            <a:pPr algn="ctr">
              <a:defRPr/>
            </a:pPr>
            <a:r>
              <a:rPr lang="zh-CN" altLang="en-US" sz="1200" dirty="0">
                <a:latin typeface="黑体" pitchFamily="49" charset="-122"/>
                <a:ea typeface="黑体" pitchFamily="49" charset="-122"/>
              </a:rPr>
              <a:t>研讨室</a:t>
            </a:r>
            <a:r>
              <a:rPr lang="en-US" altLang="zh-CN" sz="1200" dirty="0">
                <a:latin typeface="黑体" pitchFamily="49" charset="-122"/>
                <a:ea typeface="黑体" pitchFamily="49" charset="-122"/>
              </a:rPr>
              <a:t/>
            </a:r>
            <a:br>
              <a:rPr lang="en-US" altLang="zh-CN" sz="1200" dirty="0">
                <a:latin typeface="黑体" pitchFamily="49" charset="-122"/>
                <a:ea typeface="黑体" pitchFamily="49" charset="-122"/>
              </a:rPr>
            </a:br>
            <a:r>
              <a:rPr lang="zh-CN" altLang="en-US" sz="1200" dirty="0">
                <a:latin typeface="黑体" pitchFamily="49" charset="-122"/>
                <a:ea typeface="黑体" pitchFamily="49" charset="-122"/>
              </a:rPr>
              <a:t>读者休闲区</a:t>
            </a:r>
            <a:endParaRPr lang="en-US" altLang="zh-CN" sz="1200" dirty="0">
              <a:latin typeface="黑体" pitchFamily="49" charset="-122"/>
              <a:ea typeface="黑体" pitchFamily="49" charset="-122"/>
            </a:endParaRPr>
          </a:p>
        </p:txBody>
      </p:sp>
      <p:sp>
        <p:nvSpPr>
          <p:cNvPr id="16" name="TextBox 15"/>
          <p:cNvSpPr txBox="1">
            <a:spLocks noChangeArrowheads="1"/>
          </p:cNvSpPr>
          <p:nvPr/>
        </p:nvSpPr>
        <p:spPr bwMode="auto">
          <a:xfrm>
            <a:off x="7812409" y="5719787"/>
            <a:ext cx="1008063" cy="277813"/>
          </a:xfrm>
          <a:prstGeom prst="rect">
            <a:avLst/>
          </a:prstGeom>
          <a:solidFill>
            <a:srgbClr val="E1F2D8"/>
          </a:solidFill>
          <a:ln w="38100">
            <a:noFill/>
            <a:miter lim="800000"/>
            <a:headEnd/>
            <a:tailEnd/>
          </a:ln>
        </p:spPr>
        <p:txBody>
          <a:bodyPr>
            <a:spAutoFit/>
          </a:bodyPr>
          <a:lstStyle/>
          <a:p>
            <a:pPr algn="ctr"/>
            <a:r>
              <a:rPr lang="zh-CN" altLang="en-US" sz="1200" dirty="0">
                <a:latin typeface="黑体" pitchFamily="49" charset="-122"/>
                <a:ea typeface="黑体" pitchFamily="49" charset="-122"/>
              </a:rPr>
              <a:t>小组工作室</a:t>
            </a:r>
          </a:p>
        </p:txBody>
      </p:sp>
      <p:sp>
        <p:nvSpPr>
          <p:cNvPr id="17" name="TextBox 16"/>
          <p:cNvSpPr txBox="1">
            <a:spLocks noChangeArrowheads="1"/>
          </p:cNvSpPr>
          <p:nvPr/>
        </p:nvSpPr>
        <p:spPr bwMode="auto">
          <a:xfrm>
            <a:off x="612502" y="5517232"/>
            <a:ext cx="719138" cy="277812"/>
          </a:xfrm>
          <a:prstGeom prst="rect">
            <a:avLst/>
          </a:prstGeom>
          <a:solidFill>
            <a:srgbClr val="E1F2D8"/>
          </a:solidFill>
          <a:ln w="38100">
            <a:noFill/>
            <a:miter lim="800000"/>
            <a:headEnd/>
            <a:tailEnd/>
          </a:ln>
        </p:spPr>
        <p:txBody>
          <a:bodyPr>
            <a:spAutoFit/>
          </a:bodyPr>
          <a:lstStyle/>
          <a:p>
            <a:pPr algn="ctr"/>
            <a:r>
              <a:rPr lang="zh-CN" altLang="en-US" sz="1200" dirty="0">
                <a:latin typeface="黑体" pitchFamily="49" charset="-122"/>
                <a:ea typeface="黑体" pitchFamily="49" charset="-122"/>
              </a:rPr>
              <a:t>信息部</a:t>
            </a:r>
          </a:p>
        </p:txBody>
      </p:sp>
      <p:sp>
        <p:nvSpPr>
          <p:cNvPr id="19" name="TextBox 20"/>
          <p:cNvSpPr txBox="1">
            <a:spLocks noChangeArrowheads="1"/>
          </p:cNvSpPr>
          <p:nvPr/>
        </p:nvSpPr>
        <p:spPr bwMode="auto">
          <a:xfrm>
            <a:off x="6227935" y="2143889"/>
            <a:ext cx="2088777" cy="276999"/>
          </a:xfrm>
          <a:prstGeom prst="rect">
            <a:avLst/>
          </a:prstGeom>
          <a:solidFill>
            <a:srgbClr val="778C89"/>
          </a:solidFill>
          <a:ln w="9525">
            <a:noFill/>
            <a:miter lim="800000"/>
            <a:headEnd/>
            <a:tailEnd/>
          </a:ln>
        </p:spPr>
        <p:txBody>
          <a:bodyPr wrap="square">
            <a:spAutoFit/>
          </a:bodyPr>
          <a:lstStyle/>
          <a:p>
            <a:pPr algn="ctr"/>
            <a:r>
              <a:rPr lang="zh-CN" altLang="en-US" sz="1200" b="1" dirty="0">
                <a:solidFill>
                  <a:schemeClr val="bg1"/>
                </a:solidFill>
              </a:rPr>
              <a:t>该图方向：面向生活区</a:t>
            </a:r>
          </a:p>
        </p:txBody>
      </p:sp>
      <p:sp>
        <p:nvSpPr>
          <p:cNvPr id="15" name="TextBox 15"/>
          <p:cNvSpPr txBox="1">
            <a:spLocks noChangeArrowheads="1"/>
          </p:cNvSpPr>
          <p:nvPr/>
        </p:nvSpPr>
        <p:spPr bwMode="auto">
          <a:xfrm>
            <a:off x="0" y="652626"/>
            <a:ext cx="9144000" cy="400110"/>
          </a:xfrm>
          <a:prstGeom prst="rect">
            <a:avLst/>
          </a:prstGeom>
          <a:noFill/>
          <a:ln w="9525">
            <a:noFill/>
            <a:miter lim="800000"/>
            <a:headEnd/>
            <a:tailEnd/>
          </a:ln>
        </p:spPr>
        <p:txBody>
          <a:bodyPr wrap="square">
            <a:spAutoFit/>
          </a:bodyPr>
          <a:lstStyle/>
          <a:p>
            <a:pPr algn="ctr"/>
            <a:r>
              <a:rPr lang="zh-CN" altLang="en-US" sz="2000" dirty="0" smtClean="0">
                <a:solidFill>
                  <a:srgbClr val="12726B"/>
                </a:solidFill>
                <a:latin typeface="黑体" pitchFamily="49" charset="-122"/>
                <a:ea typeface="黑体" pitchFamily="49" charset="-122"/>
              </a:rPr>
              <a:t>大学城馆藏</a:t>
            </a:r>
            <a:r>
              <a:rPr lang="zh-CN" altLang="en-US" sz="2000" dirty="0">
                <a:solidFill>
                  <a:srgbClr val="12726B"/>
                </a:solidFill>
                <a:latin typeface="黑体" pitchFamily="49" charset="-122"/>
                <a:ea typeface="黑体" pitchFamily="49" charset="-122"/>
              </a:rPr>
              <a:t>布局</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strVal val="#ppt_w+.3"/>
                                          </p:val>
                                        </p:tav>
                                        <p:tav tm="100000">
                                          <p:val>
                                            <p:strVal val="#ppt_w"/>
                                          </p:val>
                                        </p:tav>
                                      </p:tavLst>
                                    </p:anim>
                                    <p:anim calcmode="lin" valueType="num">
                                      <p:cBhvr>
                                        <p:cTn id="8" dur="1000" fill="hold"/>
                                        <p:tgtEl>
                                          <p:spTgt spid="22"/>
                                        </p:tgtEl>
                                        <p:attrNameLst>
                                          <p:attrName>ppt_h</p:attrName>
                                        </p:attrNameLst>
                                      </p:cBhvr>
                                      <p:tavLst>
                                        <p:tav tm="0">
                                          <p:val>
                                            <p:strVal val="#ppt_h"/>
                                          </p:val>
                                        </p:tav>
                                        <p:tav tm="100000">
                                          <p:val>
                                            <p:strVal val="#ppt_h"/>
                                          </p:val>
                                        </p:tav>
                                      </p:tavLst>
                                    </p:anim>
                                    <p:animEffect transition="in" filter="fade">
                                      <p:cBhvr>
                                        <p:cTn id="9" dur="1000"/>
                                        <p:tgtEl>
                                          <p:spTgt spid="22"/>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strVal val="#ppt_w+.3"/>
                                          </p:val>
                                        </p:tav>
                                        <p:tav tm="100000">
                                          <p:val>
                                            <p:strVal val="#ppt_w"/>
                                          </p:val>
                                        </p:tav>
                                      </p:tavLst>
                                    </p:anim>
                                    <p:anim calcmode="lin" valueType="num">
                                      <p:cBhvr>
                                        <p:cTn id="14" dur="1000" fill="hold"/>
                                        <p:tgtEl>
                                          <p:spTgt spid="21"/>
                                        </p:tgtEl>
                                        <p:attrNameLst>
                                          <p:attrName>ppt_h</p:attrName>
                                        </p:attrNameLst>
                                      </p:cBhvr>
                                      <p:tavLst>
                                        <p:tav tm="0">
                                          <p:val>
                                            <p:strVal val="#ppt_h"/>
                                          </p:val>
                                        </p:tav>
                                        <p:tav tm="100000">
                                          <p:val>
                                            <p:strVal val="#ppt_h"/>
                                          </p:val>
                                        </p:tav>
                                      </p:tavLst>
                                    </p:anim>
                                    <p:animEffect transition="in" filter="fade">
                                      <p:cBhvr>
                                        <p:cTn id="15" dur="1000"/>
                                        <p:tgtEl>
                                          <p:spTgt spid="21"/>
                                        </p:tgtEl>
                                      </p:cBhvr>
                                    </p:animEffect>
                                  </p:childTnLst>
                                </p:cTn>
                              </p:par>
                            </p:childTnLst>
                          </p:cTn>
                        </p:par>
                        <p:par>
                          <p:cTn id="16" fill="hold">
                            <p:stCondLst>
                              <p:cond delay="2000"/>
                            </p:stCondLst>
                            <p:childTnLst>
                              <p:par>
                                <p:cTn id="17" presetID="29"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ppt_x</p:attrName>
                                        </p:attrNameLst>
                                      </p:cBhvr>
                                      <p:tavLst>
                                        <p:tav tm="0">
                                          <p:val>
                                            <p:strVal val="#ppt_x-.2"/>
                                          </p:val>
                                        </p:tav>
                                        <p:tav tm="100000">
                                          <p:val>
                                            <p:strVal val="#ppt_x"/>
                                          </p:val>
                                        </p:tav>
                                      </p:tavLst>
                                    </p:anim>
                                    <p:anim calcmode="lin" valueType="num">
                                      <p:cBhvr>
                                        <p:cTn id="20" dur="5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1" dur="500"/>
                                        <p:tgtEl>
                                          <p:spTgt spid="15"/>
                                        </p:tgtEl>
                                      </p:cBhvr>
                                    </p:animEffect>
                                  </p:childTnLst>
                                </p:cTn>
                              </p:par>
                            </p:childTnLst>
                          </p:cTn>
                        </p:par>
                        <p:par>
                          <p:cTn id="22" fill="hold">
                            <p:stCondLst>
                              <p:cond delay="2500"/>
                            </p:stCondLst>
                            <p:childTnLst>
                              <p:par>
                                <p:cTn id="23" presetID="29" presetClass="entr" presetSubtype="0"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ppt_x</p:attrName>
                                        </p:attrNameLst>
                                      </p:cBhvr>
                                      <p:tavLst>
                                        <p:tav tm="0">
                                          <p:val>
                                            <p:strVal val="#ppt_x-.2"/>
                                          </p:val>
                                        </p:tav>
                                        <p:tav tm="100000">
                                          <p:val>
                                            <p:strVal val="#ppt_x"/>
                                          </p:val>
                                        </p:tav>
                                      </p:tavLst>
                                    </p:anim>
                                    <p:anim calcmode="lin" valueType="num">
                                      <p:cBhvr>
                                        <p:cTn id="26" dur="5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27" dur="500"/>
                                        <p:tgtEl>
                                          <p:spTgt spid="3"/>
                                        </p:tgtEl>
                                      </p:cBhvr>
                                    </p:animEffect>
                                  </p:childTnLst>
                                </p:cTn>
                              </p:par>
                            </p:childTnLst>
                          </p:cTn>
                        </p:par>
                        <p:par>
                          <p:cTn id="28" fill="hold">
                            <p:stCondLst>
                              <p:cond delay="3000"/>
                            </p:stCondLst>
                            <p:childTnLst>
                              <p:par>
                                <p:cTn id="29" presetID="3" presetClass="entr" presetSubtype="10"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linds(horizontal)">
                                      <p:cBhvr>
                                        <p:cTn id="31" dur="1000"/>
                                        <p:tgtEl>
                                          <p:spTgt spid="5"/>
                                        </p:tgtEl>
                                      </p:cBhvr>
                                    </p:animEffect>
                                  </p:childTnLst>
                                </p:cTn>
                              </p:par>
                            </p:childTnLst>
                          </p:cTn>
                        </p:par>
                        <p:par>
                          <p:cTn id="32" fill="hold">
                            <p:stCondLst>
                              <p:cond delay="4000"/>
                            </p:stCondLst>
                            <p:childTnLst>
                              <p:par>
                                <p:cTn id="33" presetID="3" presetClass="entr" presetSubtype="10" fill="hold"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blinds(horizontal)">
                                      <p:cBhvr>
                                        <p:cTn id="35" dur="10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grpId="0" nodeType="click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checkerboard(across)">
                                      <p:cBhvr>
                                        <p:cTn id="40" dur="500"/>
                                        <p:tgtEl>
                                          <p:spTgt spid="19"/>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ntr" presetSubtype="1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blinds(horizontal)">
                                      <p:cBhvr>
                                        <p:cTn id="45" dur="500"/>
                                        <p:tgtEl>
                                          <p:spTgt spid="17"/>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blinds(horizontal)">
                                      <p:cBhvr>
                                        <p:cTn id="48" dur="500"/>
                                        <p:tgtEl>
                                          <p:spTgt spid="6"/>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blinds(horizontal)">
                                      <p:cBhvr>
                                        <p:cTn id="51" dur="500"/>
                                        <p:tgtEl>
                                          <p:spTgt spid="16"/>
                                        </p:tgtEl>
                                      </p:cBhvr>
                                    </p:animEffect>
                                  </p:childTnLst>
                                </p:cTn>
                              </p:par>
                              <p:par>
                                <p:cTn id="52" presetID="3" presetClass="entr" presetSubtype="10" fill="hold" grpId="0"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blinds(horizontal)">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23" presetClass="entr" presetSubtype="16"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p:cTn id="59" dur="500" fill="hold"/>
                                        <p:tgtEl>
                                          <p:spTgt spid="9"/>
                                        </p:tgtEl>
                                        <p:attrNameLst>
                                          <p:attrName>ppt_w</p:attrName>
                                        </p:attrNameLst>
                                      </p:cBhvr>
                                      <p:tavLst>
                                        <p:tav tm="0">
                                          <p:val>
                                            <p:fltVal val="0"/>
                                          </p:val>
                                        </p:tav>
                                        <p:tav tm="100000">
                                          <p:val>
                                            <p:strVal val="#ppt_w"/>
                                          </p:val>
                                        </p:tav>
                                      </p:tavLst>
                                    </p:anim>
                                    <p:anim calcmode="lin" valueType="num">
                                      <p:cBhvr>
                                        <p:cTn id="60" dur="500" fill="hold"/>
                                        <p:tgtEl>
                                          <p:spTgt spid="9"/>
                                        </p:tgtEl>
                                        <p:attrNameLst>
                                          <p:attrName>ppt_h</p:attrName>
                                        </p:attrNameLst>
                                      </p:cBhvr>
                                      <p:tavLst>
                                        <p:tav tm="0">
                                          <p:val>
                                            <p:fltVal val="0"/>
                                          </p:val>
                                        </p:tav>
                                        <p:tav tm="100000">
                                          <p:val>
                                            <p:strVal val="#ppt_h"/>
                                          </p:val>
                                        </p:tav>
                                      </p:tavLst>
                                    </p:anim>
                                  </p:childTnLst>
                                </p:cTn>
                              </p:par>
                              <p:par>
                                <p:cTn id="61" presetID="23" presetClass="entr" presetSubtype="16"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 calcmode="lin" valueType="num">
                                      <p:cBhvr>
                                        <p:cTn id="63" dur="500" fill="hold"/>
                                        <p:tgtEl>
                                          <p:spTgt spid="13"/>
                                        </p:tgtEl>
                                        <p:attrNameLst>
                                          <p:attrName>ppt_w</p:attrName>
                                        </p:attrNameLst>
                                      </p:cBhvr>
                                      <p:tavLst>
                                        <p:tav tm="0">
                                          <p:val>
                                            <p:fltVal val="0"/>
                                          </p:val>
                                        </p:tav>
                                        <p:tav tm="100000">
                                          <p:val>
                                            <p:strVal val="#ppt_w"/>
                                          </p:val>
                                        </p:tav>
                                      </p:tavLst>
                                    </p:anim>
                                    <p:anim calcmode="lin" valueType="num">
                                      <p:cBhvr>
                                        <p:cTn id="64" dur="500" fill="hold"/>
                                        <p:tgtEl>
                                          <p:spTgt spid="13"/>
                                        </p:tgtEl>
                                        <p:attrNameLst>
                                          <p:attrName>ppt_h</p:attrName>
                                        </p:attrNameLst>
                                      </p:cBhvr>
                                      <p:tavLst>
                                        <p:tav tm="0">
                                          <p:val>
                                            <p:fltVal val="0"/>
                                          </p:val>
                                        </p:tav>
                                        <p:tav tm="100000">
                                          <p:val>
                                            <p:strVal val="#ppt_h"/>
                                          </p:val>
                                        </p:tav>
                                      </p:tavLst>
                                    </p:anim>
                                  </p:childTnLst>
                                </p:cTn>
                              </p:par>
                              <p:par>
                                <p:cTn id="65" presetID="23" presetClass="entr" presetSubtype="16" fill="hold" grpId="0" nodeType="withEffect">
                                  <p:stCondLst>
                                    <p:cond delay="0"/>
                                  </p:stCondLst>
                                  <p:childTnLst>
                                    <p:set>
                                      <p:cBhvr>
                                        <p:cTn id="66" dur="1" fill="hold">
                                          <p:stCondLst>
                                            <p:cond delay="0"/>
                                          </p:stCondLst>
                                        </p:cTn>
                                        <p:tgtEl>
                                          <p:spTgt spid="10"/>
                                        </p:tgtEl>
                                        <p:attrNameLst>
                                          <p:attrName>style.visibility</p:attrName>
                                        </p:attrNameLst>
                                      </p:cBhvr>
                                      <p:to>
                                        <p:strVal val="visible"/>
                                      </p:to>
                                    </p:set>
                                    <p:anim calcmode="lin" valueType="num">
                                      <p:cBhvr>
                                        <p:cTn id="67" dur="500" fill="hold"/>
                                        <p:tgtEl>
                                          <p:spTgt spid="10"/>
                                        </p:tgtEl>
                                        <p:attrNameLst>
                                          <p:attrName>ppt_w</p:attrName>
                                        </p:attrNameLst>
                                      </p:cBhvr>
                                      <p:tavLst>
                                        <p:tav tm="0">
                                          <p:val>
                                            <p:fltVal val="0"/>
                                          </p:val>
                                        </p:tav>
                                        <p:tav tm="100000">
                                          <p:val>
                                            <p:strVal val="#ppt_w"/>
                                          </p:val>
                                        </p:tav>
                                      </p:tavLst>
                                    </p:anim>
                                    <p:anim calcmode="lin" valueType="num">
                                      <p:cBhvr>
                                        <p:cTn id="68" dur="500" fill="hold"/>
                                        <p:tgtEl>
                                          <p:spTgt spid="10"/>
                                        </p:tgtEl>
                                        <p:attrNameLst>
                                          <p:attrName>ppt_h</p:attrName>
                                        </p:attrNameLst>
                                      </p:cBhvr>
                                      <p:tavLst>
                                        <p:tav tm="0">
                                          <p:val>
                                            <p:fltVal val="0"/>
                                          </p:val>
                                        </p:tav>
                                        <p:tav tm="100000">
                                          <p:val>
                                            <p:strVal val="#ppt_h"/>
                                          </p:val>
                                        </p:tav>
                                      </p:tavLst>
                                    </p:anim>
                                  </p:childTnLst>
                                </p:cTn>
                              </p:par>
                              <p:par>
                                <p:cTn id="69" presetID="23" presetClass="entr" presetSubtype="16" fill="hold" grpId="0" nodeType="with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p:cTn id="71" dur="500" fill="hold"/>
                                        <p:tgtEl>
                                          <p:spTgt spid="8"/>
                                        </p:tgtEl>
                                        <p:attrNameLst>
                                          <p:attrName>ppt_w</p:attrName>
                                        </p:attrNameLst>
                                      </p:cBhvr>
                                      <p:tavLst>
                                        <p:tav tm="0">
                                          <p:val>
                                            <p:fltVal val="0"/>
                                          </p:val>
                                        </p:tav>
                                        <p:tav tm="100000">
                                          <p:val>
                                            <p:strVal val="#ppt_w"/>
                                          </p:val>
                                        </p:tav>
                                      </p:tavLst>
                                    </p:anim>
                                    <p:anim calcmode="lin" valueType="num">
                                      <p:cBhvr>
                                        <p:cTn id="72"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blinds(horizontal)">
                                      <p:cBhvr>
                                        <p:cTn id="77" dur="500"/>
                                        <p:tgtEl>
                                          <p:spTgt spid="11"/>
                                        </p:tgtEl>
                                      </p:cBhvr>
                                    </p:animEffect>
                                  </p:childTnLst>
                                </p:cTn>
                              </p:par>
                              <p:par>
                                <p:cTn id="78" presetID="3" presetClass="entr" presetSubtype="10" fill="hold" grpId="0" nodeType="withEffect">
                                  <p:stCondLst>
                                    <p:cond delay="0"/>
                                  </p:stCondLst>
                                  <p:childTnLst>
                                    <p:set>
                                      <p:cBhvr>
                                        <p:cTn id="79" dur="1" fill="hold">
                                          <p:stCondLst>
                                            <p:cond delay="0"/>
                                          </p:stCondLst>
                                        </p:cTn>
                                        <p:tgtEl>
                                          <p:spTgt spid="12"/>
                                        </p:tgtEl>
                                        <p:attrNameLst>
                                          <p:attrName>style.visibility</p:attrName>
                                        </p:attrNameLst>
                                      </p:cBhvr>
                                      <p:to>
                                        <p:strVal val="visible"/>
                                      </p:to>
                                    </p:set>
                                    <p:animEffect transition="in" filter="blinds(horizontal)">
                                      <p:cBhvr>
                                        <p:cTn id="8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3" grpId="0" animBg="1"/>
      <p:bldP spid="5" grpId="0"/>
      <p:bldP spid="6" grpId="0" animBg="1"/>
      <p:bldP spid="7" grpId="0" animBg="1"/>
      <p:bldP spid="8" grpId="0" animBg="1"/>
      <p:bldP spid="9" grpId="0" animBg="1"/>
      <p:bldP spid="10" grpId="0" animBg="1"/>
      <p:bldP spid="11" grpId="0" animBg="1"/>
      <p:bldP spid="12" grpId="0" animBg="1"/>
      <p:bldP spid="13" grpId="0" animBg="1"/>
      <p:bldP spid="16" grpId="0" animBg="1"/>
      <p:bldP spid="17" grpId="0" animBg="1"/>
      <p:bldP spid="19" grpId="0" animBg="1"/>
      <p:bldP spid="1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1" descr="D:\backup\desktop\DownloadImage4.jpg"/>
          <p:cNvPicPr>
            <a:picLocks noChangeAspect="1" noChangeArrowheads="1"/>
          </p:cNvPicPr>
          <p:nvPr/>
        </p:nvPicPr>
        <p:blipFill>
          <a:blip r:embed="rId2" cstate="email"/>
          <a:srcRect/>
          <a:stretch>
            <a:fillRect/>
          </a:stretch>
        </p:blipFill>
        <p:spPr bwMode="auto">
          <a:xfrm>
            <a:off x="3923928" y="836712"/>
            <a:ext cx="2160240" cy="1321870"/>
          </a:xfrm>
          <a:prstGeom prst="rect">
            <a:avLst/>
          </a:prstGeom>
          <a:noFill/>
          <a:ln w="9525">
            <a:noFill/>
            <a:miter lim="800000"/>
            <a:headEnd/>
            <a:tailEnd/>
          </a:ln>
        </p:spPr>
      </p:pic>
      <p:pic>
        <p:nvPicPr>
          <p:cNvPr id="28673" name="Picture 1" descr="D:\backup\desktop\DownloadImage.jpg"/>
          <p:cNvPicPr>
            <a:picLocks noChangeAspect="1" noChangeArrowheads="1"/>
          </p:cNvPicPr>
          <p:nvPr/>
        </p:nvPicPr>
        <p:blipFill>
          <a:blip r:embed="rId3" cstate="email"/>
          <a:srcRect/>
          <a:stretch>
            <a:fillRect/>
          </a:stretch>
        </p:blipFill>
        <p:spPr bwMode="auto">
          <a:xfrm>
            <a:off x="3923928" y="4437112"/>
            <a:ext cx="1050963" cy="1700808"/>
          </a:xfrm>
          <a:prstGeom prst="rect">
            <a:avLst/>
          </a:prstGeom>
          <a:noFill/>
        </p:spPr>
      </p:pic>
      <p:pic>
        <p:nvPicPr>
          <p:cNvPr id="28674" name="Picture 2" descr="D:\backup\desktop\DownloadImage2.jpg"/>
          <p:cNvPicPr>
            <a:picLocks noChangeAspect="1" noChangeArrowheads="1"/>
          </p:cNvPicPr>
          <p:nvPr/>
        </p:nvPicPr>
        <p:blipFill>
          <a:blip r:embed="rId4" cstate="email"/>
          <a:srcRect/>
          <a:stretch>
            <a:fillRect/>
          </a:stretch>
        </p:blipFill>
        <p:spPr bwMode="auto">
          <a:xfrm>
            <a:off x="5292080" y="4293096"/>
            <a:ext cx="969965" cy="1957712"/>
          </a:xfrm>
          <a:prstGeom prst="rect">
            <a:avLst/>
          </a:prstGeom>
          <a:noFill/>
        </p:spPr>
      </p:pic>
      <p:pic>
        <p:nvPicPr>
          <p:cNvPr id="28675" name="Picture 3" descr="D:\backup\desktop\DownloadImage3.jpg"/>
          <p:cNvPicPr>
            <a:picLocks noChangeAspect="1" noChangeArrowheads="1"/>
          </p:cNvPicPr>
          <p:nvPr/>
        </p:nvPicPr>
        <p:blipFill>
          <a:blip r:embed="rId5" cstate="email"/>
          <a:srcRect/>
          <a:stretch>
            <a:fillRect/>
          </a:stretch>
        </p:blipFill>
        <p:spPr bwMode="auto">
          <a:xfrm>
            <a:off x="6300192" y="980728"/>
            <a:ext cx="2376264" cy="1341133"/>
          </a:xfrm>
          <a:prstGeom prst="rect">
            <a:avLst/>
          </a:prstGeom>
          <a:noFill/>
        </p:spPr>
      </p:pic>
      <p:pic>
        <p:nvPicPr>
          <p:cNvPr id="28676" name="Picture 4" descr="D:\backup\desktop\DownloadImage4.jpg"/>
          <p:cNvPicPr>
            <a:picLocks noChangeAspect="1" noChangeArrowheads="1"/>
          </p:cNvPicPr>
          <p:nvPr/>
        </p:nvPicPr>
        <p:blipFill>
          <a:blip r:embed="rId6" cstate="email"/>
          <a:srcRect/>
          <a:stretch>
            <a:fillRect/>
          </a:stretch>
        </p:blipFill>
        <p:spPr bwMode="auto">
          <a:xfrm>
            <a:off x="6516216" y="4653136"/>
            <a:ext cx="2204304" cy="1584176"/>
          </a:xfrm>
          <a:prstGeom prst="rect">
            <a:avLst/>
          </a:prstGeom>
          <a:noFill/>
        </p:spPr>
      </p:pic>
      <p:pic>
        <p:nvPicPr>
          <p:cNvPr id="28677" name="Picture 5" descr="D:\backup\desktop\DownloadImage5.jpg"/>
          <p:cNvPicPr>
            <a:picLocks noChangeAspect="1" noChangeArrowheads="1"/>
          </p:cNvPicPr>
          <p:nvPr/>
        </p:nvPicPr>
        <p:blipFill>
          <a:blip r:embed="rId7" cstate="email"/>
          <a:srcRect/>
          <a:stretch>
            <a:fillRect/>
          </a:stretch>
        </p:blipFill>
        <p:spPr bwMode="auto">
          <a:xfrm>
            <a:off x="6516216" y="2852936"/>
            <a:ext cx="1994570" cy="1087756"/>
          </a:xfrm>
          <a:prstGeom prst="rect">
            <a:avLst/>
          </a:prstGeom>
          <a:noFill/>
        </p:spPr>
      </p:pic>
      <p:pic>
        <p:nvPicPr>
          <p:cNvPr id="28678" name="Picture 6" descr="D:\backup\desktop\DownloadImage6.jpg"/>
          <p:cNvPicPr>
            <a:picLocks noChangeAspect="1" noChangeArrowheads="1"/>
          </p:cNvPicPr>
          <p:nvPr/>
        </p:nvPicPr>
        <p:blipFill>
          <a:blip r:embed="rId8" cstate="email"/>
          <a:srcRect r="-3005"/>
          <a:stretch>
            <a:fillRect/>
          </a:stretch>
        </p:blipFill>
        <p:spPr bwMode="auto">
          <a:xfrm>
            <a:off x="3995936" y="2276872"/>
            <a:ext cx="2160240" cy="1786818"/>
          </a:xfrm>
          <a:prstGeom prst="rect">
            <a:avLst/>
          </a:prstGeom>
          <a:noFill/>
        </p:spPr>
      </p:pic>
      <p:pic>
        <p:nvPicPr>
          <p:cNvPr id="28679" name="Picture 7" descr="D:\backup\desktop\DownloadImage7.jpg"/>
          <p:cNvPicPr>
            <a:picLocks noChangeAspect="1" noChangeArrowheads="1"/>
          </p:cNvPicPr>
          <p:nvPr/>
        </p:nvPicPr>
        <p:blipFill>
          <a:blip r:embed="rId9" cstate="email"/>
          <a:srcRect/>
          <a:stretch>
            <a:fillRect/>
          </a:stretch>
        </p:blipFill>
        <p:spPr bwMode="auto">
          <a:xfrm>
            <a:off x="539552" y="764704"/>
            <a:ext cx="3295282" cy="5184576"/>
          </a:xfrm>
          <a:prstGeom prst="rect">
            <a:avLst/>
          </a:prstGeom>
          <a:noFill/>
        </p:spPr>
      </p:pic>
    </p:spTree>
  </p:cSld>
  <p:clrMapOvr>
    <a:masterClrMapping/>
  </p:clrMapOvr>
  <p:transition>
    <p:zo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652120" y="0"/>
            <a:ext cx="288032"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2"/>
          <p:cNvSpPr/>
          <p:nvPr/>
        </p:nvSpPr>
        <p:spPr>
          <a:xfrm>
            <a:off x="1115616" y="0"/>
            <a:ext cx="1656184"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2"/>
          <p:cNvSpPr>
            <a:spLocks noChangeArrowheads="1"/>
          </p:cNvSpPr>
          <p:nvPr/>
        </p:nvSpPr>
        <p:spPr bwMode="auto">
          <a:xfrm flipH="1">
            <a:off x="1403648" y="0"/>
            <a:ext cx="144016" cy="6858000"/>
          </a:xfrm>
          <a:prstGeom prst="rect">
            <a:avLst/>
          </a:prstGeom>
          <a:solidFill>
            <a:schemeClr val="accent4">
              <a:lumMod val="60000"/>
              <a:lumOff val="40000"/>
              <a:alpha val="30196"/>
            </a:scheme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5" name="矩形 4"/>
          <p:cNvSpPr/>
          <p:nvPr/>
        </p:nvSpPr>
        <p:spPr>
          <a:xfrm>
            <a:off x="6660232" y="0"/>
            <a:ext cx="1008112"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32"/>
          <p:cNvSpPr>
            <a:spLocks noChangeArrowheads="1"/>
          </p:cNvSpPr>
          <p:nvPr/>
        </p:nvSpPr>
        <p:spPr bwMode="auto">
          <a:xfrm>
            <a:off x="5076056" y="0"/>
            <a:ext cx="3744416" cy="6858000"/>
          </a:xfrm>
          <a:prstGeom prst="rect">
            <a:avLst/>
          </a:prstGeom>
          <a:solidFill>
            <a:schemeClr val="accent4">
              <a:lumMod val="60000"/>
              <a:lumOff val="40000"/>
              <a:alpha val="30196"/>
            </a:scheme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7" name="矩形 6"/>
          <p:cNvSpPr/>
          <p:nvPr/>
        </p:nvSpPr>
        <p:spPr>
          <a:xfrm>
            <a:off x="0" y="1412776"/>
            <a:ext cx="9144000" cy="72008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p:cNvSpPr/>
          <p:nvPr/>
        </p:nvSpPr>
        <p:spPr>
          <a:xfrm>
            <a:off x="0" y="4653136"/>
            <a:ext cx="9144000" cy="1584176"/>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32"/>
          <p:cNvSpPr>
            <a:spLocks noChangeArrowheads="1"/>
          </p:cNvSpPr>
          <p:nvPr/>
        </p:nvSpPr>
        <p:spPr bwMode="auto">
          <a:xfrm>
            <a:off x="0" y="5301208"/>
            <a:ext cx="9144000" cy="360040"/>
          </a:xfrm>
          <a:prstGeom prst="rect">
            <a:avLst/>
          </a:prstGeom>
          <a:solidFill>
            <a:schemeClr val="accent4">
              <a:lumMod val="60000"/>
              <a:lumOff val="40000"/>
              <a:alpha val="30196"/>
            </a:scheme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graphicFrame>
        <p:nvGraphicFramePr>
          <p:cNvPr id="13" name="图示 12"/>
          <p:cNvGraphicFramePr/>
          <p:nvPr/>
        </p:nvGraphicFramePr>
        <p:xfrm>
          <a:off x="1187624" y="908720"/>
          <a:ext cx="6984776" cy="4824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652120" y="0"/>
            <a:ext cx="288032"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2"/>
          <p:cNvSpPr/>
          <p:nvPr/>
        </p:nvSpPr>
        <p:spPr>
          <a:xfrm>
            <a:off x="1115616" y="0"/>
            <a:ext cx="1656184"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2"/>
          <p:cNvSpPr>
            <a:spLocks noChangeArrowheads="1"/>
          </p:cNvSpPr>
          <p:nvPr/>
        </p:nvSpPr>
        <p:spPr bwMode="auto">
          <a:xfrm flipH="1">
            <a:off x="1403648" y="0"/>
            <a:ext cx="144016" cy="6858000"/>
          </a:xfrm>
          <a:prstGeom prst="rect">
            <a:avLst/>
          </a:prstGeom>
          <a:solidFill>
            <a:schemeClr val="accent4">
              <a:lumMod val="60000"/>
              <a:lumOff val="40000"/>
              <a:alpha val="30196"/>
            </a:scheme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5" name="矩形 4"/>
          <p:cNvSpPr/>
          <p:nvPr/>
        </p:nvSpPr>
        <p:spPr>
          <a:xfrm>
            <a:off x="6660232" y="0"/>
            <a:ext cx="1008112"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32"/>
          <p:cNvSpPr>
            <a:spLocks noChangeArrowheads="1"/>
          </p:cNvSpPr>
          <p:nvPr/>
        </p:nvSpPr>
        <p:spPr bwMode="auto">
          <a:xfrm>
            <a:off x="5076056" y="0"/>
            <a:ext cx="3744416" cy="6858000"/>
          </a:xfrm>
          <a:prstGeom prst="rect">
            <a:avLst/>
          </a:prstGeom>
          <a:solidFill>
            <a:schemeClr val="accent4">
              <a:lumMod val="60000"/>
              <a:lumOff val="40000"/>
              <a:alpha val="30196"/>
            </a:scheme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7" name="矩形 6"/>
          <p:cNvSpPr/>
          <p:nvPr/>
        </p:nvSpPr>
        <p:spPr>
          <a:xfrm>
            <a:off x="0" y="332656"/>
            <a:ext cx="9144000" cy="72008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p:cNvSpPr/>
          <p:nvPr/>
        </p:nvSpPr>
        <p:spPr>
          <a:xfrm>
            <a:off x="0" y="4653136"/>
            <a:ext cx="9144000" cy="1584176"/>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32"/>
          <p:cNvSpPr>
            <a:spLocks noChangeArrowheads="1"/>
          </p:cNvSpPr>
          <p:nvPr/>
        </p:nvSpPr>
        <p:spPr bwMode="auto">
          <a:xfrm>
            <a:off x="0" y="5301208"/>
            <a:ext cx="9144000" cy="360040"/>
          </a:xfrm>
          <a:prstGeom prst="rect">
            <a:avLst/>
          </a:prstGeom>
          <a:solidFill>
            <a:schemeClr val="accent4">
              <a:lumMod val="60000"/>
              <a:lumOff val="40000"/>
              <a:alpha val="30196"/>
            </a:scheme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11" name="TextBox 25"/>
          <p:cNvSpPr>
            <a:spLocks noChangeArrowheads="1"/>
          </p:cNvSpPr>
          <p:nvPr/>
        </p:nvSpPr>
        <p:spPr bwMode="auto">
          <a:xfrm>
            <a:off x="520700" y="404664"/>
            <a:ext cx="6824662" cy="461665"/>
          </a:xfrm>
          <a:prstGeom prst="rect">
            <a:avLst/>
          </a:prstGeom>
          <a:noFill/>
          <a:ln w="9525">
            <a:noFill/>
            <a:miter lim="800000"/>
            <a:headEnd/>
            <a:tailEnd/>
          </a:ln>
        </p:spPr>
        <p:txBody>
          <a:bodyPr>
            <a:spAutoFit/>
          </a:bodyPr>
          <a:lstStyle/>
          <a:p>
            <a:r>
              <a:rPr kumimoji="1" lang="zh-CN" altLang="en-US" sz="2400" dirty="0" smtClean="0">
                <a:latin typeface="黑体" pitchFamily="49" charset="-122"/>
                <a:ea typeface="黑体" pitchFamily="49" charset="-122"/>
              </a:rPr>
              <a:t>读秀学术搜索</a:t>
            </a:r>
            <a:endParaRPr kumimoji="1" lang="en-US" altLang="zh-CN" sz="2400" dirty="0">
              <a:latin typeface="黑体" pitchFamily="49" charset="-122"/>
              <a:ea typeface="黑体" pitchFamily="49" charset="-122"/>
            </a:endParaRPr>
          </a:p>
        </p:txBody>
      </p:sp>
      <p:sp>
        <p:nvSpPr>
          <p:cNvPr id="12" name="矩形 7"/>
          <p:cNvSpPr>
            <a:spLocks noChangeArrowheads="1"/>
          </p:cNvSpPr>
          <p:nvPr/>
        </p:nvSpPr>
        <p:spPr bwMode="auto">
          <a:xfrm>
            <a:off x="5292080" y="723175"/>
            <a:ext cx="3456384" cy="3596690"/>
          </a:xfrm>
          <a:prstGeom prst="rect">
            <a:avLst/>
          </a:prstGeom>
          <a:noFill/>
          <a:ln w="9525">
            <a:noFill/>
            <a:miter lim="800000"/>
            <a:headEnd/>
            <a:tailEnd/>
          </a:ln>
        </p:spPr>
        <p:txBody>
          <a:bodyPr wrap="square">
            <a:spAutoFit/>
          </a:bodyPr>
          <a:lstStyle/>
          <a:p>
            <a:pPr>
              <a:lnSpc>
                <a:spcPct val="150000"/>
              </a:lnSpc>
            </a:pPr>
            <a:r>
              <a:rPr lang="zh-CN" altLang="zh-CN" sz="1400" dirty="0" smtClean="0">
                <a:latin typeface="黑体" pitchFamily="49" charset="-122"/>
                <a:ea typeface="黑体" pitchFamily="49" charset="-122"/>
                <a:cs typeface="Times New Roman" pitchFamily="18" charset="0"/>
              </a:rPr>
              <a:t>读秀学术搜索是一个真正意义上的文献搜索及获取服务平台，其以</a:t>
            </a:r>
            <a:r>
              <a:rPr lang="en-US" altLang="zh-CN" sz="1400" dirty="0" smtClean="0">
                <a:latin typeface="黑体" pitchFamily="49" charset="-122"/>
                <a:ea typeface="黑体" pitchFamily="49" charset="-122"/>
                <a:cs typeface="Times New Roman" pitchFamily="18" charset="0"/>
              </a:rPr>
              <a:t>310</a:t>
            </a:r>
            <a:r>
              <a:rPr lang="zh-CN" altLang="en-US" sz="1400" dirty="0" smtClean="0">
                <a:latin typeface="黑体" pitchFamily="49" charset="-122"/>
                <a:ea typeface="黑体" pitchFamily="49" charset="-122"/>
                <a:cs typeface="Times New Roman" pitchFamily="18" charset="0"/>
              </a:rPr>
              <a:t>万种中文图书、</a:t>
            </a:r>
            <a:r>
              <a:rPr lang="en-US" altLang="zh-CN" sz="1400" dirty="0" smtClean="0">
                <a:latin typeface="黑体" pitchFamily="49" charset="-122"/>
                <a:ea typeface="黑体" pitchFamily="49" charset="-122"/>
                <a:cs typeface="Times New Roman" pitchFamily="18" charset="0"/>
              </a:rPr>
              <a:t>10</a:t>
            </a:r>
            <a:r>
              <a:rPr lang="zh-CN" altLang="en-US" sz="1400" dirty="0" smtClean="0">
                <a:latin typeface="黑体" pitchFamily="49" charset="-122"/>
                <a:ea typeface="黑体" pitchFamily="49" charset="-122"/>
                <a:cs typeface="Times New Roman" pitchFamily="18" charset="0"/>
              </a:rPr>
              <a:t>亿页中文资料为基础，为读者提供深入内容的章节和全文搜索、部分文献试读、参考咨询等多种功能。</a:t>
            </a:r>
            <a:endParaRPr lang="en-US" altLang="zh-CN" sz="1400" dirty="0" smtClean="0">
              <a:latin typeface="黑体" pitchFamily="49" charset="-122"/>
              <a:ea typeface="黑体" pitchFamily="49" charset="-122"/>
              <a:cs typeface="Times New Roman" pitchFamily="18" charset="0"/>
            </a:endParaRPr>
          </a:p>
          <a:p>
            <a:pPr>
              <a:lnSpc>
                <a:spcPct val="150000"/>
              </a:lnSpc>
            </a:pPr>
            <a:endParaRPr lang="en-US" altLang="zh-CN" sz="1400" dirty="0" smtClean="0">
              <a:latin typeface="黑体" pitchFamily="49" charset="-122"/>
              <a:ea typeface="黑体" pitchFamily="49" charset="-122"/>
              <a:cs typeface="Times New Roman" pitchFamily="18" charset="0"/>
            </a:endParaRPr>
          </a:p>
          <a:p>
            <a:pPr>
              <a:lnSpc>
                <a:spcPct val="150000"/>
              </a:lnSpc>
            </a:pPr>
            <a:r>
              <a:rPr lang="zh-CN" altLang="en-US" sz="1400" dirty="0" smtClean="0">
                <a:latin typeface="黑体" pitchFamily="49" charset="-122"/>
                <a:ea typeface="黑体" pitchFamily="49" charset="-122"/>
                <a:cs typeface="Times New Roman" pitchFamily="18" charset="0"/>
              </a:rPr>
              <a:t>同时，读秀的一站式搜索模式实现了馆藏纸质图书、电子图书等各种资源在同一平台的统一搜索、获取。不论是学习、研究、写论文、做课题，读秀都能够为读者提供最全面、最准确的学术资料。</a:t>
            </a:r>
            <a:endParaRPr lang="en-US" altLang="zh-CN" sz="1400" dirty="0">
              <a:latin typeface="黑体" pitchFamily="49" charset="-122"/>
              <a:ea typeface="黑体" pitchFamily="49" charset="-122"/>
              <a:cs typeface="Times New Roman" pitchFamily="18" charset="0"/>
            </a:endParaRPr>
          </a:p>
        </p:txBody>
      </p:sp>
      <p:pic>
        <p:nvPicPr>
          <p:cNvPr id="13" name="Picture 9"/>
          <p:cNvPicPr>
            <a:picLocks noChangeAspect="1" noChangeArrowheads="1"/>
          </p:cNvPicPr>
          <p:nvPr/>
        </p:nvPicPr>
        <p:blipFill>
          <a:blip r:embed="rId2" cstate="email"/>
          <a:srcRect/>
          <a:stretch>
            <a:fillRect/>
          </a:stretch>
        </p:blipFill>
        <p:spPr bwMode="auto">
          <a:xfrm>
            <a:off x="683568" y="1412776"/>
            <a:ext cx="6552728" cy="422091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srcRect/>
          <a:stretch>
            <a:fillRect/>
          </a:stretch>
        </p:blipFill>
        <p:spPr bwMode="auto">
          <a:xfrm>
            <a:off x="323528" y="476672"/>
            <a:ext cx="5939859" cy="5760640"/>
          </a:xfrm>
          <a:prstGeom prst="rect">
            <a:avLst/>
          </a:prstGeom>
          <a:ln>
            <a:noFill/>
          </a:ln>
          <a:effectLst>
            <a:outerShdw blurRad="292100" dist="139700" dir="2700000" algn="tl" rotWithShape="0">
              <a:srgbClr val="333333">
                <a:alpha val="65000"/>
              </a:srgbClr>
            </a:outerShdw>
          </a:effectLst>
        </p:spPr>
      </p:pic>
      <p:pic>
        <p:nvPicPr>
          <p:cNvPr id="5" name="Picture 2"/>
          <p:cNvPicPr>
            <a:picLocks noChangeAspect="1" noChangeArrowheads="1"/>
          </p:cNvPicPr>
          <p:nvPr/>
        </p:nvPicPr>
        <p:blipFill>
          <a:blip r:embed="rId3" cstate="email"/>
          <a:srcRect/>
          <a:stretch>
            <a:fillRect/>
          </a:stretch>
        </p:blipFill>
        <p:spPr bwMode="auto">
          <a:xfrm>
            <a:off x="6516216" y="0"/>
            <a:ext cx="2160240" cy="6630091"/>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noChangeArrowheads="1"/>
          </p:cNvPicPr>
          <p:nvPr/>
        </p:nvPicPr>
        <p:blipFill>
          <a:blip r:embed="rId4" cstate="email"/>
          <a:srcRect/>
          <a:stretch>
            <a:fillRect/>
          </a:stretch>
        </p:blipFill>
        <p:spPr bwMode="auto">
          <a:xfrm>
            <a:off x="0" y="404664"/>
            <a:ext cx="6477000" cy="5715000"/>
          </a:xfrm>
          <a:prstGeom prst="rect">
            <a:avLst/>
          </a:prstGeom>
          <a:ln>
            <a:noFill/>
          </a:ln>
          <a:effectLst>
            <a:outerShdw blurRad="292100" dist="139700" dir="2700000" algn="tl" rotWithShape="0">
              <a:srgbClr val="333333">
                <a:alpha val="65000"/>
              </a:srgbClr>
            </a:outerShdw>
          </a:effectLst>
        </p:spPr>
      </p:pic>
      <p:sp>
        <p:nvSpPr>
          <p:cNvPr id="11" name="矩形 10"/>
          <p:cNvSpPr>
            <a:spLocks noChangeArrowheads="1"/>
          </p:cNvSpPr>
          <p:nvPr/>
        </p:nvSpPr>
        <p:spPr bwMode="auto">
          <a:xfrm>
            <a:off x="4067944" y="1484784"/>
            <a:ext cx="762000" cy="254000"/>
          </a:xfrm>
          <a:prstGeom prst="rect">
            <a:avLst/>
          </a:prstGeom>
          <a:noFill/>
          <a:ln w="38100" algn="ctr">
            <a:solidFill>
              <a:srgbClr val="FFC000"/>
            </a:solidFill>
            <a:round/>
            <a:headEnd/>
            <a:tailEnd/>
          </a:ln>
        </p:spPr>
        <p:txBody>
          <a:bodyPr/>
          <a:lstStyle/>
          <a:p>
            <a:endParaRPr lang="zh-CN" altLang="en-US"/>
          </a:p>
        </p:txBody>
      </p:sp>
      <p:sp>
        <p:nvSpPr>
          <p:cNvPr id="12" name="TextBox 11"/>
          <p:cNvSpPr txBox="1"/>
          <p:nvPr/>
        </p:nvSpPr>
        <p:spPr>
          <a:xfrm>
            <a:off x="6876256" y="1196752"/>
            <a:ext cx="2044700" cy="3631763"/>
          </a:xfrm>
          <a:prstGeom prst="rect">
            <a:avLst/>
          </a:prstGeom>
          <a:noFill/>
        </p:spPr>
        <p:txBody>
          <a:bodyPr>
            <a:spAutoFit/>
          </a:bodyPr>
          <a:lstStyle/>
          <a:p>
            <a:pPr>
              <a:lnSpc>
                <a:spcPct val="150000"/>
              </a:lnSpc>
              <a:buFont typeface="Arial" pitchFamily="34" charset="0"/>
              <a:buChar char="•"/>
              <a:defRPr/>
            </a:pPr>
            <a:r>
              <a:rPr lang="zh-CN" altLang="en-US" sz="1400" dirty="0" smtClean="0">
                <a:latin typeface="黑体" pitchFamily="49" charset="-122"/>
                <a:ea typeface="黑体" pitchFamily="49" charset="-122"/>
              </a:rPr>
              <a:t>与</a:t>
            </a:r>
            <a:r>
              <a:rPr lang="zh-CN" altLang="en-US" sz="1400" dirty="0">
                <a:latin typeface="黑体" pitchFamily="49" charset="-122"/>
                <a:ea typeface="黑体" pitchFamily="49" charset="-122"/>
              </a:rPr>
              <a:t>馆藏目录链接。</a:t>
            </a:r>
            <a:endParaRPr lang="en-US" altLang="zh-CN" sz="1400" dirty="0">
              <a:latin typeface="黑体" pitchFamily="49" charset="-122"/>
              <a:ea typeface="黑体" pitchFamily="49" charset="-122"/>
            </a:endParaRPr>
          </a:p>
          <a:p>
            <a:pPr>
              <a:lnSpc>
                <a:spcPct val="150000"/>
              </a:lnSpc>
              <a:buFont typeface="Arial" pitchFamily="34" charset="0"/>
              <a:buChar char="•"/>
              <a:defRPr/>
            </a:pPr>
            <a:endParaRPr lang="zh-CN" altLang="en-US" sz="1400" dirty="0">
              <a:latin typeface="黑体" pitchFamily="49" charset="-122"/>
              <a:ea typeface="黑体" pitchFamily="49" charset="-122"/>
            </a:endParaRPr>
          </a:p>
          <a:p>
            <a:pPr>
              <a:lnSpc>
                <a:spcPct val="150000"/>
              </a:lnSpc>
              <a:buFont typeface="Arial" pitchFamily="34" charset="0"/>
              <a:buChar char="•"/>
              <a:defRPr/>
            </a:pPr>
            <a:r>
              <a:rPr lang="zh-CN" altLang="en-US" sz="1400" dirty="0">
                <a:latin typeface="黑体" pitchFamily="49" charset="-122"/>
                <a:ea typeface="黑体" pitchFamily="49" charset="-122"/>
              </a:rPr>
              <a:t>对本馆缺藏的图书提供电子文献传递（有限内容，有使用期限）。</a:t>
            </a:r>
            <a:endParaRPr lang="en-US" altLang="zh-CN" sz="1400" dirty="0">
              <a:latin typeface="黑体" pitchFamily="49" charset="-122"/>
              <a:ea typeface="黑体" pitchFamily="49" charset="-122"/>
            </a:endParaRPr>
          </a:p>
          <a:p>
            <a:pPr>
              <a:lnSpc>
                <a:spcPct val="150000"/>
              </a:lnSpc>
              <a:buFont typeface="Arial" pitchFamily="34" charset="0"/>
              <a:buChar char="•"/>
              <a:defRPr/>
            </a:pPr>
            <a:endParaRPr lang="en-US" altLang="zh-CN" sz="1400" dirty="0">
              <a:latin typeface="黑体" pitchFamily="49" charset="-122"/>
              <a:ea typeface="黑体" pitchFamily="49" charset="-122"/>
            </a:endParaRPr>
          </a:p>
          <a:p>
            <a:pPr>
              <a:lnSpc>
                <a:spcPct val="150000"/>
              </a:lnSpc>
              <a:buFont typeface="Arial" pitchFamily="34" charset="0"/>
              <a:buChar char="•"/>
              <a:defRPr/>
            </a:pPr>
            <a:r>
              <a:rPr lang="zh-CN" altLang="en-US" sz="1400" dirty="0">
                <a:latin typeface="黑体" pitchFamily="49" charset="-122"/>
                <a:ea typeface="黑体" pitchFamily="49" charset="-122"/>
              </a:rPr>
              <a:t>提供内容检索，可深入到图书章节目次及全文，同时还提供相关人物及词条的信息。</a:t>
            </a:r>
          </a:p>
          <a:p>
            <a:pPr>
              <a:buFont typeface="Arial" pitchFamily="34" charset="0"/>
              <a:buChar char="•"/>
              <a:defRPr/>
            </a:pPr>
            <a:endParaRPr lang="zh-CN" altLang="en-US" sz="1000" dirty="0">
              <a:solidFill>
                <a:schemeClr val="accent6">
                  <a:lumMod val="50000"/>
                </a:schemeClr>
              </a:solidFill>
              <a:latin typeface="Adobe 楷体 Std R" pitchFamily="18" charset="-122"/>
              <a:ea typeface="Adobe 楷体 Std R" pitchFamily="18" charset="-122"/>
            </a:endParaRPr>
          </a:p>
          <a:p>
            <a:pPr>
              <a:buFont typeface="Arial" pitchFamily="34" charset="0"/>
              <a:buChar char="•"/>
              <a:defRPr/>
            </a:pPr>
            <a:endParaRPr lang="zh-CN" altLang="en-US" sz="1000" dirty="0">
              <a:solidFill>
                <a:schemeClr val="accent6">
                  <a:lumMod val="50000"/>
                </a:schemeClr>
              </a:solidFill>
              <a:latin typeface="Arial" charset="0"/>
            </a:endParaRPr>
          </a:p>
        </p:txBody>
      </p:sp>
      <p:pic>
        <p:nvPicPr>
          <p:cNvPr id="13" name="Picture 10"/>
          <p:cNvPicPr>
            <a:picLocks noChangeAspect="1" noChangeArrowheads="1"/>
          </p:cNvPicPr>
          <p:nvPr/>
        </p:nvPicPr>
        <p:blipFill>
          <a:blip r:embed="rId5" cstate="email"/>
          <a:srcRect/>
          <a:stretch>
            <a:fillRect/>
          </a:stretch>
        </p:blipFill>
        <p:spPr bwMode="auto">
          <a:xfrm>
            <a:off x="395536" y="2564904"/>
            <a:ext cx="5791200" cy="1738313"/>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1"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horizontal)">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linds(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 presetClass="exit" presetSubtype="10" fill="hold" nodeType="clickEffect">
                                  <p:stCondLst>
                                    <p:cond delay="0"/>
                                  </p:stCondLst>
                                  <p:childTnLst>
                                    <p:animEffect transition="out" filter="blinds(horizontal)">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6" presetClass="emph" presetSubtype="0" fill="hold" grpId="0" nodeType="clickEffect">
                                  <p:stCondLst>
                                    <p:cond delay="0"/>
                                  </p:stCondLst>
                                  <p:childTnLst>
                                    <p:animEffect transition="out" filter="fade">
                                      <p:cBhvr>
                                        <p:cTn id="41" dur="500" tmFilter="0, 0; .2, .5; .8, .5; 1, 0"/>
                                        <p:tgtEl>
                                          <p:spTgt spid="12"/>
                                        </p:tgtEl>
                                      </p:cBhvr>
                                    </p:animEffect>
                                    <p:animScale>
                                      <p:cBhvr>
                                        <p:cTn id="42" dur="25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2" grpId="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5652120" y="0"/>
            <a:ext cx="288032"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4"/>
          <p:cNvSpPr/>
          <p:nvPr/>
        </p:nvSpPr>
        <p:spPr>
          <a:xfrm>
            <a:off x="1115616" y="0"/>
            <a:ext cx="1656184"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32"/>
          <p:cNvSpPr>
            <a:spLocks noChangeArrowheads="1"/>
          </p:cNvSpPr>
          <p:nvPr/>
        </p:nvSpPr>
        <p:spPr bwMode="auto">
          <a:xfrm flipH="1">
            <a:off x="1403648" y="0"/>
            <a:ext cx="144016" cy="6858000"/>
          </a:xfrm>
          <a:prstGeom prst="rect">
            <a:avLst/>
          </a:prstGeom>
          <a:solidFill>
            <a:schemeClr val="accent4">
              <a:lumMod val="60000"/>
              <a:lumOff val="40000"/>
              <a:alpha val="30196"/>
            </a:scheme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7" name="矩形 6"/>
          <p:cNvSpPr/>
          <p:nvPr/>
        </p:nvSpPr>
        <p:spPr>
          <a:xfrm>
            <a:off x="6660232" y="0"/>
            <a:ext cx="1008112"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32"/>
          <p:cNvSpPr>
            <a:spLocks noChangeArrowheads="1"/>
          </p:cNvSpPr>
          <p:nvPr/>
        </p:nvSpPr>
        <p:spPr bwMode="auto">
          <a:xfrm>
            <a:off x="4427984" y="0"/>
            <a:ext cx="4392488" cy="6858000"/>
          </a:xfrm>
          <a:prstGeom prst="rect">
            <a:avLst/>
          </a:prstGeom>
          <a:solidFill>
            <a:schemeClr val="accent4">
              <a:lumMod val="60000"/>
              <a:lumOff val="40000"/>
              <a:alpha val="30196"/>
            </a:scheme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9" name="矩形 8"/>
          <p:cNvSpPr/>
          <p:nvPr/>
        </p:nvSpPr>
        <p:spPr>
          <a:xfrm>
            <a:off x="0" y="332656"/>
            <a:ext cx="9144000" cy="72008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9"/>
          <p:cNvSpPr/>
          <p:nvPr/>
        </p:nvSpPr>
        <p:spPr>
          <a:xfrm>
            <a:off x="0" y="4653136"/>
            <a:ext cx="9144000" cy="1584176"/>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32"/>
          <p:cNvSpPr>
            <a:spLocks noChangeArrowheads="1"/>
          </p:cNvSpPr>
          <p:nvPr/>
        </p:nvSpPr>
        <p:spPr bwMode="auto">
          <a:xfrm>
            <a:off x="0" y="5301208"/>
            <a:ext cx="9144000" cy="360040"/>
          </a:xfrm>
          <a:prstGeom prst="rect">
            <a:avLst/>
          </a:prstGeom>
          <a:solidFill>
            <a:schemeClr val="accent4">
              <a:lumMod val="60000"/>
              <a:lumOff val="40000"/>
              <a:alpha val="30196"/>
            </a:scheme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12" name="TextBox 25"/>
          <p:cNvSpPr>
            <a:spLocks noChangeArrowheads="1"/>
          </p:cNvSpPr>
          <p:nvPr/>
        </p:nvSpPr>
        <p:spPr bwMode="auto">
          <a:xfrm>
            <a:off x="520700" y="404664"/>
            <a:ext cx="6824662" cy="461665"/>
          </a:xfrm>
          <a:prstGeom prst="rect">
            <a:avLst/>
          </a:prstGeom>
          <a:noFill/>
          <a:ln w="9525">
            <a:noFill/>
            <a:miter lim="800000"/>
            <a:headEnd/>
            <a:tailEnd/>
          </a:ln>
        </p:spPr>
        <p:txBody>
          <a:bodyPr>
            <a:spAutoFit/>
          </a:bodyPr>
          <a:lstStyle/>
          <a:p>
            <a:r>
              <a:rPr kumimoji="1" lang="zh-CN" altLang="en-US" sz="2400" dirty="0" smtClean="0">
                <a:latin typeface="黑体" pitchFamily="49" charset="-122"/>
                <a:ea typeface="黑体" pitchFamily="49" charset="-122"/>
              </a:rPr>
              <a:t>超星移动图书馆</a:t>
            </a:r>
            <a:endParaRPr kumimoji="1" lang="en-US" altLang="zh-CN" sz="2400" dirty="0">
              <a:latin typeface="黑体" pitchFamily="49" charset="-122"/>
              <a:ea typeface="黑体" pitchFamily="49" charset="-122"/>
            </a:endParaRPr>
          </a:p>
        </p:txBody>
      </p:sp>
      <p:sp>
        <p:nvSpPr>
          <p:cNvPr id="13" name="矩形 7"/>
          <p:cNvSpPr>
            <a:spLocks noChangeArrowheads="1"/>
          </p:cNvSpPr>
          <p:nvPr/>
        </p:nvSpPr>
        <p:spPr bwMode="auto">
          <a:xfrm>
            <a:off x="4788024" y="692696"/>
            <a:ext cx="3816424" cy="2031325"/>
          </a:xfrm>
          <a:prstGeom prst="rect">
            <a:avLst/>
          </a:prstGeom>
          <a:noFill/>
          <a:ln w="9525">
            <a:noFill/>
            <a:miter lim="800000"/>
            <a:headEnd/>
            <a:tailEnd/>
          </a:ln>
        </p:spPr>
        <p:txBody>
          <a:bodyPr wrap="square">
            <a:spAutoFit/>
          </a:bodyPr>
          <a:lstStyle/>
          <a:p>
            <a:pPr>
              <a:lnSpc>
                <a:spcPct val="150000"/>
              </a:lnSpc>
            </a:pPr>
            <a:r>
              <a:rPr lang="zh-CN" altLang="en-US" sz="1400" dirty="0" smtClean="0">
                <a:latin typeface="黑体" pitchFamily="49" charset="-122"/>
                <a:ea typeface="黑体" pitchFamily="49" charset="-122"/>
              </a:rPr>
              <a:t>超星移动图书馆是专门为图书馆研发的专业移动阅读平台，用户可在手机、</a:t>
            </a:r>
            <a:r>
              <a:rPr lang="en-US" altLang="zh-CN" sz="1400" dirty="0" smtClean="0">
                <a:latin typeface="黑体" pitchFamily="49" charset="-122"/>
                <a:ea typeface="黑体" pitchFamily="49" charset="-122"/>
              </a:rPr>
              <a:t>pad</a:t>
            </a:r>
            <a:r>
              <a:rPr lang="zh-CN" altLang="en-US" sz="1400" dirty="0" smtClean="0">
                <a:latin typeface="黑体" pitchFamily="49" charset="-122"/>
                <a:ea typeface="黑体" pitchFamily="49" charset="-122"/>
              </a:rPr>
              <a:t>等移动设备上自助完成个人借阅查询、馆藏查阅、图书馆最新资讯浏览，同时拥有超过百万册电子图书，海量报纸文章以及中外文献元数据供用户自由选择，为用户提供方便快捷的移动阅读服务。 </a:t>
            </a:r>
            <a:endParaRPr lang="zh-CN" altLang="en-US" sz="1400" dirty="0">
              <a:latin typeface="黑体" pitchFamily="49" charset="-122"/>
              <a:ea typeface="黑体" pitchFamily="49" charset="-122"/>
            </a:endParaRPr>
          </a:p>
        </p:txBody>
      </p:sp>
      <p:pic>
        <p:nvPicPr>
          <p:cNvPr id="6146" name="Picture 2" descr="D:\backup\desktop\QQ截图20160909094800.jpg"/>
          <p:cNvPicPr>
            <a:picLocks noChangeAspect="1" noChangeArrowheads="1"/>
          </p:cNvPicPr>
          <p:nvPr/>
        </p:nvPicPr>
        <p:blipFill>
          <a:blip r:embed="rId2" cstate="email"/>
          <a:srcRect/>
          <a:stretch>
            <a:fillRect/>
          </a:stretch>
        </p:blipFill>
        <p:spPr bwMode="auto">
          <a:xfrm>
            <a:off x="5220072" y="3212976"/>
            <a:ext cx="3096344" cy="2929136"/>
          </a:xfrm>
          <a:prstGeom prst="rect">
            <a:avLst/>
          </a:prstGeom>
          <a:ln>
            <a:noFill/>
          </a:ln>
          <a:effectLst>
            <a:outerShdw blurRad="292100" dist="139700" dir="2700000" algn="tl" rotWithShape="0">
              <a:srgbClr val="333333">
                <a:alpha val="65000"/>
              </a:srgbClr>
            </a:outerShdw>
          </a:effectLst>
        </p:spPr>
      </p:pic>
      <p:pic>
        <p:nvPicPr>
          <p:cNvPr id="6147" name="Picture 3"/>
          <p:cNvPicPr>
            <a:picLocks noChangeAspect="1" noChangeArrowheads="1"/>
          </p:cNvPicPr>
          <p:nvPr/>
        </p:nvPicPr>
        <p:blipFill>
          <a:blip r:embed="rId3" cstate="email"/>
          <a:srcRect/>
          <a:stretch>
            <a:fillRect/>
          </a:stretch>
        </p:blipFill>
        <p:spPr bwMode="auto">
          <a:xfrm>
            <a:off x="971600" y="1196752"/>
            <a:ext cx="2846192" cy="4900361"/>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zo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652120" y="0"/>
            <a:ext cx="288032"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2"/>
          <p:cNvSpPr/>
          <p:nvPr/>
        </p:nvSpPr>
        <p:spPr>
          <a:xfrm>
            <a:off x="1115616" y="0"/>
            <a:ext cx="1656184"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2"/>
          <p:cNvSpPr>
            <a:spLocks noChangeArrowheads="1"/>
          </p:cNvSpPr>
          <p:nvPr/>
        </p:nvSpPr>
        <p:spPr bwMode="auto">
          <a:xfrm flipH="1">
            <a:off x="1403648" y="0"/>
            <a:ext cx="144016" cy="6858000"/>
          </a:xfrm>
          <a:prstGeom prst="rect">
            <a:avLst/>
          </a:prstGeom>
          <a:solidFill>
            <a:schemeClr val="accent4">
              <a:lumMod val="60000"/>
              <a:lumOff val="40000"/>
              <a:alpha val="30196"/>
            </a:scheme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5" name="矩形 4"/>
          <p:cNvSpPr/>
          <p:nvPr/>
        </p:nvSpPr>
        <p:spPr>
          <a:xfrm>
            <a:off x="6660232" y="0"/>
            <a:ext cx="1008112"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32"/>
          <p:cNvSpPr>
            <a:spLocks noChangeArrowheads="1"/>
          </p:cNvSpPr>
          <p:nvPr/>
        </p:nvSpPr>
        <p:spPr bwMode="auto">
          <a:xfrm>
            <a:off x="5076056" y="0"/>
            <a:ext cx="3744416" cy="6858000"/>
          </a:xfrm>
          <a:prstGeom prst="rect">
            <a:avLst/>
          </a:prstGeom>
          <a:solidFill>
            <a:schemeClr val="accent4">
              <a:lumMod val="60000"/>
              <a:lumOff val="40000"/>
              <a:alpha val="30196"/>
            </a:scheme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7" name="矩形 6"/>
          <p:cNvSpPr/>
          <p:nvPr/>
        </p:nvSpPr>
        <p:spPr>
          <a:xfrm>
            <a:off x="0" y="1412776"/>
            <a:ext cx="9144000" cy="72008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p:cNvSpPr/>
          <p:nvPr/>
        </p:nvSpPr>
        <p:spPr>
          <a:xfrm>
            <a:off x="0" y="4653136"/>
            <a:ext cx="9144000" cy="1584176"/>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32"/>
          <p:cNvSpPr>
            <a:spLocks noChangeArrowheads="1"/>
          </p:cNvSpPr>
          <p:nvPr/>
        </p:nvSpPr>
        <p:spPr bwMode="auto">
          <a:xfrm>
            <a:off x="0" y="5301208"/>
            <a:ext cx="9144000" cy="360040"/>
          </a:xfrm>
          <a:prstGeom prst="rect">
            <a:avLst/>
          </a:prstGeom>
          <a:solidFill>
            <a:schemeClr val="accent4">
              <a:lumMod val="60000"/>
              <a:lumOff val="40000"/>
              <a:alpha val="30196"/>
            </a:scheme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graphicFrame>
        <p:nvGraphicFramePr>
          <p:cNvPr id="13" name="图示 12"/>
          <p:cNvGraphicFramePr/>
          <p:nvPr/>
        </p:nvGraphicFramePr>
        <p:xfrm>
          <a:off x="1187624" y="908720"/>
          <a:ext cx="6984776" cy="4824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7"/>
          <p:cNvSpPr>
            <a:spLocks noChangeArrowheads="1"/>
          </p:cNvSpPr>
          <p:nvPr/>
        </p:nvSpPr>
        <p:spPr bwMode="auto">
          <a:xfrm>
            <a:off x="5292080" y="328002"/>
            <a:ext cx="3456384" cy="6555641"/>
          </a:xfrm>
          <a:prstGeom prst="rect">
            <a:avLst/>
          </a:prstGeom>
          <a:noFill/>
          <a:ln w="9525">
            <a:noFill/>
            <a:miter lim="800000"/>
            <a:headEnd/>
            <a:tailEnd/>
          </a:ln>
        </p:spPr>
        <p:txBody>
          <a:bodyPr wrap="square">
            <a:spAutoFit/>
          </a:bodyPr>
          <a:lstStyle/>
          <a:p>
            <a:pPr>
              <a:lnSpc>
                <a:spcPct val="150000"/>
              </a:lnSpc>
            </a:pPr>
            <a:r>
              <a:rPr lang="zh-CN" altLang="zh-CN" sz="1400" b="1" dirty="0" smtClean="0">
                <a:latin typeface="黑体" pitchFamily="49" charset="-122"/>
                <a:ea typeface="黑体" pitchFamily="49" charset="-122"/>
              </a:rPr>
              <a:t>中国期刊全文数据库</a:t>
            </a:r>
            <a:r>
              <a:rPr lang="zh-CN" altLang="zh-CN" sz="1400" dirty="0" smtClean="0">
                <a:latin typeface="黑体" pitchFamily="49" charset="-122"/>
                <a:ea typeface="黑体" pitchFamily="49" charset="-122"/>
              </a:rPr>
              <a:t>是目前世界上最大的连续动态更新的中国期刊全文数据库，收录国内</a:t>
            </a:r>
            <a:r>
              <a:rPr lang="en-US" altLang="zh-CN" sz="1400" dirty="0" smtClean="0">
                <a:latin typeface="黑体" pitchFamily="49" charset="-122"/>
                <a:ea typeface="黑体" pitchFamily="49" charset="-122"/>
              </a:rPr>
              <a:t>9100</a:t>
            </a:r>
            <a:r>
              <a:rPr lang="zh-CN" altLang="zh-CN" sz="1400" dirty="0" smtClean="0">
                <a:latin typeface="黑体" pitchFamily="49" charset="-122"/>
                <a:ea typeface="黑体" pitchFamily="49" charset="-122"/>
              </a:rPr>
              <a:t>多种重要期刊，内容覆盖自然科学、工程技术、农业、哲学、医学、人文社会科学等各个领域，全文文献总量</a:t>
            </a:r>
            <a:r>
              <a:rPr lang="en-US" altLang="zh-CN" sz="1400" dirty="0" smtClean="0">
                <a:latin typeface="黑体" pitchFamily="49" charset="-122"/>
                <a:ea typeface="黑体" pitchFamily="49" charset="-122"/>
              </a:rPr>
              <a:t>3252</a:t>
            </a:r>
            <a:r>
              <a:rPr lang="zh-CN" altLang="zh-CN" sz="1400" dirty="0" smtClean="0">
                <a:latin typeface="黑体" pitchFamily="49" charset="-122"/>
                <a:ea typeface="黑体" pitchFamily="49" charset="-122"/>
              </a:rPr>
              <a:t>多万篇</a:t>
            </a:r>
            <a:r>
              <a:rPr lang="zh-CN" altLang="en-US" sz="1400" dirty="0" smtClean="0">
                <a:latin typeface="黑体" pitchFamily="49" charset="-122"/>
                <a:ea typeface="黑体" pitchFamily="49" charset="-122"/>
              </a:rPr>
              <a:t>。</a:t>
            </a:r>
            <a:r>
              <a:rPr lang="en-US" altLang="zh-CN" sz="1200" dirty="0" smtClean="0"/>
              <a:t>(</a:t>
            </a:r>
            <a:r>
              <a:rPr lang="zh-CN" altLang="en-US" sz="1200" dirty="0" smtClean="0"/>
              <a:t>本馆购买了信息科学、哲学与人文科学、社会科学</a:t>
            </a:r>
            <a:r>
              <a:rPr lang="en-US" altLang="zh-CN" sz="1200" dirty="0" smtClean="0"/>
              <a:t>Ⅰ</a:t>
            </a:r>
            <a:r>
              <a:rPr lang="zh-CN" altLang="en-US" sz="1200" dirty="0" smtClean="0"/>
              <a:t>、社会科学</a:t>
            </a:r>
            <a:r>
              <a:rPr lang="en-US" altLang="zh-CN" sz="1200" dirty="0" smtClean="0"/>
              <a:t>Ⅱ</a:t>
            </a:r>
            <a:r>
              <a:rPr lang="zh-CN" altLang="en-US" sz="1200" dirty="0" smtClean="0"/>
              <a:t>等四个专辑，以及 建筑科学与工程专题</a:t>
            </a:r>
            <a:r>
              <a:rPr lang="en-US" altLang="zh-CN" sz="1200" dirty="0" smtClean="0"/>
              <a:t>)</a:t>
            </a:r>
            <a:endParaRPr lang="en-US" altLang="zh-CN" sz="1200" dirty="0" smtClean="0">
              <a:latin typeface="黑体" pitchFamily="49" charset="-122"/>
              <a:ea typeface="黑体" pitchFamily="49" charset="-122"/>
            </a:endParaRPr>
          </a:p>
          <a:p>
            <a:pPr>
              <a:lnSpc>
                <a:spcPct val="150000"/>
              </a:lnSpc>
              <a:buFont typeface="Wingdings" pitchFamily="2" charset="2"/>
              <a:buChar char="n"/>
            </a:pPr>
            <a:endParaRPr lang="en-US" altLang="zh-CN" sz="1400" dirty="0" smtClean="0">
              <a:latin typeface="黑体" pitchFamily="49" charset="-122"/>
              <a:ea typeface="黑体" pitchFamily="49" charset="-122"/>
            </a:endParaRPr>
          </a:p>
          <a:p>
            <a:pPr>
              <a:lnSpc>
                <a:spcPct val="150000"/>
              </a:lnSpc>
            </a:pPr>
            <a:r>
              <a:rPr lang="zh-CN" altLang="zh-CN" sz="1400" b="1" dirty="0" smtClean="0">
                <a:latin typeface="黑体" pitchFamily="49" charset="-122"/>
                <a:ea typeface="黑体" pitchFamily="49" charset="-122"/>
              </a:rPr>
              <a:t>中国博士学位论文全文数据库</a:t>
            </a:r>
            <a:r>
              <a:rPr lang="zh-CN" altLang="zh-CN" sz="1400" dirty="0" smtClean="0">
                <a:latin typeface="黑体" pitchFamily="49" charset="-122"/>
                <a:ea typeface="黑体" pitchFamily="49" charset="-122"/>
              </a:rPr>
              <a:t>是目前国内相关资源最完备、高质量、连续动态更新的中国博士学位论文全文数据库，截止</a:t>
            </a:r>
            <a:r>
              <a:rPr lang="en-US" altLang="zh-CN" sz="1400" dirty="0" smtClean="0">
                <a:latin typeface="黑体" pitchFamily="49" charset="-122"/>
                <a:ea typeface="黑体" pitchFamily="49" charset="-122"/>
              </a:rPr>
              <a:t>2012</a:t>
            </a:r>
            <a:r>
              <a:rPr lang="zh-CN" altLang="zh-CN" sz="1400" dirty="0" smtClean="0">
                <a:latin typeface="黑体" pitchFamily="49" charset="-122"/>
                <a:ea typeface="黑体" pitchFamily="49" charset="-122"/>
              </a:rPr>
              <a:t>年</a:t>
            </a:r>
            <a:r>
              <a:rPr lang="en-US" altLang="zh-CN" sz="1400" dirty="0" smtClean="0">
                <a:latin typeface="黑体" pitchFamily="49" charset="-122"/>
                <a:ea typeface="黑体" pitchFamily="49" charset="-122"/>
              </a:rPr>
              <a:t>10</a:t>
            </a:r>
            <a:r>
              <a:rPr lang="zh-CN" altLang="zh-CN" sz="1400" dirty="0" smtClean="0">
                <a:latin typeface="黑体" pitchFamily="49" charset="-122"/>
                <a:ea typeface="黑体" pitchFamily="49" charset="-122"/>
              </a:rPr>
              <a:t>月，收录来自</a:t>
            </a:r>
            <a:r>
              <a:rPr lang="en-US" altLang="zh-CN" sz="1400" dirty="0" smtClean="0">
                <a:latin typeface="黑体" pitchFamily="49" charset="-122"/>
                <a:ea typeface="黑体" pitchFamily="49" charset="-122"/>
              </a:rPr>
              <a:t>404</a:t>
            </a:r>
            <a:r>
              <a:rPr lang="zh-CN" altLang="zh-CN" sz="1400" dirty="0" smtClean="0">
                <a:latin typeface="黑体" pitchFamily="49" charset="-122"/>
                <a:ea typeface="黑体" pitchFamily="49" charset="-122"/>
              </a:rPr>
              <a:t>家培养单位的博士学位论文</a:t>
            </a:r>
            <a:r>
              <a:rPr lang="en-US" altLang="zh-CN" sz="1400" dirty="0" smtClean="0">
                <a:latin typeface="黑体" pitchFamily="49" charset="-122"/>
                <a:ea typeface="黑体" pitchFamily="49" charset="-122"/>
              </a:rPr>
              <a:t>18</a:t>
            </a:r>
            <a:r>
              <a:rPr lang="zh-CN" altLang="zh-CN" sz="1400" dirty="0" smtClean="0">
                <a:latin typeface="黑体" pitchFamily="49" charset="-122"/>
                <a:ea typeface="黑体" pitchFamily="49" charset="-122"/>
              </a:rPr>
              <a:t>万多篇。</a:t>
            </a:r>
            <a:endParaRPr lang="en-US" altLang="zh-CN" sz="1400" dirty="0" smtClean="0">
              <a:latin typeface="黑体" pitchFamily="49" charset="-122"/>
              <a:ea typeface="黑体" pitchFamily="49" charset="-122"/>
            </a:endParaRPr>
          </a:p>
          <a:p>
            <a:pPr>
              <a:lnSpc>
                <a:spcPct val="150000"/>
              </a:lnSpc>
              <a:buFont typeface="Wingdings" pitchFamily="2" charset="2"/>
              <a:buChar char="n"/>
            </a:pPr>
            <a:endParaRPr lang="en-US" altLang="zh-CN" sz="1400" dirty="0" smtClean="0">
              <a:latin typeface="黑体" pitchFamily="49" charset="-122"/>
              <a:ea typeface="黑体" pitchFamily="49" charset="-122"/>
            </a:endParaRPr>
          </a:p>
          <a:p>
            <a:pPr>
              <a:lnSpc>
                <a:spcPct val="150000"/>
              </a:lnSpc>
            </a:pPr>
            <a:r>
              <a:rPr lang="zh-CN" altLang="zh-CN" sz="1400" b="1" dirty="0" smtClean="0">
                <a:latin typeface="黑体" pitchFamily="49" charset="-122"/>
                <a:ea typeface="黑体" pitchFamily="49" charset="-122"/>
              </a:rPr>
              <a:t>中国优秀硕士学位论文全文数据库</a:t>
            </a:r>
            <a:r>
              <a:rPr lang="zh-CN" altLang="zh-CN" sz="1400" dirty="0" smtClean="0">
                <a:latin typeface="黑体" pitchFamily="49" charset="-122"/>
                <a:ea typeface="黑体" pitchFamily="49" charset="-122"/>
              </a:rPr>
              <a:t>是目前国内相关资源最完备、高质量、连续动态更新的中国优秀硕士学位论文全文数据库，截止至</a:t>
            </a:r>
            <a:r>
              <a:rPr lang="en-US" altLang="zh-CN" sz="1400" dirty="0" smtClean="0">
                <a:latin typeface="黑体" pitchFamily="49" charset="-122"/>
                <a:ea typeface="黑体" pitchFamily="49" charset="-122"/>
              </a:rPr>
              <a:t>2012</a:t>
            </a:r>
            <a:r>
              <a:rPr lang="zh-CN" altLang="zh-CN" sz="1400" dirty="0" smtClean="0">
                <a:latin typeface="黑体" pitchFamily="49" charset="-122"/>
                <a:ea typeface="黑体" pitchFamily="49" charset="-122"/>
              </a:rPr>
              <a:t>年</a:t>
            </a:r>
            <a:r>
              <a:rPr lang="en-US" altLang="zh-CN" sz="1400" dirty="0" smtClean="0">
                <a:latin typeface="黑体" pitchFamily="49" charset="-122"/>
                <a:ea typeface="黑体" pitchFamily="49" charset="-122"/>
              </a:rPr>
              <a:t>10</a:t>
            </a:r>
            <a:r>
              <a:rPr lang="zh-CN" altLang="zh-CN" sz="1400" dirty="0" smtClean="0">
                <a:latin typeface="黑体" pitchFamily="49" charset="-122"/>
                <a:ea typeface="黑体" pitchFamily="49" charset="-122"/>
              </a:rPr>
              <a:t>月，收录来自</a:t>
            </a:r>
            <a:r>
              <a:rPr lang="en-US" altLang="zh-CN" sz="1400" dirty="0" smtClean="0">
                <a:latin typeface="黑体" pitchFamily="49" charset="-122"/>
                <a:ea typeface="黑体" pitchFamily="49" charset="-122"/>
              </a:rPr>
              <a:t>621</a:t>
            </a:r>
            <a:r>
              <a:rPr lang="zh-CN" altLang="zh-CN" sz="1400" dirty="0" smtClean="0">
                <a:latin typeface="黑体" pitchFamily="49" charset="-122"/>
                <a:ea typeface="黑体" pitchFamily="49" charset="-122"/>
              </a:rPr>
              <a:t>家培养单位的优秀硕士学位论文</a:t>
            </a:r>
            <a:r>
              <a:rPr lang="en-US" altLang="zh-CN" sz="1400" dirty="0" smtClean="0">
                <a:latin typeface="黑体" pitchFamily="49" charset="-122"/>
                <a:ea typeface="黑体" pitchFamily="49" charset="-122"/>
              </a:rPr>
              <a:t>150</a:t>
            </a:r>
            <a:r>
              <a:rPr lang="zh-CN" altLang="zh-CN" sz="1400" dirty="0" smtClean="0">
                <a:latin typeface="黑体" pitchFamily="49" charset="-122"/>
                <a:ea typeface="黑体" pitchFamily="49" charset="-122"/>
              </a:rPr>
              <a:t>万多篇。</a:t>
            </a:r>
            <a:endParaRPr lang="en-US" altLang="zh-CN" sz="1400" dirty="0">
              <a:latin typeface="黑体" pitchFamily="49" charset="-122"/>
              <a:ea typeface="黑体" pitchFamily="49" charset="-122"/>
            </a:endParaRPr>
          </a:p>
        </p:txBody>
      </p:sp>
      <p:sp>
        <p:nvSpPr>
          <p:cNvPr id="2" name="矩形 1"/>
          <p:cNvSpPr/>
          <p:nvPr/>
        </p:nvSpPr>
        <p:spPr>
          <a:xfrm>
            <a:off x="5652120" y="0"/>
            <a:ext cx="288032"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2"/>
          <p:cNvSpPr/>
          <p:nvPr/>
        </p:nvSpPr>
        <p:spPr>
          <a:xfrm>
            <a:off x="1115616" y="0"/>
            <a:ext cx="1656184"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2"/>
          <p:cNvSpPr>
            <a:spLocks noChangeArrowheads="1"/>
          </p:cNvSpPr>
          <p:nvPr/>
        </p:nvSpPr>
        <p:spPr bwMode="auto">
          <a:xfrm flipH="1">
            <a:off x="1403648" y="0"/>
            <a:ext cx="144016" cy="6858000"/>
          </a:xfrm>
          <a:prstGeom prst="rect">
            <a:avLst/>
          </a:prstGeom>
          <a:solidFill>
            <a:schemeClr val="accent4">
              <a:lumMod val="60000"/>
              <a:lumOff val="40000"/>
              <a:alpha val="30196"/>
            </a:scheme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5" name="矩形 4"/>
          <p:cNvSpPr/>
          <p:nvPr/>
        </p:nvSpPr>
        <p:spPr>
          <a:xfrm>
            <a:off x="6660232" y="0"/>
            <a:ext cx="1008112"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32"/>
          <p:cNvSpPr>
            <a:spLocks noChangeArrowheads="1"/>
          </p:cNvSpPr>
          <p:nvPr/>
        </p:nvSpPr>
        <p:spPr bwMode="auto">
          <a:xfrm>
            <a:off x="5076056" y="0"/>
            <a:ext cx="3744416" cy="6858000"/>
          </a:xfrm>
          <a:prstGeom prst="rect">
            <a:avLst/>
          </a:prstGeom>
          <a:solidFill>
            <a:schemeClr val="accent4">
              <a:lumMod val="60000"/>
              <a:lumOff val="40000"/>
              <a:alpha val="30196"/>
            </a:scheme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7" name="矩形 6"/>
          <p:cNvSpPr/>
          <p:nvPr/>
        </p:nvSpPr>
        <p:spPr>
          <a:xfrm>
            <a:off x="0" y="332656"/>
            <a:ext cx="9144000" cy="72008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p:cNvSpPr/>
          <p:nvPr/>
        </p:nvSpPr>
        <p:spPr>
          <a:xfrm>
            <a:off x="0" y="4653136"/>
            <a:ext cx="9144000" cy="1584176"/>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32"/>
          <p:cNvSpPr>
            <a:spLocks noChangeArrowheads="1"/>
          </p:cNvSpPr>
          <p:nvPr/>
        </p:nvSpPr>
        <p:spPr bwMode="auto">
          <a:xfrm>
            <a:off x="0" y="5301208"/>
            <a:ext cx="9144000" cy="360040"/>
          </a:xfrm>
          <a:prstGeom prst="rect">
            <a:avLst/>
          </a:prstGeom>
          <a:solidFill>
            <a:schemeClr val="accent4">
              <a:lumMod val="60000"/>
              <a:lumOff val="40000"/>
              <a:alpha val="30196"/>
            </a:scheme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11" name="TextBox 25"/>
          <p:cNvSpPr>
            <a:spLocks noChangeArrowheads="1"/>
          </p:cNvSpPr>
          <p:nvPr/>
        </p:nvSpPr>
        <p:spPr bwMode="auto">
          <a:xfrm>
            <a:off x="520700" y="404664"/>
            <a:ext cx="6824662" cy="461665"/>
          </a:xfrm>
          <a:prstGeom prst="rect">
            <a:avLst/>
          </a:prstGeom>
          <a:noFill/>
          <a:ln w="9525">
            <a:noFill/>
            <a:miter lim="800000"/>
            <a:headEnd/>
            <a:tailEnd/>
          </a:ln>
        </p:spPr>
        <p:txBody>
          <a:bodyPr>
            <a:spAutoFit/>
          </a:bodyPr>
          <a:lstStyle/>
          <a:p>
            <a:r>
              <a:rPr kumimoji="1" lang="en-US" altLang="zh-CN" sz="2400" dirty="0" smtClean="0">
                <a:latin typeface="黑体" pitchFamily="49" charset="-122"/>
                <a:ea typeface="黑体" pitchFamily="49" charset="-122"/>
              </a:rPr>
              <a:t>CNKI</a:t>
            </a:r>
            <a:r>
              <a:rPr kumimoji="1" lang="zh-CN" altLang="en-US" sz="2400" dirty="0" smtClean="0">
                <a:latin typeface="黑体" pitchFamily="49" charset="-122"/>
                <a:ea typeface="黑体" pitchFamily="49" charset="-122"/>
              </a:rPr>
              <a:t>中国知网数据库（部分）</a:t>
            </a:r>
            <a:endParaRPr kumimoji="1" lang="en-US" altLang="zh-CN" sz="2400" dirty="0">
              <a:latin typeface="黑体" pitchFamily="49" charset="-122"/>
              <a:ea typeface="黑体" pitchFamily="49" charset="-122"/>
            </a:endParaRPr>
          </a:p>
        </p:txBody>
      </p:sp>
      <p:pic>
        <p:nvPicPr>
          <p:cNvPr id="13" name="Picture 2"/>
          <p:cNvPicPr>
            <a:picLocks noChangeAspect="1" noChangeArrowheads="1"/>
          </p:cNvPicPr>
          <p:nvPr/>
        </p:nvPicPr>
        <p:blipFill>
          <a:blip r:embed="rId2" cstate="email"/>
          <a:srcRect/>
          <a:stretch>
            <a:fillRect/>
          </a:stretch>
        </p:blipFill>
        <p:spPr bwMode="auto">
          <a:xfrm>
            <a:off x="467544" y="1119913"/>
            <a:ext cx="7142155" cy="4181295"/>
          </a:xfrm>
          <a:prstGeom prst="rect">
            <a:avLst/>
          </a:prstGeom>
          <a:ln>
            <a:noFill/>
          </a:ln>
          <a:effectLst>
            <a:outerShdw blurRad="292100" dist="139700" dir="2700000" algn="tl" rotWithShape="0">
              <a:srgbClr val="333333">
                <a:alpha val="65000"/>
              </a:srgbClr>
            </a:outerShdw>
          </a:effectLst>
        </p:spPr>
      </p:pic>
      <p:sp>
        <p:nvSpPr>
          <p:cNvPr id="14" name="矩形 13"/>
          <p:cNvSpPr/>
          <p:nvPr/>
        </p:nvSpPr>
        <p:spPr>
          <a:xfrm>
            <a:off x="2339752" y="1556792"/>
            <a:ext cx="608413" cy="308503"/>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5" name="矩形 14"/>
          <p:cNvSpPr/>
          <p:nvPr/>
        </p:nvSpPr>
        <p:spPr>
          <a:xfrm>
            <a:off x="611560" y="2708920"/>
            <a:ext cx="6192688" cy="39581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17" name="Picture 12"/>
          <p:cNvPicPr>
            <a:picLocks noChangeAspect="1" noChangeArrowheads="1"/>
          </p:cNvPicPr>
          <p:nvPr/>
        </p:nvPicPr>
        <p:blipFill>
          <a:blip r:embed="rId3" cstate="email"/>
          <a:srcRect/>
          <a:stretch>
            <a:fillRect/>
          </a:stretch>
        </p:blipFill>
        <p:spPr bwMode="auto">
          <a:xfrm>
            <a:off x="467544" y="4993159"/>
            <a:ext cx="6996635" cy="1100137"/>
          </a:xfrm>
          <a:prstGeom prst="rect">
            <a:avLst/>
          </a:prstGeom>
          <a:ln>
            <a:noFill/>
          </a:ln>
          <a:effectLst>
            <a:outerShdw blurRad="292100" dist="139700" dir="2700000" algn="tl" rotWithShape="0">
              <a:srgbClr val="333333">
                <a:alpha val="65000"/>
              </a:srgbClr>
            </a:outerShdw>
          </a:effectLst>
        </p:spPr>
      </p:pic>
      <p:sp>
        <p:nvSpPr>
          <p:cNvPr id="18" name="Rectangle 9"/>
          <p:cNvSpPr>
            <a:spLocks noChangeArrowheads="1"/>
          </p:cNvSpPr>
          <p:nvPr/>
        </p:nvSpPr>
        <p:spPr bwMode="auto">
          <a:xfrm>
            <a:off x="6079406" y="5805264"/>
            <a:ext cx="360040" cy="288032"/>
          </a:xfrm>
          <a:prstGeom prst="rect">
            <a:avLst/>
          </a:prstGeom>
          <a:noFill/>
          <a:ln w="19050">
            <a:solidFill>
              <a:srgbClr val="FFC000"/>
            </a:solidFill>
            <a:miter lim="800000"/>
            <a:headEnd/>
            <a:tailEnd/>
          </a:ln>
        </p:spPr>
        <p:txBody>
          <a:bodyPr wrap="none" anchor="ctr"/>
          <a:lstStyle/>
          <a:p>
            <a:endParaRPr lang="zh-CN" altLang="en-US"/>
          </a:p>
        </p:txBody>
      </p:sp>
      <p:sp>
        <p:nvSpPr>
          <p:cNvPr id="19" name="PubRRectCallout"/>
          <p:cNvSpPr>
            <a:spLocks noEditPoints="1" noChangeArrowheads="1"/>
          </p:cNvSpPr>
          <p:nvPr/>
        </p:nvSpPr>
        <p:spPr bwMode="auto">
          <a:xfrm flipH="1">
            <a:off x="5004048" y="5301208"/>
            <a:ext cx="2088232" cy="599763"/>
          </a:xfrm>
          <a:custGeom>
            <a:avLst/>
            <a:gdLst>
              <a:gd name="G0" fmla="+- 0 0 0"/>
              <a:gd name="G1" fmla="+- 8607 0 0"/>
              <a:gd name="T0" fmla="*/ 10800 w 21600"/>
              <a:gd name="T1" fmla="*/ 0 h 21600"/>
              <a:gd name="T2" fmla="*/ 0 w 21600"/>
              <a:gd name="T3" fmla="*/ 8638 h 21600"/>
              <a:gd name="T4" fmla="*/ 8607 w 21600"/>
              <a:gd name="T5" fmla="*/ 21600 h 21600"/>
              <a:gd name="T6" fmla="*/ 10800 w 21600"/>
              <a:gd name="T7" fmla="*/ 17277 h 21600"/>
              <a:gd name="T8" fmla="*/ 21600 w 21600"/>
              <a:gd name="T9" fmla="*/ 8638 h 21600"/>
              <a:gd name="T10" fmla="*/ 17694720 60000 65536"/>
              <a:gd name="T11" fmla="*/ 11796480 60000 65536"/>
              <a:gd name="T12" fmla="*/ 5898240 60000 65536"/>
              <a:gd name="T13" fmla="*/ 5898240 60000 65536"/>
              <a:gd name="T14" fmla="*/ 0 60000 65536"/>
              <a:gd name="T15" fmla="*/ 145 w 21600"/>
              <a:gd name="T16" fmla="*/ 145 h 21600"/>
              <a:gd name="T17" fmla="*/ 21409 w 21600"/>
              <a:gd name="T18" fmla="*/ 17106 h 21600"/>
            </a:gdLst>
            <a:ahLst/>
            <a:cxnLst>
              <a:cxn ang="T10">
                <a:pos x="T0" y="T1"/>
              </a:cxn>
              <a:cxn ang="T11">
                <a:pos x="T2" y="T3"/>
              </a:cxn>
              <a:cxn ang="T12">
                <a:pos x="T4" y="T5"/>
              </a:cxn>
              <a:cxn ang="T13">
                <a:pos x="T6" y="T7"/>
              </a:cxn>
              <a:cxn ang="T14">
                <a:pos x="T8" y="T9"/>
              </a:cxn>
            </a:cxnLst>
            <a:rect l="T15" t="T16" r="T17" b="T18"/>
            <a:pathLst>
              <a:path w="21600" h="21600">
                <a:moveTo>
                  <a:pt x="532" y="0"/>
                </a:moveTo>
                <a:cubicBezTo>
                  <a:pt x="238" y="0"/>
                  <a:pt x="0" y="238"/>
                  <a:pt x="0" y="532"/>
                </a:cubicBezTo>
                <a:lnTo>
                  <a:pt x="0" y="16745"/>
                </a:lnTo>
                <a:cubicBezTo>
                  <a:pt x="0" y="17039"/>
                  <a:pt x="238" y="17277"/>
                  <a:pt x="532" y="17277"/>
                </a:cubicBezTo>
                <a:lnTo>
                  <a:pt x="2623" y="17277"/>
                </a:lnTo>
                <a:lnTo>
                  <a:pt x="8607" y="21600"/>
                </a:lnTo>
                <a:lnTo>
                  <a:pt x="6515" y="17277"/>
                </a:lnTo>
                <a:lnTo>
                  <a:pt x="21016" y="17277"/>
                </a:lnTo>
                <a:cubicBezTo>
                  <a:pt x="21339" y="17277"/>
                  <a:pt x="21600" y="17039"/>
                  <a:pt x="21600" y="16745"/>
                </a:cubicBezTo>
                <a:lnTo>
                  <a:pt x="21600" y="532"/>
                </a:lnTo>
                <a:cubicBezTo>
                  <a:pt x="21600" y="238"/>
                  <a:pt x="21339" y="0"/>
                  <a:pt x="21016" y="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defRPr/>
            </a:pPr>
            <a:endParaRPr lang="zh-CN" altLang="en-US">
              <a:latin typeface="Arial" charset="0"/>
            </a:endParaRPr>
          </a:p>
        </p:txBody>
      </p:sp>
      <p:sp>
        <p:nvSpPr>
          <p:cNvPr id="20" name="Text Box 14"/>
          <p:cNvSpPr txBox="1">
            <a:spLocks noChangeArrowheads="1"/>
          </p:cNvSpPr>
          <p:nvPr/>
        </p:nvSpPr>
        <p:spPr bwMode="auto">
          <a:xfrm>
            <a:off x="4932040" y="5301208"/>
            <a:ext cx="2232248" cy="461665"/>
          </a:xfrm>
          <a:prstGeom prst="rect">
            <a:avLst/>
          </a:prstGeom>
          <a:noFill/>
          <a:ln w="9525">
            <a:noFill/>
            <a:miter lim="800000"/>
            <a:headEnd/>
            <a:tailEnd/>
          </a:ln>
        </p:spPr>
        <p:txBody>
          <a:bodyPr wrap="square">
            <a:spAutoFit/>
          </a:bodyPr>
          <a:lstStyle/>
          <a:p>
            <a:pPr>
              <a:spcBef>
                <a:spcPct val="50000"/>
              </a:spcBef>
            </a:pPr>
            <a:r>
              <a:rPr lang="zh-CN" altLang="en-US" sz="1200" b="1" dirty="0">
                <a:solidFill>
                  <a:srgbClr val="000000"/>
                </a:solidFill>
                <a:ea typeface="Adobe 楷体 Std R" pitchFamily="18" charset="-122"/>
              </a:rPr>
              <a:t>未</a:t>
            </a:r>
            <a:r>
              <a:rPr lang="zh-CN" altLang="en-US" sz="1200" b="1" dirty="0" smtClean="0">
                <a:solidFill>
                  <a:srgbClr val="000000"/>
                </a:solidFill>
                <a:ea typeface="Adobe 楷体 Std R" pitchFamily="18" charset="-122"/>
              </a:rPr>
              <a:t>购买该专题，</a:t>
            </a:r>
            <a:r>
              <a:rPr lang="zh-CN" altLang="en-US" sz="1200" b="1" dirty="0">
                <a:solidFill>
                  <a:srgbClr val="000000"/>
                </a:solidFill>
                <a:ea typeface="Adobe 楷体 Std R" pitchFamily="18" charset="-122"/>
              </a:rPr>
              <a:t>无法</a:t>
            </a:r>
            <a:r>
              <a:rPr lang="zh-CN" altLang="en-US" sz="1200" b="1" dirty="0" smtClean="0">
                <a:solidFill>
                  <a:srgbClr val="000000"/>
                </a:solidFill>
                <a:ea typeface="Adobe 楷体 Std R" pitchFamily="18" charset="-122"/>
              </a:rPr>
              <a:t>下载，需文献传递。</a:t>
            </a:r>
            <a:endParaRPr lang="zh-CN" altLang="en-US" sz="1200" b="1" dirty="0">
              <a:solidFill>
                <a:srgbClr val="000000"/>
              </a:solidFill>
              <a:ea typeface="Adobe 楷体 Std R" pitchFamily="18" charset="-122"/>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1"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additive="base">
                                        <p:cTn id="14" dur="500" fill="hold"/>
                                        <p:tgtEl>
                                          <p:spTgt spid="14"/>
                                        </p:tgtEl>
                                        <p:attrNameLst>
                                          <p:attrName>ppt_x</p:attrName>
                                        </p:attrNameLst>
                                      </p:cBhvr>
                                      <p:tavLst>
                                        <p:tav tm="0">
                                          <p:val>
                                            <p:strVal val="#ppt_x"/>
                                          </p:val>
                                        </p:tav>
                                        <p:tav tm="100000">
                                          <p:val>
                                            <p:strVal val="#ppt_x"/>
                                          </p:val>
                                        </p:tav>
                                      </p:tavLst>
                                    </p:anim>
                                    <p:anim calcmode="lin" valueType="num">
                                      <p:cBhvr additive="base">
                                        <p:cTn id="15"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checkerboard(across)">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blinds(horizontal)">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blinds(horizontal)">
                                      <p:cBhvr>
                                        <p:cTn id="36" dur="500"/>
                                        <p:tgtEl>
                                          <p:spTgt spid="1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blinds(horizontal)">
                                      <p:cBhvr>
                                        <p:cTn id="3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8" grpId="0" animBg="1"/>
      <p:bldP spid="2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32"/>
          <p:cNvSpPr>
            <a:spLocks noChangeArrowheads="1"/>
          </p:cNvSpPr>
          <p:nvPr/>
        </p:nvSpPr>
        <p:spPr bwMode="auto">
          <a:xfrm>
            <a:off x="6084168" y="0"/>
            <a:ext cx="3059832" cy="6858000"/>
          </a:xfrm>
          <a:prstGeom prst="rect">
            <a:avLst/>
          </a:prstGeom>
          <a:solidFill>
            <a:schemeClr val="accent4">
              <a:lumMod val="60000"/>
              <a:lumOff val="40000"/>
              <a:alpha val="30196"/>
            </a:scheme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2" name="矩形 1"/>
          <p:cNvSpPr/>
          <p:nvPr/>
        </p:nvSpPr>
        <p:spPr>
          <a:xfrm>
            <a:off x="8316416" y="0"/>
            <a:ext cx="288032"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2"/>
          <p:cNvSpPr/>
          <p:nvPr/>
        </p:nvSpPr>
        <p:spPr>
          <a:xfrm>
            <a:off x="1115616" y="0"/>
            <a:ext cx="1656184"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2"/>
          <p:cNvSpPr>
            <a:spLocks noChangeArrowheads="1"/>
          </p:cNvSpPr>
          <p:nvPr/>
        </p:nvSpPr>
        <p:spPr bwMode="auto">
          <a:xfrm flipH="1">
            <a:off x="1403648" y="0"/>
            <a:ext cx="144016" cy="6858000"/>
          </a:xfrm>
          <a:prstGeom prst="rect">
            <a:avLst/>
          </a:prstGeom>
          <a:solidFill>
            <a:schemeClr val="accent4">
              <a:lumMod val="60000"/>
              <a:lumOff val="40000"/>
              <a:alpha val="30196"/>
            </a:scheme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5" name="矩形 4"/>
          <p:cNvSpPr/>
          <p:nvPr/>
        </p:nvSpPr>
        <p:spPr>
          <a:xfrm>
            <a:off x="6660232" y="0"/>
            <a:ext cx="1008112"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6"/>
          <p:cNvSpPr/>
          <p:nvPr/>
        </p:nvSpPr>
        <p:spPr>
          <a:xfrm>
            <a:off x="0" y="332656"/>
            <a:ext cx="9144000" cy="72008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p:cNvSpPr/>
          <p:nvPr/>
        </p:nvSpPr>
        <p:spPr>
          <a:xfrm>
            <a:off x="0" y="4653136"/>
            <a:ext cx="9144000" cy="1584176"/>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32"/>
          <p:cNvSpPr>
            <a:spLocks noChangeArrowheads="1"/>
          </p:cNvSpPr>
          <p:nvPr/>
        </p:nvSpPr>
        <p:spPr bwMode="auto">
          <a:xfrm>
            <a:off x="0" y="5301208"/>
            <a:ext cx="9144000" cy="360040"/>
          </a:xfrm>
          <a:prstGeom prst="rect">
            <a:avLst/>
          </a:prstGeom>
          <a:solidFill>
            <a:schemeClr val="accent4">
              <a:lumMod val="60000"/>
              <a:lumOff val="40000"/>
              <a:alpha val="30196"/>
            </a:scheme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11" name="TextBox 25"/>
          <p:cNvSpPr>
            <a:spLocks noChangeArrowheads="1"/>
          </p:cNvSpPr>
          <p:nvPr/>
        </p:nvSpPr>
        <p:spPr bwMode="auto">
          <a:xfrm>
            <a:off x="520700" y="404664"/>
            <a:ext cx="6824662" cy="461665"/>
          </a:xfrm>
          <a:prstGeom prst="rect">
            <a:avLst/>
          </a:prstGeom>
          <a:noFill/>
          <a:ln w="9525">
            <a:noFill/>
            <a:miter lim="800000"/>
            <a:headEnd/>
            <a:tailEnd/>
          </a:ln>
        </p:spPr>
        <p:txBody>
          <a:bodyPr>
            <a:spAutoFit/>
          </a:bodyPr>
          <a:lstStyle/>
          <a:p>
            <a:r>
              <a:rPr kumimoji="1" lang="zh-CN" altLang="en-US" sz="2400" dirty="0" smtClean="0">
                <a:latin typeface="黑体" pitchFamily="49" charset="-122"/>
                <a:ea typeface="黑体" pitchFamily="49" charset="-122"/>
              </a:rPr>
              <a:t>库克音乐视频图书馆</a:t>
            </a:r>
            <a:endParaRPr kumimoji="1" lang="en-US" altLang="zh-CN" sz="2400" dirty="0">
              <a:latin typeface="黑体" pitchFamily="49" charset="-122"/>
              <a:ea typeface="黑体" pitchFamily="49" charset="-122"/>
            </a:endParaRPr>
          </a:p>
        </p:txBody>
      </p:sp>
      <p:sp>
        <p:nvSpPr>
          <p:cNvPr id="12" name="矩形 7"/>
          <p:cNvSpPr>
            <a:spLocks noChangeArrowheads="1"/>
          </p:cNvSpPr>
          <p:nvPr/>
        </p:nvSpPr>
        <p:spPr bwMode="auto">
          <a:xfrm>
            <a:off x="6300192" y="260648"/>
            <a:ext cx="2592288" cy="6093976"/>
          </a:xfrm>
          <a:prstGeom prst="rect">
            <a:avLst/>
          </a:prstGeom>
          <a:noFill/>
          <a:ln w="9525">
            <a:noFill/>
            <a:miter lim="800000"/>
            <a:headEnd/>
            <a:tailEnd/>
          </a:ln>
        </p:spPr>
        <p:txBody>
          <a:bodyPr wrap="square">
            <a:spAutoFit/>
          </a:bodyPr>
          <a:lstStyle/>
          <a:p>
            <a:pPr>
              <a:lnSpc>
                <a:spcPct val="150000"/>
              </a:lnSpc>
            </a:pPr>
            <a:r>
              <a:rPr lang="en-US" altLang="zh-CN" sz="1000" b="1" dirty="0" smtClean="0"/>
              <a:t>KUKE</a:t>
            </a:r>
            <a:r>
              <a:rPr lang="zh-CN" altLang="en-US" sz="1000" b="1" dirty="0" smtClean="0"/>
              <a:t>音乐图书馆：</a:t>
            </a:r>
            <a:endParaRPr lang="zh-CN" altLang="en-US" sz="1000" dirty="0" smtClean="0"/>
          </a:p>
          <a:p>
            <a:pPr>
              <a:lnSpc>
                <a:spcPct val="150000"/>
              </a:lnSpc>
            </a:pPr>
            <a:r>
              <a:rPr lang="zh-CN" altLang="en-US" sz="1000" dirty="0" smtClean="0"/>
              <a:t>目前</a:t>
            </a:r>
            <a:r>
              <a:rPr lang="en-US" altLang="zh-CN" sz="1000" b="1" dirty="0" smtClean="0"/>
              <a:t>KUKE</a:t>
            </a:r>
            <a:r>
              <a:rPr lang="zh-CN" altLang="en-US" sz="1000" dirty="0" smtClean="0"/>
              <a:t>已经拥有了世界上</a:t>
            </a:r>
            <a:r>
              <a:rPr lang="en-US" altLang="zh-CN" sz="1000" dirty="0" smtClean="0"/>
              <a:t>98%</a:t>
            </a:r>
            <a:r>
              <a:rPr lang="zh-CN" altLang="en-US" sz="1000" dirty="0" smtClean="0"/>
              <a:t>以上的古典音乐资源，包括交响乐、室内乐、歌剧、芭蕾、协奏曲、乐器独奏等古典音乐种类，还有亚洲、欧洲、非洲、大洋洲、美洲的众多国家独具特色的民族风情音乐。除此之外，</a:t>
            </a:r>
            <a:r>
              <a:rPr lang="en-US" altLang="zh-CN" sz="1000" dirty="0" smtClean="0"/>
              <a:t>KUKE</a:t>
            </a:r>
            <a:r>
              <a:rPr lang="zh-CN" altLang="en-US" sz="1000" dirty="0" smtClean="0"/>
              <a:t>还提供了爵士音乐、电影音乐、新世纪音乐、轻音乐、儿童音乐等几十类的音乐曲风；</a:t>
            </a:r>
            <a:r>
              <a:rPr lang="en-US" altLang="zh-CN" sz="1000" dirty="0" smtClean="0"/>
              <a:t>KUKE</a:t>
            </a:r>
            <a:r>
              <a:rPr lang="zh-CN" altLang="en-US" sz="1000" dirty="0" smtClean="0"/>
              <a:t>共汇聚了中世纪时期到近现代的</a:t>
            </a:r>
            <a:r>
              <a:rPr lang="en-US" altLang="zh-CN" sz="1000" dirty="0" smtClean="0"/>
              <a:t>9000</a:t>
            </a:r>
            <a:r>
              <a:rPr lang="zh-CN" altLang="en-US" sz="1000" dirty="0" smtClean="0"/>
              <a:t>多位艺术家、</a:t>
            </a:r>
            <a:r>
              <a:rPr lang="en-US" altLang="zh-CN" sz="1000" dirty="0" smtClean="0"/>
              <a:t>100</a:t>
            </a:r>
            <a:r>
              <a:rPr lang="zh-CN" altLang="en-US" sz="1000" dirty="0" smtClean="0"/>
              <a:t>多种乐器的音乐作品，曲目数量</a:t>
            </a:r>
            <a:r>
              <a:rPr lang="en-US" altLang="zh-CN" sz="1000" dirty="0" smtClean="0"/>
              <a:t>50</a:t>
            </a:r>
            <a:r>
              <a:rPr lang="zh-CN" altLang="en-US" sz="1000" dirty="0" smtClean="0"/>
              <a:t>万首。</a:t>
            </a:r>
          </a:p>
          <a:p>
            <a:pPr>
              <a:lnSpc>
                <a:spcPct val="150000"/>
              </a:lnSpc>
            </a:pPr>
            <a:endParaRPr lang="en-US" altLang="zh-CN" sz="1000" b="1" dirty="0" smtClean="0"/>
          </a:p>
          <a:p>
            <a:pPr>
              <a:lnSpc>
                <a:spcPct val="150000"/>
              </a:lnSpc>
            </a:pPr>
            <a:r>
              <a:rPr lang="en-US" altLang="zh-CN" sz="1000" b="1" dirty="0" smtClean="0"/>
              <a:t>KUKE</a:t>
            </a:r>
            <a:r>
              <a:rPr lang="zh-CN" altLang="en-US" sz="1000" b="1" dirty="0" smtClean="0"/>
              <a:t>视频图书馆：</a:t>
            </a:r>
            <a:endParaRPr lang="zh-CN" altLang="en-US" sz="1000" dirty="0" smtClean="0"/>
          </a:p>
          <a:p>
            <a:pPr>
              <a:lnSpc>
                <a:spcPct val="150000"/>
              </a:lnSpc>
            </a:pPr>
            <a:r>
              <a:rPr lang="zh-CN" altLang="en-US" sz="1000" dirty="0" smtClean="0"/>
              <a:t>库客视频图书馆汇集了歌剧、芭蕾、音乐会现场、音乐纪录片、爵士、音乐之旅、特色电影等从中世纪到现当代</a:t>
            </a:r>
            <a:r>
              <a:rPr lang="en-US" altLang="zh-CN" sz="1000" dirty="0" smtClean="0"/>
              <a:t>400</a:t>
            </a:r>
            <a:r>
              <a:rPr lang="zh-CN" altLang="en-US" sz="1000" dirty="0" smtClean="0"/>
              <a:t>部近</a:t>
            </a:r>
            <a:r>
              <a:rPr lang="en-US" altLang="zh-CN" sz="1000" dirty="0" smtClean="0"/>
              <a:t>800</a:t>
            </a:r>
            <a:r>
              <a:rPr lang="zh-CN" altLang="en-US" sz="1000" dirty="0" smtClean="0"/>
              <a:t>小时的优秀音乐视频作品。既有巴赫、贝多芬、莫扎特等大师宏伟巨作的现场音乐会，亦有帕瓦罗蒂、多明戈等歌唱家的天籁之音，以及中国当代音乐家谭盾、陈其钢等的经典作品，阿巴多、阿格里奇等现代音乐大师访谈，伯恩斯坦的现场排练课。在欣赏经典芭蕾舞剧的同时，还可领略罗马、莫斯科、伦敦、北京等中外名城的音乐风光，感受不同地域风情，享受完美视听盛宴。</a:t>
            </a:r>
            <a:endParaRPr lang="zh-CN" altLang="en-US" sz="1000" dirty="0"/>
          </a:p>
        </p:txBody>
      </p:sp>
      <p:pic>
        <p:nvPicPr>
          <p:cNvPr id="3074" name="Picture 2"/>
          <p:cNvPicPr>
            <a:picLocks noChangeAspect="1" noChangeArrowheads="1"/>
          </p:cNvPicPr>
          <p:nvPr/>
        </p:nvPicPr>
        <p:blipFill>
          <a:blip r:embed="rId2" cstate="email"/>
          <a:srcRect/>
          <a:stretch>
            <a:fillRect/>
          </a:stretch>
        </p:blipFill>
        <p:spPr bwMode="auto">
          <a:xfrm>
            <a:off x="323528" y="1340768"/>
            <a:ext cx="5256584" cy="4587382"/>
          </a:xfrm>
          <a:prstGeom prst="rect">
            <a:avLst/>
          </a:prstGeom>
          <a:ln>
            <a:noFill/>
          </a:ln>
          <a:effectLst>
            <a:outerShdw blurRad="292100" dist="139700" dir="2700000" algn="tl" rotWithShape="0">
              <a:srgbClr val="333333">
                <a:alpha val="65000"/>
              </a:srgbClr>
            </a:outerShdw>
          </a:effectLst>
        </p:spPr>
      </p:pic>
      <p:sp>
        <p:nvSpPr>
          <p:cNvPr id="14" name="矩形 13"/>
          <p:cNvSpPr>
            <a:spLocks noChangeArrowheads="1"/>
          </p:cNvSpPr>
          <p:nvPr/>
        </p:nvSpPr>
        <p:spPr bwMode="auto">
          <a:xfrm>
            <a:off x="251520" y="3645024"/>
            <a:ext cx="576064" cy="792088"/>
          </a:xfrm>
          <a:prstGeom prst="rect">
            <a:avLst/>
          </a:prstGeom>
          <a:noFill/>
          <a:ln w="38100" algn="ctr">
            <a:solidFill>
              <a:srgbClr val="FFC000"/>
            </a:solidFill>
            <a:round/>
            <a:headEnd/>
            <a:tailEnd/>
          </a:ln>
        </p:spPr>
        <p:txBody>
          <a:bodyPr/>
          <a:lstStyle/>
          <a:p>
            <a:endParaRPr lang="zh-CN" altLang="en-US"/>
          </a:p>
        </p:txBody>
      </p:sp>
      <p:sp>
        <p:nvSpPr>
          <p:cNvPr id="15" name="PubRRectCallout"/>
          <p:cNvSpPr>
            <a:spLocks noEditPoints="1" noChangeArrowheads="1"/>
          </p:cNvSpPr>
          <p:nvPr/>
        </p:nvSpPr>
        <p:spPr bwMode="auto">
          <a:xfrm flipH="1">
            <a:off x="936526" y="3140968"/>
            <a:ext cx="1619250" cy="930275"/>
          </a:xfrm>
          <a:custGeom>
            <a:avLst/>
            <a:gdLst>
              <a:gd name="G0" fmla="+- 0 0 0"/>
              <a:gd name="G1" fmla="+- 8607 0 0"/>
              <a:gd name="T0" fmla="*/ 10800 w 21600"/>
              <a:gd name="T1" fmla="*/ 0 h 21600"/>
              <a:gd name="T2" fmla="*/ 0 w 21600"/>
              <a:gd name="T3" fmla="*/ 8638 h 21600"/>
              <a:gd name="T4" fmla="*/ 8607 w 21600"/>
              <a:gd name="T5" fmla="*/ 21600 h 21600"/>
              <a:gd name="T6" fmla="*/ 10800 w 21600"/>
              <a:gd name="T7" fmla="*/ 17277 h 21600"/>
              <a:gd name="T8" fmla="*/ 21600 w 21600"/>
              <a:gd name="T9" fmla="*/ 8638 h 21600"/>
              <a:gd name="T10" fmla="*/ 17694720 60000 65536"/>
              <a:gd name="T11" fmla="*/ 11796480 60000 65536"/>
              <a:gd name="T12" fmla="*/ 5898240 60000 65536"/>
              <a:gd name="T13" fmla="*/ 5898240 60000 65536"/>
              <a:gd name="T14" fmla="*/ 0 60000 65536"/>
              <a:gd name="T15" fmla="*/ 145 w 21600"/>
              <a:gd name="T16" fmla="*/ 145 h 21600"/>
              <a:gd name="T17" fmla="*/ 21409 w 21600"/>
              <a:gd name="T18" fmla="*/ 17106 h 21600"/>
            </a:gdLst>
            <a:ahLst/>
            <a:cxnLst>
              <a:cxn ang="T10">
                <a:pos x="T0" y="T1"/>
              </a:cxn>
              <a:cxn ang="T11">
                <a:pos x="T2" y="T3"/>
              </a:cxn>
              <a:cxn ang="T12">
                <a:pos x="T4" y="T5"/>
              </a:cxn>
              <a:cxn ang="T13">
                <a:pos x="T6" y="T7"/>
              </a:cxn>
              <a:cxn ang="T14">
                <a:pos x="T8" y="T9"/>
              </a:cxn>
            </a:cxnLst>
            <a:rect l="T15" t="T16" r="T17" b="T18"/>
            <a:pathLst>
              <a:path w="21600" h="21600">
                <a:moveTo>
                  <a:pt x="532" y="0"/>
                </a:moveTo>
                <a:cubicBezTo>
                  <a:pt x="238" y="0"/>
                  <a:pt x="0" y="238"/>
                  <a:pt x="0" y="532"/>
                </a:cubicBezTo>
                <a:lnTo>
                  <a:pt x="0" y="16745"/>
                </a:lnTo>
                <a:cubicBezTo>
                  <a:pt x="0" y="17039"/>
                  <a:pt x="238" y="17277"/>
                  <a:pt x="532" y="17277"/>
                </a:cubicBezTo>
                <a:lnTo>
                  <a:pt x="2623" y="17277"/>
                </a:lnTo>
                <a:lnTo>
                  <a:pt x="8607" y="21600"/>
                </a:lnTo>
                <a:lnTo>
                  <a:pt x="6515" y="17277"/>
                </a:lnTo>
                <a:lnTo>
                  <a:pt x="21016" y="17277"/>
                </a:lnTo>
                <a:cubicBezTo>
                  <a:pt x="21339" y="17277"/>
                  <a:pt x="21600" y="17039"/>
                  <a:pt x="21600" y="16745"/>
                </a:cubicBezTo>
                <a:lnTo>
                  <a:pt x="21600" y="532"/>
                </a:lnTo>
                <a:cubicBezTo>
                  <a:pt x="21600" y="238"/>
                  <a:pt x="21339" y="0"/>
                  <a:pt x="21016" y="0"/>
                </a:cubicBezTo>
                <a:close/>
              </a:path>
            </a:pathLst>
          </a:custGeom>
          <a:solidFill>
            <a:srgbClr val="FFFFCC"/>
          </a:solidFill>
          <a:ln w="9525">
            <a:solidFill>
              <a:srgbClr val="000000"/>
            </a:solidFill>
            <a:miter lim="800000"/>
            <a:headEnd/>
            <a:tailEnd/>
          </a:ln>
          <a:effectLst>
            <a:outerShdw dist="107763" dir="2700000" algn="ctr" rotWithShape="0">
              <a:srgbClr val="808080"/>
            </a:outerShdw>
          </a:effectLst>
        </p:spPr>
        <p:txBody>
          <a:bodyPr/>
          <a:lstStyle/>
          <a:p>
            <a:pPr>
              <a:defRPr/>
            </a:pPr>
            <a:endParaRPr lang="zh-CN" altLang="en-US">
              <a:latin typeface="Arial" charset="0"/>
            </a:endParaRPr>
          </a:p>
        </p:txBody>
      </p:sp>
      <p:sp>
        <p:nvSpPr>
          <p:cNvPr id="16" name="Text Box 14"/>
          <p:cNvSpPr txBox="1">
            <a:spLocks noChangeArrowheads="1"/>
          </p:cNvSpPr>
          <p:nvPr/>
        </p:nvSpPr>
        <p:spPr bwMode="auto">
          <a:xfrm>
            <a:off x="971600" y="3140968"/>
            <a:ext cx="1476375" cy="708025"/>
          </a:xfrm>
          <a:prstGeom prst="rect">
            <a:avLst/>
          </a:prstGeom>
          <a:noFill/>
          <a:ln w="9525">
            <a:noFill/>
            <a:miter lim="800000"/>
            <a:headEnd/>
            <a:tailEnd/>
          </a:ln>
        </p:spPr>
        <p:txBody>
          <a:bodyPr>
            <a:spAutoFit/>
          </a:bodyPr>
          <a:lstStyle/>
          <a:p>
            <a:pPr>
              <a:spcBef>
                <a:spcPct val="50000"/>
              </a:spcBef>
            </a:pPr>
            <a:r>
              <a:rPr lang="en-US" altLang="zh-CN" sz="1000" dirty="0">
                <a:solidFill>
                  <a:srgbClr val="000000"/>
                </a:solidFill>
                <a:ea typeface="Adobe 楷体 Std R" pitchFamily="18" charset="-122"/>
              </a:rPr>
              <a:t>【</a:t>
            </a:r>
            <a:r>
              <a:rPr lang="zh-CN" altLang="en-US" sz="1000" dirty="0">
                <a:solidFill>
                  <a:srgbClr val="000000"/>
                </a:solidFill>
                <a:ea typeface="Adobe 楷体 Std R" pitchFamily="18" charset="-122"/>
              </a:rPr>
              <a:t>库克剧院</a:t>
            </a:r>
            <a:r>
              <a:rPr lang="en-US" altLang="zh-CN" sz="1000" dirty="0">
                <a:solidFill>
                  <a:srgbClr val="000000"/>
                </a:solidFill>
                <a:ea typeface="Adobe 楷体 Std R" pitchFamily="18" charset="-122"/>
              </a:rPr>
              <a:t>】</a:t>
            </a:r>
            <a:r>
              <a:rPr lang="zh-CN" altLang="en-US" sz="1000" dirty="0">
                <a:solidFill>
                  <a:srgbClr val="000000"/>
                </a:solidFill>
                <a:ea typeface="Adobe 楷体 Std R" pitchFamily="18" charset="-122"/>
              </a:rPr>
              <a:t>与</a:t>
            </a:r>
            <a:r>
              <a:rPr lang="en-US" altLang="zh-CN" sz="1000" dirty="0">
                <a:solidFill>
                  <a:srgbClr val="000000"/>
                </a:solidFill>
                <a:ea typeface="Adobe 楷体 Std R" pitchFamily="18" charset="-122"/>
              </a:rPr>
              <a:t>【</a:t>
            </a:r>
            <a:r>
              <a:rPr lang="zh-CN" altLang="en-US" sz="1000" dirty="0">
                <a:solidFill>
                  <a:srgbClr val="000000"/>
                </a:solidFill>
                <a:ea typeface="Adobe 楷体 Std R" pitchFamily="18" charset="-122"/>
              </a:rPr>
              <a:t>有声读物</a:t>
            </a:r>
            <a:r>
              <a:rPr lang="en-US" altLang="zh-CN" sz="1000" dirty="0">
                <a:solidFill>
                  <a:srgbClr val="000000"/>
                </a:solidFill>
                <a:ea typeface="Adobe 楷体 Std R" pitchFamily="18" charset="-122"/>
              </a:rPr>
              <a:t>】</a:t>
            </a:r>
            <a:r>
              <a:rPr lang="zh-CN" altLang="en-US" sz="1000" dirty="0">
                <a:solidFill>
                  <a:srgbClr val="000000"/>
                </a:solidFill>
                <a:ea typeface="Adobe 楷体 Std R" pitchFamily="18" charset="-122"/>
              </a:rPr>
              <a:t>为未购买资源，无法使用，但可自费使用资源。</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linds(horizontal)">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652120" y="0"/>
            <a:ext cx="288032"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2"/>
          <p:cNvSpPr/>
          <p:nvPr/>
        </p:nvSpPr>
        <p:spPr>
          <a:xfrm>
            <a:off x="1115616" y="0"/>
            <a:ext cx="1656184"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2"/>
          <p:cNvSpPr>
            <a:spLocks noChangeArrowheads="1"/>
          </p:cNvSpPr>
          <p:nvPr/>
        </p:nvSpPr>
        <p:spPr bwMode="auto">
          <a:xfrm flipH="1">
            <a:off x="1403648" y="0"/>
            <a:ext cx="144016" cy="6858000"/>
          </a:xfrm>
          <a:prstGeom prst="rect">
            <a:avLst/>
          </a:prstGeom>
          <a:solidFill>
            <a:srgbClr val="B3A2C7">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5" name="矩形 4"/>
          <p:cNvSpPr/>
          <p:nvPr/>
        </p:nvSpPr>
        <p:spPr>
          <a:xfrm>
            <a:off x="6660232" y="0"/>
            <a:ext cx="1008112"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32"/>
          <p:cNvSpPr>
            <a:spLocks noChangeArrowheads="1"/>
          </p:cNvSpPr>
          <p:nvPr/>
        </p:nvSpPr>
        <p:spPr bwMode="auto">
          <a:xfrm>
            <a:off x="5724128" y="0"/>
            <a:ext cx="3096344" cy="6858000"/>
          </a:xfrm>
          <a:prstGeom prst="rect">
            <a:avLst/>
          </a:prstGeom>
          <a:solidFill>
            <a:srgbClr val="B3A2C7">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7" name="矩形 6"/>
          <p:cNvSpPr/>
          <p:nvPr/>
        </p:nvSpPr>
        <p:spPr>
          <a:xfrm>
            <a:off x="0" y="332656"/>
            <a:ext cx="9144000" cy="72008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p:cNvSpPr/>
          <p:nvPr/>
        </p:nvSpPr>
        <p:spPr>
          <a:xfrm>
            <a:off x="0" y="4653136"/>
            <a:ext cx="9144000" cy="1584176"/>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32"/>
          <p:cNvSpPr>
            <a:spLocks noChangeArrowheads="1"/>
          </p:cNvSpPr>
          <p:nvPr/>
        </p:nvSpPr>
        <p:spPr bwMode="auto">
          <a:xfrm>
            <a:off x="0" y="5301208"/>
            <a:ext cx="9144000" cy="360040"/>
          </a:xfrm>
          <a:prstGeom prst="rect">
            <a:avLst/>
          </a:prstGeom>
          <a:solidFill>
            <a:srgbClr val="B3A2C7">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11" name="TextBox 25"/>
          <p:cNvSpPr>
            <a:spLocks noChangeArrowheads="1"/>
          </p:cNvSpPr>
          <p:nvPr/>
        </p:nvSpPr>
        <p:spPr bwMode="auto">
          <a:xfrm>
            <a:off x="520700" y="404664"/>
            <a:ext cx="6824662" cy="461665"/>
          </a:xfrm>
          <a:prstGeom prst="rect">
            <a:avLst/>
          </a:prstGeom>
          <a:noFill/>
          <a:ln w="9525">
            <a:noFill/>
            <a:miter lim="800000"/>
            <a:headEnd/>
            <a:tailEnd/>
          </a:ln>
        </p:spPr>
        <p:txBody>
          <a:bodyPr>
            <a:spAutoFit/>
          </a:bodyPr>
          <a:lstStyle/>
          <a:p>
            <a:r>
              <a:rPr kumimoji="1" lang="zh-CN" altLang="en-US" sz="2400" dirty="0" smtClean="0">
                <a:latin typeface="黑体" pitchFamily="49" charset="-122"/>
                <a:ea typeface="黑体" pitchFamily="49" charset="-122"/>
              </a:rPr>
              <a:t>超星名师讲坛</a:t>
            </a:r>
            <a:endParaRPr kumimoji="1" lang="en-US" altLang="zh-CN" sz="2400" dirty="0">
              <a:latin typeface="黑体" pitchFamily="49" charset="-122"/>
              <a:ea typeface="黑体" pitchFamily="49" charset="-122"/>
            </a:endParaRPr>
          </a:p>
        </p:txBody>
      </p:sp>
      <p:sp>
        <p:nvSpPr>
          <p:cNvPr id="12" name="矩形 7"/>
          <p:cNvSpPr>
            <a:spLocks noChangeArrowheads="1"/>
          </p:cNvSpPr>
          <p:nvPr/>
        </p:nvSpPr>
        <p:spPr bwMode="auto">
          <a:xfrm>
            <a:off x="6156176" y="1484784"/>
            <a:ext cx="2376264" cy="3000821"/>
          </a:xfrm>
          <a:prstGeom prst="rect">
            <a:avLst/>
          </a:prstGeom>
          <a:noFill/>
          <a:ln w="9525">
            <a:noFill/>
            <a:miter lim="800000"/>
            <a:headEnd/>
            <a:tailEnd/>
          </a:ln>
        </p:spPr>
        <p:txBody>
          <a:bodyPr wrap="square">
            <a:spAutoFit/>
          </a:bodyPr>
          <a:lstStyle/>
          <a:p>
            <a:pPr>
              <a:lnSpc>
                <a:spcPct val="150000"/>
              </a:lnSpc>
            </a:pPr>
            <a:r>
              <a:rPr lang="zh-CN" altLang="en-US" sz="1400" dirty="0" smtClean="0">
                <a:latin typeface="黑体" pitchFamily="49" charset="-122"/>
                <a:ea typeface="黑体" pitchFamily="49" charset="-122"/>
              </a:rPr>
              <a:t>    超星视频邀请国内众多知名专家学者、学术权威，将他们多年的学术研究成果制作成视频，以期与广大师生朋友共享。视频是一种直观的阅读方式，它可以提供给观众更广泛的阅读资源，带给读者不同于普通读物的阅读效果。 </a:t>
            </a:r>
            <a:endParaRPr lang="zh-CN" altLang="en-US" sz="1400" dirty="0">
              <a:latin typeface="黑体" pitchFamily="49" charset="-122"/>
              <a:ea typeface="黑体" pitchFamily="49" charset="-122"/>
            </a:endParaRPr>
          </a:p>
        </p:txBody>
      </p:sp>
      <p:pic>
        <p:nvPicPr>
          <p:cNvPr id="4098" name="Picture 2"/>
          <p:cNvPicPr>
            <a:picLocks noChangeAspect="1" noChangeArrowheads="1"/>
          </p:cNvPicPr>
          <p:nvPr/>
        </p:nvPicPr>
        <p:blipFill>
          <a:blip r:embed="rId2" cstate="email"/>
          <a:srcRect/>
          <a:stretch>
            <a:fillRect/>
          </a:stretch>
        </p:blipFill>
        <p:spPr bwMode="auto">
          <a:xfrm>
            <a:off x="323528" y="1052736"/>
            <a:ext cx="4976666" cy="525658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zoom/>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5652120" y="-171400"/>
            <a:ext cx="288032"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5"/>
          <p:cNvSpPr/>
          <p:nvPr/>
        </p:nvSpPr>
        <p:spPr>
          <a:xfrm>
            <a:off x="1115616" y="0"/>
            <a:ext cx="1656184"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32"/>
          <p:cNvSpPr>
            <a:spLocks noChangeArrowheads="1"/>
          </p:cNvSpPr>
          <p:nvPr/>
        </p:nvSpPr>
        <p:spPr bwMode="auto">
          <a:xfrm flipH="1">
            <a:off x="1403648" y="0"/>
            <a:ext cx="144016" cy="6858000"/>
          </a:xfrm>
          <a:prstGeom prst="rect">
            <a:avLst/>
          </a:prstGeom>
          <a:solidFill>
            <a:srgbClr val="B3A2C7">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8" name="矩形 7"/>
          <p:cNvSpPr/>
          <p:nvPr/>
        </p:nvSpPr>
        <p:spPr>
          <a:xfrm>
            <a:off x="6660232" y="0"/>
            <a:ext cx="1008112"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32"/>
          <p:cNvSpPr>
            <a:spLocks noChangeArrowheads="1"/>
          </p:cNvSpPr>
          <p:nvPr/>
        </p:nvSpPr>
        <p:spPr bwMode="auto">
          <a:xfrm>
            <a:off x="5076056" y="0"/>
            <a:ext cx="3347864" cy="6858000"/>
          </a:xfrm>
          <a:prstGeom prst="rect">
            <a:avLst/>
          </a:prstGeom>
          <a:solidFill>
            <a:srgbClr val="B3A2C7">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5" name="矩形 4"/>
          <p:cNvSpPr/>
          <p:nvPr/>
        </p:nvSpPr>
        <p:spPr>
          <a:xfrm>
            <a:off x="0" y="1340768"/>
            <a:ext cx="9144000" cy="72008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9"/>
          <p:cNvSpPr/>
          <p:nvPr/>
        </p:nvSpPr>
        <p:spPr>
          <a:xfrm>
            <a:off x="0" y="4509120"/>
            <a:ext cx="9144000" cy="1584176"/>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32"/>
          <p:cNvSpPr>
            <a:spLocks noChangeArrowheads="1"/>
          </p:cNvSpPr>
          <p:nvPr/>
        </p:nvSpPr>
        <p:spPr bwMode="auto">
          <a:xfrm>
            <a:off x="0" y="5301208"/>
            <a:ext cx="9144000" cy="360040"/>
          </a:xfrm>
          <a:prstGeom prst="rect">
            <a:avLst/>
          </a:prstGeom>
          <a:solidFill>
            <a:srgbClr val="B3A2C7">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graphicFrame>
        <p:nvGraphicFramePr>
          <p:cNvPr id="13" name="图示 12"/>
          <p:cNvGraphicFramePr/>
          <p:nvPr/>
        </p:nvGraphicFramePr>
        <p:xfrm>
          <a:off x="1187624" y="908720"/>
          <a:ext cx="6984776"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3"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0" y="1124744"/>
            <a:ext cx="9144000" cy="3888432"/>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0" y="4293096"/>
            <a:ext cx="9144000" cy="368424"/>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4211960" y="0"/>
            <a:ext cx="864096"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4572000" y="0"/>
            <a:ext cx="4572000" cy="6858000"/>
          </a:xfrm>
          <a:prstGeom prst="rect">
            <a:avLst/>
          </a:prstGeom>
          <a:solidFill>
            <a:srgbClr val="BDD5D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2"/>
          <p:cNvSpPr>
            <a:spLocks noChangeArrowheads="1"/>
          </p:cNvSpPr>
          <p:nvPr/>
        </p:nvSpPr>
        <p:spPr bwMode="auto">
          <a:xfrm>
            <a:off x="0" y="1268760"/>
            <a:ext cx="2051719" cy="864095"/>
          </a:xfrm>
          <a:prstGeom prst="rect">
            <a:avLst/>
          </a:prstGeom>
          <a:solidFill>
            <a:srgbClr val="778C89">
              <a:alpha val="50980"/>
            </a:srgbClr>
          </a:solidFill>
          <a:ln w="9525">
            <a:noFill/>
            <a:miter lim="800000"/>
            <a:headEnd/>
            <a:tailEnd/>
          </a:ln>
        </p:spPr>
        <p:txBody>
          <a:bodyPr anchor="ctr"/>
          <a:lstStyle/>
          <a:p>
            <a:pPr>
              <a:defRPr/>
            </a:pPr>
            <a:r>
              <a:rPr lang="zh-CN" altLang="en-US" dirty="0" smtClean="0">
                <a:latin typeface="黑体" pitchFamily="49" charset="-122"/>
                <a:ea typeface="黑体" pitchFamily="49" charset="-122"/>
              </a:rPr>
              <a:t>图书流通部 </a:t>
            </a:r>
            <a:r>
              <a:rPr lang="en-US" altLang="zh-CN" dirty="0" smtClean="0">
                <a:latin typeface="黑体" pitchFamily="49" charset="-122"/>
                <a:ea typeface="黑体" pitchFamily="49" charset="-122"/>
              </a:rPr>
              <a:t>4F</a:t>
            </a:r>
            <a:endParaRPr lang="zh-CN" altLang="en-US" dirty="0">
              <a:latin typeface="黑体" pitchFamily="49" charset="-122"/>
              <a:ea typeface="黑体" pitchFamily="49" charset="-122"/>
            </a:endParaRPr>
          </a:p>
        </p:txBody>
      </p:sp>
      <p:sp>
        <p:nvSpPr>
          <p:cNvPr id="5" name="矩形 32"/>
          <p:cNvSpPr>
            <a:spLocks noChangeArrowheads="1"/>
          </p:cNvSpPr>
          <p:nvPr/>
        </p:nvSpPr>
        <p:spPr bwMode="auto">
          <a:xfrm>
            <a:off x="0" y="2204864"/>
            <a:ext cx="2051719" cy="864095"/>
          </a:xfrm>
          <a:prstGeom prst="rect">
            <a:avLst/>
          </a:prstGeom>
          <a:solidFill>
            <a:srgbClr val="87BEB0">
              <a:alpha val="58039"/>
            </a:srgbClr>
          </a:solidFill>
          <a:ln w="9525">
            <a:noFill/>
            <a:miter lim="800000"/>
            <a:headEnd/>
            <a:tailEnd/>
          </a:ln>
        </p:spPr>
        <p:txBody>
          <a:bodyPr anchor="ctr"/>
          <a:lstStyle/>
          <a:p>
            <a:pPr>
              <a:defRPr/>
            </a:pPr>
            <a:r>
              <a:rPr lang="zh-CN" altLang="en-US" sz="1600" dirty="0" smtClean="0">
                <a:latin typeface="黑体" pitchFamily="49" charset="-122"/>
                <a:ea typeface="黑体" pitchFamily="49" charset="-122"/>
              </a:rPr>
              <a:t>图书阅览室</a:t>
            </a:r>
            <a:endParaRPr lang="en-US" altLang="zh-CN" sz="1600" dirty="0" smtClean="0">
              <a:latin typeface="黑体" pitchFamily="49" charset="-122"/>
              <a:ea typeface="黑体" pitchFamily="49" charset="-122"/>
            </a:endParaRPr>
          </a:p>
          <a:p>
            <a:pPr>
              <a:defRPr/>
            </a:pPr>
            <a:r>
              <a:rPr lang="zh-CN" altLang="en-US" sz="1600" dirty="0" smtClean="0">
                <a:latin typeface="黑体" pitchFamily="49" charset="-122"/>
                <a:ea typeface="黑体" pitchFamily="49" charset="-122"/>
              </a:rPr>
              <a:t>新书阅览室  </a:t>
            </a:r>
            <a:r>
              <a:rPr lang="en-US" altLang="zh-CN" sz="1600" dirty="0" smtClean="0">
                <a:latin typeface="黑体" pitchFamily="49" charset="-122"/>
                <a:ea typeface="黑体" pitchFamily="49" charset="-122"/>
              </a:rPr>
              <a:t>3F</a:t>
            </a:r>
            <a:endParaRPr lang="zh-CN" altLang="en-US" sz="1600" dirty="0" smtClean="0">
              <a:latin typeface="黑体" pitchFamily="49" charset="-122"/>
              <a:ea typeface="黑体" pitchFamily="49" charset="-122"/>
            </a:endParaRPr>
          </a:p>
          <a:p>
            <a:pPr>
              <a:defRPr/>
            </a:pPr>
            <a:r>
              <a:rPr lang="zh-CN" altLang="en-US" sz="1600" dirty="0" smtClean="0">
                <a:latin typeface="黑体" pitchFamily="49" charset="-122"/>
                <a:ea typeface="黑体" pitchFamily="49" charset="-122"/>
              </a:rPr>
              <a:t>电子阅览室</a:t>
            </a:r>
          </a:p>
        </p:txBody>
      </p:sp>
      <p:sp>
        <p:nvSpPr>
          <p:cNvPr id="6" name="矩形 32"/>
          <p:cNvSpPr>
            <a:spLocks noChangeArrowheads="1"/>
          </p:cNvSpPr>
          <p:nvPr/>
        </p:nvSpPr>
        <p:spPr bwMode="auto">
          <a:xfrm>
            <a:off x="0" y="3140968"/>
            <a:ext cx="2051719" cy="864095"/>
          </a:xfrm>
          <a:prstGeom prst="rect">
            <a:avLst/>
          </a:prstGeom>
          <a:solidFill>
            <a:srgbClr val="A7F5B9">
              <a:alpha val="32941"/>
            </a:srgbClr>
          </a:solidFill>
          <a:ln w="9525">
            <a:noFill/>
            <a:miter lim="800000"/>
            <a:headEnd/>
            <a:tailEnd/>
          </a:ln>
        </p:spPr>
        <p:txBody>
          <a:bodyPr anchor="ctr"/>
          <a:lstStyle/>
          <a:p>
            <a:pPr>
              <a:defRPr/>
            </a:pPr>
            <a:r>
              <a:rPr lang="zh-CN" altLang="en-US" dirty="0" smtClean="0">
                <a:latin typeface="黑体" pitchFamily="49" charset="-122"/>
                <a:ea typeface="黑体" pitchFamily="49" charset="-122"/>
              </a:rPr>
              <a:t>报刊阅览室 </a:t>
            </a:r>
            <a:r>
              <a:rPr lang="en-US" altLang="zh-CN" dirty="0" smtClean="0">
                <a:latin typeface="黑体" pitchFamily="49" charset="-122"/>
                <a:ea typeface="黑体" pitchFamily="49" charset="-122"/>
              </a:rPr>
              <a:t>2F</a:t>
            </a:r>
            <a:endParaRPr lang="zh-CN" altLang="en-US" dirty="0">
              <a:latin typeface="黑体" pitchFamily="49" charset="-122"/>
              <a:ea typeface="黑体" pitchFamily="49" charset="-122"/>
            </a:endParaRPr>
          </a:p>
        </p:txBody>
      </p:sp>
      <p:pic>
        <p:nvPicPr>
          <p:cNvPr id="7" name="Picture 12" descr="D:\工作备份\馆 图片\DSC00482.JPG"/>
          <p:cNvPicPr>
            <a:picLocks noChangeAspect="1" noChangeArrowheads="1"/>
          </p:cNvPicPr>
          <p:nvPr/>
        </p:nvPicPr>
        <p:blipFill>
          <a:blip r:embed="rId2" cstate="email"/>
          <a:srcRect/>
          <a:stretch>
            <a:fillRect/>
          </a:stretch>
        </p:blipFill>
        <p:spPr bwMode="auto">
          <a:xfrm>
            <a:off x="2339752" y="1294033"/>
            <a:ext cx="3322775" cy="2206973"/>
          </a:xfrm>
          <a:prstGeom prst="rect">
            <a:avLst/>
          </a:prstGeom>
          <a:noFill/>
          <a:ln w="9525">
            <a:noFill/>
            <a:miter lim="800000"/>
            <a:headEnd/>
            <a:tailEnd/>
          </a:ln>
        </p:spPr>
      </p:pic>
      <p:pic>
        <p:nvPicPr>
          <p:cNvPr id="8" name="Picture 5" descr="DSC00477"/>
          <p:cNvPicPr>
            <a:picLocks noChangeAspect="1" noChangeArrowheads="1"/>
          </p:cNvPicPr>
          <p:nvPr/>
        </p:nvPicPr>
        <p:blipFill>
          <a:blip r:embed="rId3" cstate="email"/>
          <a:srcRect/>
          <a:stretch>
            <a:fillRect/>
          </a:stretch>
        </p:blipFill>
        <p:spPr bwMode="auto">
          <a:xfrm>
            <a:off x="5724128" y="1294033"/>
            <a:ext cx="3321543" cy="2206973"/>
          </a:xfrm>
          <a:prstGeom prst="rect">
            <a:avLst/>
          </a:prstGeom>
          <a:noFill/>
          <a:ln w="9525">
            <a:noFill/>
            <a:miter lim="800000"/>
            <a:headEnd/>
            <a:tailEnd/>
          </a:ln>
        </p:spPr>
      </p:pic>
      <p:sp>
        <p:nvSpPr>
          <p:cNvPr id="18" name="矩形 17"/>
          <p:cNvSpPr/>
          <p:nvPr/>
        </p:nvSpPr>
        <p:spPr>
          <a:xfrm>
            <a:off x="2339752" y="764704"/>
            <a:ext cx="3595856" cy="307777"/>
          </a:xfrm>
          <a:prstGeom prst="rect">
            <a:avLst/>
          </a:prstGeom>
        </p:spPr>
        <p:txBody>
          <a:bodyPr wrap="none">
            <a:spAutoFit/>
          </a:bodyPr>
          <a:lstStyle/>
          <a:p>
            <a:r>
              <a:rPr lang="zh-CN" altLang="zh-CN" sz="1400" dirty="0" smtClean="0">
                <a:solidFill>
                  <a:srgbClr val="000000"/>
                </a:solidFill>
                <a:latin typeface="Adobe 楷体 Std R" pitchFamily="18" charset="-122"/>
                <a:ea typeface="Adobe 楷体 Std R" pitchFamily="18" charset="-122"/>
              </a:rPr>
              <a:t>收藏中外文期刊、报纸和部分期刊合订本。</a:t>
            </a:r>
            <a:endParaRPr lang="zh-CN" altLang="en-US" sz="1400" dirty="0">
              <a:solidFill>
                <a:srgbClr val="000000"/>
              </a:solidFill>
              <a:latin typeface="Adobe 楷体 Std R" pitchFamily="18" charset="-122"/>
              <a:ea typeface="Adobe 楷体 Std R" pitchFamily="18" charset="-122"/>
            </a:endParaRPr>
          </a:p>
        </p:txBody>
      </p:sp>
      <p:pic>
        <p:nvPicPr>
          <p:cNvPr id="14" name="Picture 8" descr="1301033566_american_cinematographer_2011_04_downmagaz"/>
          <p:cNvPicPr>
            <a:picLocks noChangeAspect="1" noChangeArrowheads="1"/>
          </p:cNvPicPr>
          <p:nvPr/>
        </p:nvPicPr>
        <p:blipFill>
          <a:blip r:embed="rId4" cstate="email"/>
          <a:srcRect/>
          <a:stretch>
            <a:fillRect/>
          </a:stretch>
        </p:blipFill>
        <p:spPr bwMode="auto">
          <a:xfrm>
            <a:off x="6372200" y="3633907"/>
            <a:ext cx="1296144" cy="1742507"/>
          </a:xfrm>
          <a:prstGeom prst="rect">
            <a:avLst/>
          </a:prstGeom>
          <a:noFill/>
          <a:ln w="9525">
            <a:noFill/>
            <a:miter lim="800000"/>
            <a:headEnd/>
            <a:tailEnd/>
          </a:ln>
        </p:spPr>
      </p:pic>
      <p:pic>
        <p:nvPicPr>
          <p:cNvPr id="16" name="Picture 4" descr="6a00d83455aaff69e200e54f52cb288834-800wi"/>
          <p:cNvPicPr>
            <a:picLocks noChangeAspect="1" noChangeArrowheads="1"/>
          </p:cNvPicPr>
          <p:nvPr/>
        </p:nvPicPr>
        <p:blipFill>
          <a:blip r:embed="rId5" cstate="email"/>
          <a:srcRect/>
          <a:stretch>
            <a:fillRect/>
          </a:stretch>
        </p:blipFill>
        <p:spPr bwMode="auto">
          <a:xfrm>
            <a:off x="5030727" y="3645024"/>
            <a:ext cx="1269465" cy="1726107"/>
          </a:xfrm>
          <a:prstGeom prst="rect">
            <a:avLst/>
          </a:prstGeom>
          <a:noFill/>
          <a:ln w="9525">
            <a:noFill/>
            <a:miter lim="800000"/>
            <a:headEnd/>
            <a:tailEnd/>
          </a:ln>
        </p:spPr>
      </p:pic>
      <p:pic>
        <p:nvPicPr>
          <p:cNvPr id="12" name="Picture 6" descr="i-D-magazine-Pre-Spring-2012-Chen-Hong-Jin"/>
          <p:cNvPicPr>
            <a:picLocks noChangeAspect="1" noChangeArrowheads="1"/>
          </p:cNvPicPr>
          <p:nvPr/>
        </p:nvPicPr>
        <p:blipFill>
          <a:blip r:embed="rId6" cstate="email"/>
          <a:srcRect/>
          <a:stretch>
            <a:fillRect/>
          </a:stretch>
        </p:blipFill>
        <p:spPr bwMode="auto">
          <a:xfrm>
            <a:off x="3672706" y="3642343"/>
            <a:ext cx="1331342" cy="1731963"/>
          </a:xfrm>
          <a:prstGeom prst="rect">
            <a:avLst/>
          </a:prstGeom>
          <a:noFill/>
          <a:ln w="9525">
            <a:noFill/>
            <a:miter lim="800000"/>
            <a:headEnd/>
            <a:tailEnd/>
          </a:ln>
        </p:spPr>
      </p:pic>
      <p:pic>
        <p:nvPicPr>
          <p:cNvPr id="11" name="Picture 5" descr="ARTnews-8"/>
          <p:cNvPicPr>
            <a:picLocks noChangeAspect="1" noChangeArrowheads="1"/>
          </p:cNvPicPr>
          <p:nvPr/>
        </p:nvPicPr>
        <p:blipFill>
          <a:blip r:embed="rId7" cstate="email"/>
          <a:srcRect/>
          <a:stretch>
            <a:fillRect/>
          </a:stretch>
        </p:blipFill>
        <p:spPr bwMode="auto">
          <a:xfrm>
            <a:off x="2339752" y="3642343"/>
            <a:ext cx="1306512" cy="1731963"/>
          </a:xfrm>
          <a:prstGeom prst="rect">
            <a:avLst/>
          </a:prstGeom>
          <a:noFill/>
          <a:ln w="9525">
            <a:noFill/>
            <a:miter lim="800000"/>
            <a:headEnd/>
            <a:tailEnd/>
          </a:ln>
        </p:spPr>
      </p:pic>
      <p:pic>
        <p:nvPicPr>
          <p:cNvPr id="15" name="Picture 13" descr="Colors_Cover_01"/>
          <p:cNvPicPr>
            <a:picLocks noChangeAspect="1" noChangeArrowheads="1"/>
          </p:cNvPicPr>
          <p:nvPr/>
        </p:nvPicPr>
        <p:blipFill>
          <a:blip r:embed="rId8" cstate="email"/>
          <a:srcRect/>
          <a:stretch>
            <a:fillRect/>
          </a:stretch>
        </p:blipFill>
        <p:spPr bwMode="auto">
          <a:xfrm>
            <a:off x="7702633" y="3645024"/>
            <a:ext cx="1261855" cy="1728192"/>
          </a:xfrm>
          <a:prstGeom prst="rect">
            <a:avLst/>
          </a:prstGeom>
          <a:noFill/>
          <a:ln w="9525">
            <a:noFill/>
            <a:miter lim="800000"/>
            <a:headEnd/>
            <a:tailEnd/>
          </a:ln>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blinds(horizontal)">
                                      <p:cBhvr>
                                        <p:cTn id="7" dur="500"/>
                                        <p:tgtEl>
                                          <p:spTgt spid="6">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blinds(horizontal)">
                                      <p:cBhvr>
                                        <p:cTn id="10" dur="500"/>
                                        <p:tgtEl>
                                          <p:spTgt spid="6">
                                            <p:txEl>
                                              <p:pRg st="0" end="0"/>
                                            </p:txEl>
                                          </p:spTgt>
                                        </p:tgtEl>
                                      </p:cBhvr>
                                    </p:animEffect>
                                  </p:childTnLst>
                                </p:cTn>
                              </p:par>
                            </p:childTnLst>
                          </p:cTn>
                        </p:par>
                        <p:par>
                          <p:cTn id="11" fill="hold">
                            <p:stCondLst>
                              <p:cond delay="500"/>
                            </p:stCondLst>
                            <p:childTnLst>
                              <p:par>
                                <p:cTn id="12" presetID="3" presetClass="entr" presetSubtype="1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linds(horizontal)">
                                      <p:cBhvr>
                                        <p:cTn id="14" dur="500"/>
                                        <p:tgtEl>
                                          <p:spTgt spid="5"/>
                                        </p:tgtEl>
                                      </p:cBhvr>
                                    </p:animEffect>
                                  </p:childTnLst>
                                </p:cTn>
                              </p:par>
                            </p:childTnLst>
                          </p:cTn>
                        </p:par>
                        <p:par>
                          <p:cTn id="15" fill="hold">
                            <p:stCondLst>
                              <p:cond delay="1000"/>
                            </p:stCondLst>
                            <p:childTnLst>
                              <p:par>
                                <p:cTn id="16" presetID="3" presetClass="entr" presetSubtype="1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linds(horizontal)">
                                      <p:cBhvr>
                                        <p:cTn id="18" dur="500"/>
                                        <p:tgtEl>
                                          <p:spTgt spid="4"/>
                                        </p:tgtEl>
                                      </p:cBhvr>
                                    </p:animEffect>
                                  </p:childTnLst>
                                </p:cTn>
                              </p:par>
                            </p:childTnLst>
                          </p:cTn>
                        </p:par>
                        <p:par>
                          <p:cTn id="19" fill="hold">
                            <p:stCondLst>
                              <p:cond delay="1500"/>
                            </p:stCondLst>
                            <p:childTnLst>
                              <p:par>
                                <p:cTn id="20" presetID="26" presetClass="emph" presetSubtype="0" fill="hold" grpId="1" nodeType="afterEffect">
                                  <p:stCondLst>
                                    <p:cond delay="0"/>
                                  </p:stCondLst>
                                  <p:childTnLst>
                                    <p:animEffect transition="out" filter="fade">
                                      <p:cBhvr>
                                        <p:cTn id="21" dur="500" tmFilter="0, 0; .2, .5; .8, .5; 1, 0"/>
                                        <p:tgtEl>
                                          <p:spTgt spid="6">
                                            <p:bg/>
                                          </p:spTgt>
                                        </p:tgtEl>
                                      </p:cBhvr>
                                    </p:animEffect>
                                    <p:animScale>
                                      <p:cBhvr>
                                        <p:cTn id="22" dur="250" autoRev="1" fill="hold"/>
                                        <p:tgtEl>
                                          <p:spTgt spid="6">
                                            <p:bg/>
                                          </p:spTgt>
                                        </p:tgtEl>
                                      </p:cBhvr>
                                      <p:by x="105000" y="105000"/>
                                    </p:animScale>
                                  </p:childTnLst>
                                </p:cTn>
                              </p:par>
                            </p:childTnLst>
                          </p:cTn>
                        </p:par>
                        <p:par>
                          <p:cTn id="23" fill="hold">
                            <p:stCondLst>
                              <p:cond delay="2000"/>
                            </p:stCondLst>
                            <p:childTnLst>
                              <p:par>
                                <p:cTn id="24" presetID="26" presetClass="emph" presetSubtype="0" fill="hold" grpId="1" nodeType="afterEffect">
                                  <p:stCondLst>
                                    <p:cond delay="0"/>
                                  </p:stCondLst>
                                  <p:childTnLst>
                                    <p:animEffect transition="out" filter="fade">
                                      <p:cBhvr>
                                        <p:cTn id="25" dur="500" tmFilter="0, 0; .2, .5; .8, .5; 1, 0"/>
                                        <p:tgtEl>
                                          <p:spTgt spid="6">
                                            <p:txEl>
                                              <p:pRg st="0" end="0"/>
                                            </p:txEl>
                                          </p:spTgt>
                                        </p:tgtEl>
                                      </p:cBhvr>
                                    </p:animEffect>
                                    <p:animScale>
                                      <p:cBhvr>
                                        <p:cTn id="26" dur="250" autoRev="1" fill="hold"/>
                                        <p:tgtEl>
                                          <p:spTgt spid="6">
                                            <p:txEl>
                                              <p:pRg st="0" end="0"/>
                                            </p:txEl>
                                          </p:spTgt>
                                        </p:tgtEl>
                                      </p:cBhvr>
                                      <p:by x="105000" y="105000"/>
                                    </p:animScale>
                                  </p:childTnLst>
                                </p:cTn>
                              </p:par>
                            </p:childTnLst>
                          </p:cTn>
                        </p:par>
                        <p:par>
                          <p:cTn id="27" fill="hold">
                            <p:stCondLst>
                              <p:cond delay="2500"/>
                            </p:stCondLst>
                            <p:childTnLst>
                              <p:par>
                                <p:cTn id="28" presetID="19" presetClass="emph" presetSubtype="0" fill="hold" nodeType="afterEffect">
                                  <p:stCondLst>
                                    <p:cond delay="0"/>
                                  </p:stCondLst>
                                  <p:childTnLst>
                                    <p:animClr clrSpc="rgb">
                                      <p:cBhvr override="childStyle">
                                        <p:cTn id="29" dur="500" fill="hold"/>
                                        <p:tgtEl>
                                          <p:spTgt spid="6">
                                            <p:txEl>
                                              <p:pRg st="0" end="0"/>
                                            </p:txEl>
                                          </p:spTgt>
                                        </p:tgtEl>
                                        <p:attrNameLst>
                                          <p:attrName>style.color</p:attrName>
                                        </p:attrNameLst>
                                      </p:cBhvr>
                                      <p:to>
                                        <a:schemeClr val="accent2"/>
                                      </p:to>
                                    </p:animClr>
                                    <p:animClr clrSpc="rgb">
                                      <p:cBhvr>
                                        <p:cTn id="30" dur="500" fill="hold"/>
                                        <p:tgtEl>
                                          <p:spTgt spid="6">
                                            <p:txEl>
                                              <p:pRg st="0" end="0"/>
                                            </p:txEl>
                                          </p:spTgt>
                                        </p:tgtEl>
                                        <p:attrNameLst>
                                          <p:attrName>fillcolor</p:attrName>
                                        </p:attrNameLst>
                                      </p:cBhvr>
                                      <p:to>
                                        <a:schemeClr val="accent2"/>
                                      </p:to>
                                    </p:animClr>
                                    <p:set>
                                      <p:cBhvr>
                                        <p:cTn id="31" dur="500" fill="hold"/>
                                        <p:tgtEl>
                                          <p:spTgt spid="6">
                                            <p:txEl>
                                              <p:pRg st="0" end="0"/>
                                            </p:txEl>
                                          </p:spTgt>
                                        </p:tgtEl>
                                        <p:attrNameLst>
                                          <p:attrName>fill.type</p:attrName>
                                        </p:attrNameLst>
                                      </p:cBhvr>
                                      <p:to>
                                        <p:strVal val="solid"/>
                                      </p:to>
                                    </p:set>
                                    <p:set>
                                      <p:cBhvr>
                                        <p:cTn id="32" dur="500" fill="hold"/>
                                        <p:tgtEl>
                                          <p:spTgt spid="6">
                                            <p:txEl>
                                              <p:pRg st="0" end="0"/>
                                            </p:txEl>
                                          </p:spTgt>
                                        </p:tgtEl>
                                        <p:attrNameLst>
                                          <p:attrName>fill.on</p:attrName>
                                        </p:attrNameLst>
                                      </p:cBhvr>
                                      <p:to>
                                        <p:strVal val="true"/>
                                      </p:to>
                                    </p:set>
                                  </p:childTnLst>
                                </p:cTn>
                              </p:par>
                            </p:childTnLst>
                          </p:cTn>
                        </p:par>
                        <p:par>
                          <p:cTn id="33" fill="hold">
                            <p:stCondLst>
                              <p:cond delay="3000"/>
                            </p:stCondLst>
                            <p:childTnLst>
                              <p:par>
                                <p:cTn id="34" presetID="3" presetClass="entr" presetSubtype="10"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linds(horizontal)">
                                      <p:cBhvr>
                                        <p:cTn id="36" dur="500"/>
                                        <p:tgtEl>
                                          <p:spTgt spid="18"/>
                                        </p:tgtEl>
                                      </p:cBhvr>
                                    </p:animEffect>
                                  </p:childTnLst>
                                </p:cTn>
                              </p:par>
                            </p:childTnLst>
                          </p:cTn>
                        </p:par>
                        <p:par>
                          <p:cTn id="37" fill="hold">
                            <p:stCondLst>
                              <p:cond delay="3500"/>
                            </p:stCondLst>
                            <p:childTnLst>
                              <p:par>
                                <p:cTn id="38" presetID="50" presetClass="entr" presetSubtype="0" decel="100000"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 calcmode="lin" valueType="num">
                                      <p:cBhvr>
                                        <p:cTn id="40" dur="1000" fill="hold"/>
                                        <p:tgtEl>
                                          <p:spTgt spid="19"/>
                                        </p:tgtEl>
                                        <p:attrNameLst>
                                          <p:attrName>ppt_w</p:attrName>
                                        </p:attrNameLst>
                                      </p:cBhvr>
                                      <p:tavLst>
                                        <p:tav tm="0">
                                          <p:val>
                                            <p:strVal val="#ppt_w+.3"/>
                                          </p:val>
                                        </p:tav>
                                        <p:tav tm="100000">
                                          <p:val>
                                            <p:strVal val="#ppt_w"/>
                                          </p:val>
                                        </p:tav>
                                      </p:tavLst>
                                    </p:anim>
                                    <p:anim calcmode="lin" valueType="num">
                                      <p:cBhvr>
                                        <p:cTn id="41" dur="1000" fill="hold"/>
                                        <p:tgtEl>
                                          <p:spTgt spid="19"/>
                                        </p:tgtEl>
                                        <p:attrNameLst>
                                          <p:attrName>ppt_h</p:attrName>
                                        </p:attrNameLst>
                                      </p:cBhvr>
                                      <p:tavLst>
                                        <p:tav tm="0">
                                          <p:val>
                                            <p:strVal val="#ppt_h"/>
                                          </p:val>
                                        </p:tav>
                                        <p:tav tm="100000">
                                          <p:val>
                                            <p:strVal val="#ppt_h"/>
                                          </p:val>
                                        </p:tav>
                                      </p:tavLst>
                                    </p:anim>
                                    <p:animEffect transition="in" filter="fade">
                                      <p:cBhvr>
                                        <p:cTn id="42" dur="1000"/>
                                        <p:tgtEl>
                                          <p:spTgt spid="19"/>
                                        </p:tgtEl>
                                      </p:cBhvr>
                                    </p:animEffect>
                                  </p:childTnLst>
                                </p:cTn>
                              </p:par>
                            </p:childTnLst>
                          </p:cTn>
                        </p:par>
                        <p:par>
                          <p:cTn id="43" fill="hold">
                            <p:stCondLst>
                              <p:cond delay="4500"/>
                            </p:stCondLst>
                            <p:childTnLst>
                              <p:par>
                                <p:cTn id="44" presetID="53" presetClass="entr" presetSubtype="0" fill="hold" nodeType="after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500" fill="hold"/>
                                        <p:tgtEl>
                                          <p:spTgt spid="7"/>
                                        </p:tgtEl>
                                        <p:attrNameLst>
                                          <p:attrName>ppt_w</p:attrName>
                                        </p:attrNameLst>
                                      </p:cBhvr>
                                      <p:tavLst>
                                        <p:tav tm="0">
                                          <p:val>
                                            <p:fltVal val="0"/>
                                          </p:val>
                                        </p:tav>
                                        <p:tav tm="100000">
                                          <p:val>
                                            <p:strVal val="#ppt_w"/>
                                          </p:val>
                                        </p:tav>
                                      </p:tavLst>
                                    </p:anim>
                                    <p:anim calcmode="lin" valueType="num">
                                      <p:cBhvr>
                                        <p:cTn id="47" dur="500" fill="hold"/>
                                        <p:tgtEl>
                                          <p:spTgt spid="7"/>
                                        </p:tgtEl>
                                        <p:attrNameLst>
                                          <p:attrName>ppt_h</p:attrName>
                                        </p:attrNameLst>
                                      </p:cBhvr>
                                      <p:tavLst>
                                        <p:tav tm="0">
                                          <p:val>
                                            <p:fltVal val="0"/>
                                          </p:val>
                                        </p:tav>
                                        <p:tav tm="100000">
                                          <p:val>
                                            <p:strVal val="#ppt_h"/>
                                          </p:val>
                                        </p:tav>
                                      </p:tavLst>
                                    </p:anim>
                                    <p:animEffect transition="in" filter="fade">
                                      <p:cBhvr>
                                        <p:cTn id="48" dur="500"/>
                                        <p:tgtEl>
                                          <p:spTgt spid="7"/>
                                        </p:tgtEl>
                                      </p:cBhvr>
                                    </p:animEffect>
                                  </p:childTnLst>
                                </p:cTn>
                              </p:par>
                            </p:childTnLst>
                          </p:cTn>
                        </p:par>
                        <p:par>
                          <p:cTn id="49" fill="hold">
                            <p:stCondLst>
                              <p:cond delay="5000"/>
                            </p:stCondLst>
                            <p:childTnLst>
                              <p:par>
                                <p:cTn id="50" presetID="53" presetClass="entr" presetSubtype="0" fill="hold" nodeType="after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500" fill="hold"/>
                                        <p:tgtEl>
                                          <p:spTgt spid="8"/>
                                        </p:tgtEl>
                                        <p:attrNameLst>
                                          <p:attrName>ppt_w</p:attrName>
                                        </p:attrNameLst>
                                      </p:cBhvr>
                                      <p:tavLst>
                                        <p:tav tm="0">
                                          <p:val>
                                            <p:fltVal val="0"/>
                                          </p:val>
                                        </p:tav>
                                        <p:tav tm="100000">
                                          <p:val>
                                            <p:strVal val="#ppt_w"/>
                                          </p:val>
                                        </p:tav>
                                      </p:tavLst>
                                    </p:anim>
                                    <p:anim calcmode="lin" valueType="num">
                                      <p:cBhvr>
                                        <p:cTn id="53" dur="500" fill="hold"/>
                                        <p:tgtEl>
                                          <p:spTgt spid="8"/>
                                        </p:tgtEl>
                                        <p:attrNameLst>
                                          <p:attrName>ppt_h</p:attrName>
                                        </p:attrNameLst>
                                      </p:cBhvr>
                                      <p:tavLst>
                                        <p:tav tm="0">
                                          <p:val>
                                            <p:fltVal val="0"/>
                                          </p:val>
                                        </p:tav>
                                        <p:tav tm="100000">
                                          <p:val>
                                            <p:strVal val="#ppt_h"/>
                                          </p:val>
                                        </p:tav>
                                      </p:tavLst>
                                    </p:anim>
                                    <p:animEffect transition="in" filter="fade">
                                      <p:cBhvr>
                                        <p:cTn id="54" dur="500"/>
                                        <p:tgtEl>
                                          <p:spTgt spid="8"/>
                                        </p:tgtEl>
                                      </p:cBhvr>
                                    </p:animEffect>
                                  </p:childTnLst>
                                </p:cTn>
                              </p:par>
                            </p:childTnLst>
                          </p:cTn>
                        </p:par>
                        <p:par>
                          <p:cTn id="55" fill="hold">
                            <p:stCondLst>
                              <p:cond delay="5500"/>
                            </p:stCondLst>
                            <p:childTnLst>
                              <p:par>
                                <p:cTn id="56" presetID="50" presetClass="entr" presetSubtype="0" decel="100000" fill="hold" grpId="0" nodeType="afterEffect">
                                  <p:stCondLst>
                                    <p:cond delay="0"/>
                                  </p:stCondLst>
                                  <p:childTnLst>
                                    <p:set>
                                      <p:cBhvr>
                                        <p:cTn id="57" dur="1" fill="hold">
                                          <p:stCondLst>
                                            <p:cond delay="0"/>
                                          </p:stCondLst>
                                        </p:cTn>
                                        <p:tgtEl>
                                          <p:spTgt spid="20"/>
                                        </p:tgtEl>
                                        <p:attrNameLst>
                                          <p:attrName>style.visibility</p:attrName>
                                        </p:attrNameLst>
                                      </p:cBhvr>
                                      <p:to>
                                        <p:strVal val="visible"/>
                                      </p:to>
                                    </p:set>
                                    <p:anim calcmode="lin" valueType="num">
                                      <p:cBhvr>
                                        <p:cTn id="58" dur="1000" fill="hold"/>
                                        <p:tgtEl>
                                          <p:spTgt spid="20"/>
                                        </p:tgtEl>
                                        <p:attrNameLst>
                                          <p:attrName>ppt_w</p:attrName>
                                        </p:attrNameLst>
                                      </p:cBhvr>
                                      <p:tavLst>
                                        <p:tav tm="0">
                                          <p:val>
                                            <p:strVal val="#ppt_w+.3"/>
                                          </p:val>
                                        </p:tav>
                                        <p:tav tm="100000">
                                          <p:val>
                                            <p:strVal val="#ppt_w"/>
                                          </p:val>
                                        </p:tav>
                                      </p:tavLst>
                                    </p:anim>
                                    <p:anim calcmode="lin" valueType="num">
                                      <p:cBhvr>
                                        <p:cTn id="59" dur="1000" fill="hold"/>
                                        <p:tgtEl>
                                          <p:spTgt spid="20"/>
                                        </p:tgtEl>
                                        <p:attrNameLst>
                                          <p:attrName>ppt_h</p:attrName>
                                        </p:attrNameLst>
                                      </p:cBhvr>
                                      <p:tavLst>
                                        <p:tav tm="0">
                                          <p:val>
                                            <p:strVal val="#ppt_h"/>
                                          </p:val>
                                        </p:tav>
                                        <p:tav tm="100000">
                                          <p:val>
                                            <p:strVal val="#ppt_h"/>
                                          </p:val>
                                        </p:tav>
                                      </p:tavLst>
                                    </p:anim>
                                    <p:animEffect transition="in" filter="fade">
                                      <p:cBhvr>
                                        <p:cTn id="60" dur="1000"/>
                                        <p:tgtEl>
                                          <p:spTgt spid="20"/>
                                        </p:tgtEl>
                                      </p:cBhvr>
                                    </p:animEffect>
                                  </p:childTnLst>
                                </p:cTn>
                              </p:par>
                            </p:childTnLst>
                          </p:cTn>
                        </p:par>
                        <p:par>
                          <p:cTn id="61" fill="hold">
                            <p:stCondLst>
                              <p:cond delay="6500"/>
                            </p:stCondLst>
                            <p:childTnLst>
                              <p:par>
                                <p:cTn id="62" presetID="50" presetClass="entr" presetSubtype="0" decel="100000" fill="hold" grpId="0" nodeType="afterEffect">
                                  <p:stCondLst>
                                    <p:cond delay="0"/>
                                  </p:stCondLst>
                                  <p:childTnLst>
                                    <p:set>
                                      <p:cBhvr>
                                        <p:cTn id="63" dur="1" fill="hold">
                                          <p:stCondLst>
                                            <p:cond delay="0"/>
                                          </p:stCondLst>
                                        </p:cTn>
                                        <p:tgtEl>
                                          <p:spTgt spid="21"/>
                                        </p:tgtEl>
                                        <p:attrNameLst>
                                          <p:attrName>style.visibility</p:attrName>
                                        </p:attrNameLst>
                                      </p:cBhvr>
                                      <p:to>
                                        <p:strVal val="visible"/>
                                      </p:to>
                                    </p:set>
                                    <p:anim calcmode="lin" valueType="num">
                                      <p:cBhvr>
                                        <p:cTn id="64" dur="1000" fill="hold"/>
                                        <p:tgtEl>
                                          <p:spTgt spid="21"/>
                                        </p:tgtEl>
                                        <p:attrNameLst>
                                          <p:attrName>ppt_w</p:attrName>
                                        </p:attrNameLst>
                                      </p:cBhvr>
                                      <p:tavLst>
                                        <p:tav tm="0">
                                          <p:val>
                                            <p:strVal val="#ppt_w+.3"/>
                                          </p:val>
                                        </p:tav>
                                        <p:tav tm="100000">
                                          <p:val>
                                            <p:strVal val="#ppt_w"/>
                                          </p:val>
                                        </p:tav>
                                      </p:tavLst>
                                    </p:anim>
                                    <p:anim calcmode="lin" valueType="num">
                                      <p:cBhvr>
                                        <p:cTn id="65" dur="1000" fill="hold"/>
                                        <p:tgtEl>
                                          <p:spTgt spid="21"/>
                                        </p:tgtEl>
                                        <p:attrNameLst>
                                          <p:attrName>ppt_h</p:attrName>
                                        </p:attrNameLst>
                                      </p:cBhvr>
                                      <p:tavLst>
                                        <p:tav tm="0">
                                          <p:val>
                                            <p:strVal val="#ppt_h"/>
                                          </p:val>
                                        </p:tav>
                                        <p:tav tm="100000">
                                          <p:val>
                                            <p:strVal val="#ppt_h"/>
                                          </p:val>
                                        </p:tav>
                                      </p:tavLst>
                                    </p:anim>
                                    <p:animEffect transition="in" filter="fade">
                                      <p:cBhvr>
                                        <p:cTn id="66" dur="1000"/>
                                        <p:tgtEl>
                                          <p:spTgt spid="21"/>
                                        </p:tgtEl>
                                      </p:cBhvr>
                                    </p:animEffect>
                                  </p:childTnLst>
                                </p:cTn>
                              </p:par>
                            </p:childTnLst>
                          </p:cTn>
                        </p:par>
                        <p:par>
                          <p:cTn id="67" fill="hold">
                            <p:stCondLst>
                              <p:cond delay="7500"/>
                            </p:stCondLst>
                            <p:childTnLst>
                              <p:par>
                                <p:cTn id="68" presetID="50" presetClass="entr" presetSubtype="0" decel="100000" fill="hold" grpId="0" nodeType="afterEffect">
                                  <p:stCondLst>
                                    <p:cond delay="0"/>
                                  </p:stCondLst>
                                  <p:childTnLst>
                                    <p:set>
                                      <p:cBhvr>
                                        <p:cTn id="69" dur="1" fill="hold">
                                          <p:stCondLst>
                                            <p:cond delay="0"/>
                                          </p:stCondLst>
                                        </p:cTn>
                                        <p:tgtEl>
                                          <p:spTgt spid="17"/>
                                        </p:tgtEl>
                                        <p:attrNameLst>
                                          <p:attrName>style.visibility</p:attrName>
                                        </p:attrNameLst>
                                      </p:cBhvr>
                                      <p:to>
                                        <p:strVal val="visible"/>
                                      </p:to>
                                    </p:set>
                                    <p:anim calcmode="lin" valueType="num">
                                      <p:cBhvr>
                                        <p:cTn id="70" dur="1000" fill="hold"/>
                                        <p:tgtEl>
                                          <p:spTgt spid="17"/>
                                        </p:tgtEl>
                                        <p:attrNameLst>
                                          <p:attrName>ppt_w</p:attrName>
                                        </p:attrNameLst>
                                      </p:cBhvr>
                                      <p:tavLst>
                                        <p:tav tm="0">
                                          <p:val>
                                            <p:strVal val="#ppt_w+.3"/>
                                          </p:val>
                                        </p:tav>
                                        <p:tav tm="100000">
                                          <p:val>
                                            <p:strVal val="#ppt_w"/>
                                          </p:val>
                                        </p:tav>
                                      </p:tavLst>
                                    </p:anim>
                                    <p:anim calcmode="lin" valueType="num">
                                      <p:cBhvr>
                                        <p:cTn id="71" dur="1000" fill="hold"/>
                                        <p:tgtEl>
                                          <p:spTgt spid="17"/>
                                        </p:tgtEl>
                                        <p:attrNameLst>
                                          <p:attrName>ppt_h</p:attrName>
                                        </p:attrNameLst>
                                      </p:cBhvr>
                                      <p:tavLst>
                                        <p:tav tm="0">
                                          <p:val>
                                            <p:strVal val="#ppt_h"/>
                                          </p:val>
                                        </p:tav>
                                        <p:tav tm="100000">
                                          <p:val>
                                            <p:strVal val="#ppt_h"/>
                                          </p:val>
                                        </p:tav>
                                      </p:tavLst>
                                    </p:anim>
                                    <p:animEffect transition="in" filter="fade">
                                      <p:cBhvr>
                                        <p:cTn id="72" dur="1000"/>
                                        <p:tgtEl>
                                          <p:spTgt spid="17"/>
                                        </p:tgtEl>
                                      </p:cBhvr>
                                    </p:animEffect>
                                  </p:childTnLst>
                                </p:cTn>
                              </p:par>
                            </p:childTnLst>
                          </p:cTn>
                        </p:par>
                        <p:par>
                          <p:cTn id="73" fill="hold">
                            <p:stCondLst>
                              <p:cond delay="8500"/>
                            </p:stCondLst>
                            <p:childTnLst>
                              <p:par>
                                <p:cTn id="74" presetID="29" presetClass="entr" presetSubtype="0" fill="hold" nodeType="afterEffect">
                                  <p:stCondLst>
                                    <p:cond delay="0"/>
                                  </p:stCondLst>
                                  <p:childTnLst>
                                    <p:set>
                                      <p:cBhvr>
                                        <p:cTn id="75" dur="1" fill="hold">
                                          <p:stCondLst>
                                            <p:cond delay="0"/>
                                          </p:stCondLst>
                                        </p:cTn>
                                        <p:tgtEl>
                                          <p:spTgt spid="11"/>
                                        </p:tgtEl>
                                        <p:attrNameLst>
                                          <p:attrName>style.visibility</p:attrName>
                                        </p:attrNameLst>
                                      </p:cBhvr>
                                      <p:to>
                                        <p:strVal val="visible"/>
                                      </p:to>
                                    </p:set>
                                    <p:anim calcmode="lin" valueType="num">
                                      <p:cBhvr>
                                        <p:cTn id="76" dur="1000" fill="hold"/>
                                        <p:tgtEl>
                                          <p:spTgt spid="11"/>
                                        </p:tgtEl>
                                        <p:attrNameLst>
                                          <p:attrName>ppt_x</p:attrName>
                                        </p:attrNameLst>
                                      </p:cBhvr>
                                      <p:tavLst>
                                        <p:tav tm="0">
                                          <p:val>
                                            <p:strVal val="#ppt_x-.2"/>
                                          </p:val>
                                        </p:tav>
                                        <p:tav tm="100000">
                                          <p:val>
                                            <p:strVal val="#ppt_x"/>
                                          </p:val>
                                        </p:tav>
                                      </p:tavLst>
                                    </p:anim>
                                    <p:anim calcmode="lin" valueType="num">
                                      <p:cBhvr>
                                        <p:cTn id="77"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78" dur="1000"/>
                                        <p:tgtEl>
                                          <p:spTgt spid="11"/>
                                        </p:tgtEl>
                                      </p:cBhvr>
                                    </p:animEffect>
                                  </p:childTnLst>
                                </p:cTn>
                              </p:par>
                              <p:par>
                                <p:cTn id="79" presetID="29" presetClass="entr" presetSubtype="0" fill="hold" nodeType="withEffect">
                                  <p:stCondLst>
                                    <p:cond delay="0"/>
                                  </p:stCondLst>
                                  <p:childTnLst>
                                    <p:set>
                                      <p:cBhvr>
                                        <p:cTn id="80" dur="1" fill="hold">
                                          <p:stCondLst>
                                            <p:cond delay="0"/>
                                          </p:stCondLst>
                                        </p:cTn>
                                        <p:tgtEl>
                                          <p:spTgt spid="12"/>
                                        </p:tgtEl>
                                        <p:attrNameLst>
                                          <p:attrName>style.visibility</p:attrName>
                                        </p:attrNameLst>
                                      </p:cBhvr>
                                      <p:to>
                                        <p:strVal val="visible"/>
                                      </p:to>
                                    </p:set>
                                    <p:anim calcmode="lin" valueType="num">
                                      <p:cBhvr>
                                        <p:cTn id="81" dur="1000" fill="hold"/>
                                        <p:tgtEl>
                                          <p:spTgt spid="12"/>
                                        </p:tgtEl>
                                        <p:attrNameLst>
                                          <p:attrName>ppt_x</p:attrName>
                                        </p:attrNameLst>
                                      </p:cBhvr>
                                      <p:tavLst>
                                        <p:tav tm="0">
                                          <p:val>
                                            <p:strVal val="#ppt_x-.2"/>
                                          </p:val>
                                        </p:tav>
                                        <p:tav tm="100000">
                                          <p:val>
                                            <p:strVal val="#ppt_x"/>
                                          </p:val>
                                        </p:tav>
                                      </p:tavLst>
                                    </p:anim>
                                    <p:anim calcmode="lin" valueType="num">
                                      <p:cBhvr>
                                        <p:cTn id="82"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83" dur="1000"/>
                                        <p:tgtEl>
                                          <p:spTgt spid="12"/>
                                        </p:tgtEl>
                                      </p:cBhvr>
                                    </p:animEffect>
                                  </p:childTnLst>
                                </p:cTn>
                              </p:par>
                              <p:par>
                                <p:cTn id="84" presetID="29" presetClass="entr" presetSubtype="0" fill="hold" nodeType="withEffect">
                                  <p:stCondLst>
                                    <p:cond delay="0"/>
                                  </p:stCondLst>
                                  <p:childTnLst>
                                    <p:set>
                                      <p:cBhvr>
                                        <p:cTn id="85" dur="1" fill="hold">
                                          <p:stCondLst>
                                            <p:cond delay="0"/>
                                          </p:stCondLst>
                                        </p:cTn>
                                        <p:tgtEl>
                                          <p:spTgt spid="16"/>
                                        </p:tgtEl>
                                        <p:attrNameLst>
                                          <p:attrName>style.visibility</p:attrName>
                                        </p:attrNameLst>
                                      </p:cBhvr>
                                      <p:to>
                                        <p:strVal val="visible"/>
                                      </p:to>
                                    </p:set>
                                    <p:anim calcmode="lin" valueType="num">
                                      <p:cBhvr>
                                        <p:cTn id="86" dur="1000" fill="hold"/>
                                        <p:tgtEl>
                                          <p:spTgt spid="16"/>
                                        </p:tgtEl>
                                        <p:attrNameLst>
                                          <p:attrName>ppt_x</p:attrName>
                                        </p:attrNameLst>
                                      </p:cBhvr>
                                      <p:tavLst>
                                        <p:tav tm="0">
                                          <p:val>
                                            <p:strVal val="#ppt_x-.2"/>
                                          </p:val>
                                        </p:tav>
                                        <p:tav tm="100000">
                                          <p:val>
                                            <p:strVal val="#ppt_x"/>
                                          </p:val>
                                        </p:tav>
                                      </p:tavLst>
                                    </p:anim>
                                    <p:anim calcmode="lin" valueType="num">
                                      <p:cBhvr>
                                        <p:cTn id="87"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88" dur="1000"/>
                                        <p:tgtEl>
                                          <p:spTgt spid="16"/>
                                        </p:tgtEl>
                                      </p:cBhvr>
                                    </p:animEffect>
                                  </p:childTnLst>
                                </p:cTn>
                              </p:par>
                              <p:par>
                                <p:cTn id="89" presetID="29" presetClass="entr" presetSubtype="0" fill="hold" nodeType="withEffect">
                                  <p:stCondLst>
                                    <p:cond delay="0"/>
                                  </p:stCondLst>
                                  <p:childTnLst>
                                    <p:set>
                                      <p:cBhvr>
                                        <p:cTn id="90" dur="1" fill="hold">
                                          <p:stCondLst>
                                            <p:cond delay="0"/>
                                          </p:stCondLst>
                                        </p:cTn>
                                        <p:tgtEl>
                                          <p:spTgt spid="14"/>
                                        </p:tgtEl>
                                        <p:attrNameLst>
                                          <p:attrName>style.visibility</p:attrName>
                                        </p:attrNameLst>
                                      </p:cBhvr>
                                      <p:to>
                                        <p:strVal val="visible"/>
                                      </p:to>
                                    </p:set>
                                    <p:anim calcmode="lin" valueType="num">
                                      <p:cBhvr>
                                        <p:cTn id="91" dur="1000" fill="hold"/>
                                        <p:tgtEl>
                                          <p:spTgt spid="14"/>
                                        </p:tgtEl>
                                        <p:attrNameLst>
                                          <p:attrName>ppt_x</p:attrName>
                                        </p:attrNameLst>
                                      </p:cBhvr>
                                      <p:tavLst>
                                        <p:tav tm="0">
                                          <p:val>
                                            <p:strVal val="#ppt_x-.2"/>
                                          </p:val>
                                        </p:tav>
                                        <p:tav tm="100000">
                                          <p:val>
                                            <p:strVal val="#ppt_x"/>
                                          </p:val>
                                        </p:tav>
                                      </p:tavLst>
                                    </p:anim>
                                    <p:anim calcmode="lin" valueType="num">
                                      <p:cBhvr>
                                        <p:cTn id="92"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3" dur="1000"/>
                                        <p:tgtEl>
                                          <p:spTgt spid="14"/>
                                        </p:tgtEl>
                                      </p:cBhvr>
                                    </p:animEffect>
                                  </p:childTnLst>
                                </p:cTn>
                              </p:par>
                              <p:par>
                                <p:cTn id="94" presetID="29" presetClass="entr" presetSubtype="0" fill="hold" nodeType="withEffect">
                                  <p:stCondLst>
                                    <p:cond delay="0"/>
                                  </p:stCondLst>
                                  <p:childTnLst>
                                    <p:set>
                                      <p:cBhvr>
                                        <p:cTn id="95" dur="1" fill="hold">
                                          <p:stCondLst>
                                            <p:cond delay="0"/>
                                          </p:stCondLst>
                                        </p:cTn>
                                        <p:tgtEl>
                                          <p:spTgt spid="15"/>
                                        </p:tgtEl>
                                        <p:attrNameLst>
                                          <p:attrName>style.visibility</p:attrName>
                                        </p:attrNameLst>
                                      </p:cBhvr>
                                      <p:to>
                                        <p:strVal val="visible"/>
                                      </p:to>
                                    </p:set>
                                    <p:anim calcmode="lin" valueType="num">
                                      <p:cBhvr>
                                        <p:cTn id="96" dur="1000" fill="hold"/>
                                        <p:tgtEl>
                                          <p:spTgt spid="15"/>
                                        </p:tgtEl>
                                        <p:attrNameLst>
                                          <p:attrName>ppt_x</p:attrName>
                                        </p:attrNameLst>
                                      </p:cBhvr>
                                      <p:tavLst>
                                        <p:tav tm="0">
                                          <p:val>
                                            <p:strVal val="#ppt_x-.2"/>
                                          </p:val>
                                        </p:tav>
                                        <p:tav tm="100000">
                                          <p:val>
                                            <p:strVal val="#ppt_x"/>
                                          </p:val>
                                        </p:tav>
                                      </p:tavLst>
                                    </p:anim>
                                    <p:anim calcmode="lin" valueType="num">
                                      <p:cBhvr>
                                        <p:cTn id="97"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98" dur="1000"/>
                                        <p:tgtEl>
                                          <p:spTgt spid="15"/>
                                        </p:tgtEl>
                                      </p:cBhvr>
                                    </p:animEffect>
                                  </p:childTnLst>
                                </p:cTn>
                              </p:par>
                            </p:childTnLst>
                          </p:cTn>
                        </p:par>
                        <p:par>
                          <p:cTn id="99" fill="hold">
                            <p:stCondLst>
                              <p:cond delay="9500"/>
                            </p:stCondLst>
                            <p:childTnLst>
                              <p:par>
                                <p:cTn id="100" presetID="8" presetClass="emph" presetSubtype="0" fill="hold" nodeType="afterEffect">
                                  <p:stCondLst>
                                    <p:cond delay="0"/>
                                  </p:stCondLst>
                                  <p:childTnLst>
                                    <p:animRot by="21600000">
                                      <p:cBhvr>
                                        <p:cTn id="101" dur="1000" fill="hold"/>
                                        <p:tgtEl>
                                          <p:spTgt spid="11"/>
                                        </p:tgtEl>
                                        <p:attrNameLst>
                                          <p:attrName>r</p:attrName>
                                        </p:attrNameLst>
                                      </p:cBhvr>
                                    </p:animRot>
                                  </p:childTnLst>
                                </p:cTn>
                              </p:par>
                            </p:childTnLst>
                          </p:cTn>
                        </p:par>
                        <p:par>
                          <p:cTn id="102" fill="hold">
                            <p:stCondLst>
                              <p:cond delay="10500"/>
                            </p:stCondLst>
                            <p:childTnLst>
                              <p:par>
                                <p:cTn id="103" presetID="8" presetClass="emph" presetSubtype="0" fill="hold" nodeType="afterEffect">
                                  <p:stCondLst>
                                    <p:cond delay="0"/>
                                  </p:stCondLst>
                                  <p:childTnLst>
                                    <p:animRot by="21600000">
                                      <p:cBhvr>
                                        <p:cTn id="104" dur="1000" fill="hold"/>
                                        <p:tgtEl>
                                          <p:spTgt spid="12"/>
                                        </p:tgtEl>
                                        <p:attrNameLst>
                                          <p:attrName>r</p:attrName>
                                        </p:attrNameLst>
                                      </p:cBhvr>
                                    </p:animRot>
                                  </p:childTnLst>
                                </p:cTn>
                              </p:par>
                            </p:childTnLst>
                          </p:cTn>
                        </p:par>
                        <p:par>
                          <p:cTn id="105" fill="hold">
                            <p:stCondLst>
                              <p:cond delay="11500"/>
                            </p:stCondLst>
                            <p:childTnLst>
                              <p:par>
                                <p:cTn id="106" presetID="8" presetClass="emph" presetSubtype="0" fill="hold" nodeType="afterEffect">
                                  <p:stCondLst>
                                    <p:cond delay="0"/>
                                  </p:stCondLst>
                                  <p:childTnLst>
                                    <p:animRot by="21600000">
                                      <p:cBhvr>
                                        <p:cTn id="107" dur="1000" fill="hold"/>
                                        <p:tgtEl>
                                          <p:spTgt spid="16"/>
                                        </p:tgtEl>
                                        <p:attrNameLst>
                                          <p:attrName>r</p:attrName>
                                        </p:attrNameLst>
                                      </p:cBhvr>
                                    </p:animRot>
                                  </p:childTnLst>
                                </p:cTn>
                              </p:par>
                            </p:childTnLst>
                          </p:cTn>
                        </p:par>
                        <p:par>
                          <p:cTn id="108" fill="hold">
                            <p:stCondLst>
                              <p:cond delay="12500"/>
                            </p:stCondLst>
                            <p:childTnLst>
                              <p:par>
                                <p:cTn id="109" presetID="8" presetClass="emph" presetSubtype="0" fill="hold" nodeType="afterEffect">
                                  <p:stCondLst>
                                    <p:cond delay="0"/>
                                  </p:stCondLst>
                                  <p:childTnLst>
                                    <p:animRot by="21600000">
                                      <p:cBhvr>
                                        <p:cTn id="110" dur="1000" fill="hold"/>
                                        <p:tgtEl>
                                          <p:spTgt spid="14"/>
                                        </p:tgtEl>
                                        <p:attrNameLst>
                                          <p:attrName>r</p:attrName>
                                        </p:attrNameLst>
                                      </p:cBhvr>
                                    </p:animRot>
                                  </p:childTnLst>
                                </p:cTn>
                              </p:par>
                            </p:childTnLst>
                          </p:cTn>
                        </p:par>
                        <p:par>
                          <p:cTn id="111" fill="hold">
                            <p:stCondLst>
                              <p:cond delay="13500"/>
                            </p:stCondLst>
                            <p:childTnLst>
                              <p:par>
                                <p:cTn id="112" presetID="8" presetClass="emph" presetSubtype="0" fill="hold" nodeType="afterEffect">
                                  <p:stCondLst>
                                    <p:cond delay="0"/>
                                  </p:stCondLst>
                                  <p:childTnLst>
                                    <p:animRot by="21600000">
                                      <p:cBhvr>
                                        <p:cTn id="113" dur="1000" fill="hold"/>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7" grpId="0" animBg="1"/>
      <p:bldP spid="21" grpId="0" animBg="1"/>
      <p:bldP spid="19" grpId="0" animBg="1"/>
      <p:bldP spid="4" grpId="0" animBg="1"/>
      <p:bldP spid="5" grpId="0" animBg="1"/>
      <p:bldP spid="6" grpId="0" build="allAtOnce" animBg="1"/>
      <p:bldP spid="6" grpId="1" build="allAtOnce" animBg="1"/>
      <p:bldP spid="1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652120" y="0"/>
            <a:ext cx="288032"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2"/>
          <p:cNvSpPr/>
          <p:nvPr/>
        </p:nvSpPr>
        <p:spPr>
          <a:xfrm>
            <a:off x="1115616" y="0"/>
            <a:ext cx="1656184"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2"/>
          <p:cNvSpPr>
            <a:spLocks noChangeArrowheads="1"/>
          </p:cNvSpPr>
          <p:nvPr/>
        </p:nvSpPr>
        <p:spPr bwMode="auto">
          <a:xfrm flipH="1">
            <a:off x="1403648" y="0"/>
            <a:ext cx="144016" cy="6858000"/>
          </a:xfrm>
          <a:prstGeom prst="rect">
            <a:avLst/>
          </a:prstGeom>
          <a:solidFill>
            <a:srgbClr val="B3A2C7">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5" name="矩形 4"/>
          <p:cNvSpPr/>
          <p:nvPr/>
        </p:nvSpPr>
        <p:spPr>
          <a:xfrm>
            <a:off x="6660232" y="0"/>
            <a:ext cx="1008112"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32"/>
          <p:cNvSpPr>
            <a:spLocks noChangeArrowheads="1"/>
          </p:cNvSpPr>
          <p:nvPr/>
        </p:nvSpPr>
        <p:spPr bwMode="auto">
          <a:xfrm>
            <a:off x="5076056" y="0"/>
            <a:ext cx="3744416" cy="6858000"/>
          </a:xfrm>
          <a:prstGeom prst="rect">
            <a:avLst/>
          </a:prstGeom>
          <a:solidFill>
            <a:srgbClr val="B3A2C7">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7" name="矩形 6"/>
          <p:cNvSpPr/>
          <p:nvPr/>
        </p:nvSpPr>
        <p:spPr>
          <a:xfrm>
            <a:off x="0" y="332656"/>
            <a:ext cx="9144000" cy="72008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p:cNvSpPr/>
          <p:nvPr/>
        </p:nvSpPr>
        <p:spPr>
          <a:xfrm>
            <a:off x="0" y="4653136"/>
            <a:ext cx="9144000" cy="1584176"/>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32"/>
          <p:cNvSpPr>
            <a:spLocks noChangeArrowheads="1"/>
          </p:cNvSpPr>
          <p:nvPr/>
        </p:nvSpPr>
        <p:spPr bwMode="auto">
          <a:xfrm>
            <a:off x="0" y="5301208"/>
            <a:ext cx="9144000" cy="360040"/>
          </a:xfrm>
          <a:prstGeom prst="rect">
            <a:avLst/>
          </a:prstGeom>
          <a:solidFill>
            <a:srgbClr val="B3A2C7">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11" name="TextBox 25"/>
          <p:cNvSpPr>
            <a:spLocks noChangeArrowheads="1"/>
          </p:cNvSpPr>
          <p:nvPr/>
        </p:nvSpPr>
        <p:spPr bwMode="auto">
          <a:xfrm>
            <a:off x="520700" y="404664"/>
            <a:ext cx="6824662" cy="461665"/>
          </a:xfrm>
          <a:prstGeom prst="rect">
            <a:avLst/>
          </a:prstGeom>
          <a:noFill/>
          <a:ln w="9525">
            <a:noFill/>
            <a:miter lim="800000"/>
            <a:headEnd/>
            <a:tailEnd/>
          </a:ln>
        </p:spPr>
        <p:txBody>
          <a:bodyPr>
            <a:spAutoFit/>
          </a:bodyPr>
          <a:lstStyle/>
          <a:p>
            <a:r>
              <a:rPr lang="zh-CN" altLang="zh-CN" sz="2400" dirty="0" smtClean="0">
                <a:latin typeface="黑体" pitchFamily="49" charset="-122"/>
                <a:ea typeface="黑体" pitchFamily="49" charset="-122"/>
              </a:rPr>
              <a:t>书香广州大学城</a:t>
            </a:r>
            <a:endParaRPr kumimoji="1" lang="en-US" altLang="zh-CN" sz="2400" dirty="0">
              <a:latin typeface="黑体" pitchFamily="49" charset="-122"/>
              <a:ea typeface="黑体" pitchFamily="49" charset="-122"/>
            </a:endParaRPr>
          </a:p>
        </p:txBody>
      </p:sp>
      <p:sp>
        <p:nvSpPr>
          <p:cNvPr id="12" name="矩形 7"/>
          <p:cNvSpPr>
            <a:spLocks noChangeArrowheads="1"/>
          </p:cNvSpPr>
          <p:nvPr/>
        </p:nvSpPr>
        <p:spPr bwMode="auto">
          <a:xfrm>
            <a:off x="5292080" y="723174"/>
            <a:ext cx="3456384" cy="5596212"/>
          </a:xfrm>
          <a:prstGeom prst="rect">
            <a:avLst/>
          </a:prstGeom>
          <a:noFill/>
          <a:ln w="9525">
            <a:noFill/>
            <a:miter lim="800000"/>
            <a:headEnd/>
            <a:tailEnd/>
          </a:ln>
        </p:spPr>
        <p:txBody>
          <a:bodyPr wrap="square">
            <a:spAutoFit/>
          </a:bodyPr>
          <a:lstStyle/>
          <a:p>
            <a:pPr>
              <a:lnSpc>
                <a:spcPct val="150000"/>
              </a:lnSpc>
            </a:pPr>
            <a:r>
              <a:rPr lang="zh-CN" altLang="zh-CN" sz="1000" dirty="0" smtClean="0">
                <a:latin typeface="黑体" pitchFamily="49" charset="-122"/>
                <a:ea typeface="黑体" pitchFamily="49" charset="-122"/>
              </a:rPr>
              <a:t>目前该平台上已推出</a:t>
            </a:r>
            <a:r>
              <a:rPr lang="en-US" altLang="zh-CN" sz="1000" dirty="0" smtClean="0">
                <a:latin typeface="黑体" pitchFamily="49" charset="-122"/>
                <a:ea typeface="黑体" pitchFamily="49" charset="-122"/>
              </a:rPr>
              <a:t>10</a:t>
            </a:r>
            <a:r>
              <a:rPr lang="zh-CN" altLang="zh-CN" sz="1000" dirty="0" smtClean="0">
                <a:latin typeface="黑体" pitchFamily="49" charset="-122"/>
                <a:ea typeface="黑体" pitchFamily="49" charset="-122"/>
              </a:rPr>
              <a:t>万册数字图书和</a:t>
            </a:r>
            <a:r>
              <a:rPr lang="en-US" altLang="zh-CN" sz="1000" dirty="0" smtClean="0">
                <a:latin typeface="黑体" pitchFamily="49" charset="-122"/>
                <a:ea typeface="黑体" pitchFamily="49" charset="-122"/>
              </a:rPr>
              <a:t>3</a:t>
            </a:r>
            <a:r>
              <a:rPr lang="zh-CN" altLang="zh-CN" sz="1000" dirty="0" smtClean="0">
                <a:latin typeface="黑体" pitchFamily="49" charset="-122"/>
                <a:ea typeface="黑体" pitchFamily="49" charset="-122"/>
              </a:rPr>
              <a:t>万集有声图书，数字图书内容包括经典名著、名家小说、畅销书籍、教育读物、文艺精粹、网络原创等各类大众社科类图书，有声图书则包括单田芳、袁阔成、郭德纲等名家的经典评书相声、还有近年来流行畅销的文学作品录制的有声图书（由专业播音员录制）。</a:t>
            </a:r>
            <a:endParaRPr lang="en-US" altLang="zh-CN" sz="1000" dirty="0" smtClean="0">
              <a:latin typeface="黑体" pitchFamily="49" charset="-122"/>
              <a:ea typeface="黑体" pitchFamily="49" charset="-122"/>
            </a:endParaRPr>
          </a:p>
          <a:p>
            <a:pPr>
              <a:lnSpc>
                <a:spcPct val="150000"/>
              </a:lnSpc>
            </a:pPr>
            <a:endParaRPr lang="en-US" altLang="zh-CN" sz="1000" dirty="0" smtClean="0">
              <a:latin typeface="黑体" pitchFamily="49" charset="-122"/>
              <a:ea typeface="黑体" pitchFamily="49" charset="-122"/>
            </a:endParaRPr>
          </a:p>
          <a:p>
            <a:pPr>
              <a:lnSpc>
                <a:spcPct val="150000"/>
              </a:lnSpc>
            </a:pPr>
            <a:r>
              <a:rPr lang="zh-CN" altLang="zh-CN" sz="1000" dirty="0" smtClean="0">
                <a:latin typeface="黑体" pitchFamily="49" charset="-122"/>
                <a:ea typeface="黑体" pitchFamily="49" charset="-122"/>
              </a:rPr>
              <a:t>读者可以通过账号，用二种方式使用“书香广州大学城”互联网数字图书馆：</a:t>
            </a:r>
          </a:p>
          <a:p>
            <a:pPr>
              <a:lnSpc>
                <a:spcPct val="150000"/>
              </a:lnSpc>
            </a:pPr>
            <a:r>
              <a:rPr lang="en-US" altLang="zh-CN" sz="1000" dirty="0" smtClean="0">
                <a:latin typeface="黑体" pitchFamily="49" charset="-122"/>
                <a:ea typeface="黑体" pitchFamily="49" charset="-122"/>
              </a:rPr>
              <a:t>   </a:t>
            </a:r>
            <a:r>
              <a:rPr lang="zh-CN" altLang="zh-CN" sz="1000" dirty="0" smtClean="0">
                <a:latin typeface="黑体" pitchFamily="49" charset="-122"/>
                <a:ea typeface="黑体" pitchFamily="49" charset="-122"/>
              </a:rPr>
              <a:t>（</a:t>
            </a:r>
            <a:r>
              <a:rPr lang="en-US" altLang="zh-CN" sz="1000" dirty="0" smtClean="0">
                <a:latin typeface="黑体" pitchFamily="49" charset="-122"/>
                <a:ea typeface="黑体" pitchFamily="49" charset="-122"/>
              </a:rPr>
              <a:t>1</a:t>
            </a:r>
            <a:r>
              <a:rPr lang="zh-CN" altLang="zh-CN" sz="1000" dirty="0" smtClean="0">
                <a:latin typeface="黑体" pitchFamily="49" charset="-122"/>
                <a:ea typeface="黑体" pitchFamily="49" charset="-122"/>
              </a:rPr>
              <a:t>）互联网在线阅读。读者用账号登录后（可自行在平台对应的学校注册账号），即在网上“阅览室”内在线阅读书籍，或在“听书”栏目内收听有声图书。对于感兴趣的图书，读者可以用“收藏”方式保留在“个人书房”内，今后就可以终身阅读该本图书了。此外，读者可以发布书评、相互推荐图书、站内发信、组织读书小组等。</a:t>
            </a:r>
          </a:p>
          <a:p>
            <a:pPr>
              <a:lnSpc>
                <a:spcPct val="150000"/>
              </a:lnSpc>
            </a:pPr>
            <a:r>
              <a:rPr lang="en-US" altLang="zh-CN" sz="1000" dirty="0" smtClean="0">
                <a:latin typeface="黑体" pitchFamily="49" charset="-122"/>
                <a:ea typeface="黑体" pitchFamily="49" charset="-122"/>
              </a:rPr>
              <a:t>  </a:t>
            </a:r>
            <a:endParaRPr lang="zh-CN" altLang="zh-CN" sz="1000" dirty="0" smtClean="0">
              <a:latin typeface="黑体" pitchFamily="49" charset="-122"/>
              <a:ea typeface="黑体" pitchFamily="49" charset="-122"/>
            </a:endParaRPr>
          </a:p>
          <a:p>
            <a:pPr>
              <a:lnSpc>
                <a:spcPct val="150000"/>
              </a:lnSpc>
            </a:pPr>
            <a:r>
              <a:rPr lang="en-US" altLang="zh-CN" sz="1000" dirty="0" smtClean="0">
                <a:latin typeface="黑体" pitchFamily="49" charset="-122"/>
                <a:ea typeface="黑体" pitchFamily="49" charset="-122"/>
              </a:rPr>
              <a:t>   </a:t>
            </a:r>
            <a:r>
              <a:rPr lang="zh-CN" altLang="zh-CN" sz="1000" dirty="0" smtClean="0">
                <a:latin typeface="黑体" pitchFamily="49" charset="-122"/>
                <a:ea typeface="黑体" pitchFamily="49" charset="-122"/>
              </a:rPr>
              <a:t>（</a:t>
            </a:r>
            <a:r>
              <a:rPr lang="en-US" altLang="zh-CN" sz="1000" dirty="0" smtClean="0">
                <a:latin typeface="黑体" pitchFamily="49" charset="-122"/>
                <a:ea typeface="黑体" pitchFamily="49" charset="-122"/>
              </a:rPr>
              <a:t>2</a:t>
            </a:r>
            <a:r>
              <a:rPr lang="zh-CN" altLang="zh-CN" sz="1000" dirty="0" smtClean="0">
                <a:latin typeface="黑体" pitchFamily="49" charset="-122"/>
                <a:ea typeface="黑体" pitchFamily="49" charset="-122"/>
              </a:rPr>
              <a:t>）手机客户端阅读。读者在平台的“客户端下载”栏目中下载手机客户端，下载后直接安装“微书房”客户端。首次运行微书房手机客户端时，需要用自己的账号、密码登录后使用。读者点击平台中某本图书后，再点击“下载”，即可下载该图书或听书。“我的书架”中存放着手机下载后的图书和听书，读者点击即可阅读或收听（离线也可）。</a:t>
            </a:r>
          </a:p>
          <a:p>
            <a:pPr>
              <a:lnSpc>
                <a:spcPct val="150000"/>
              </a:lnSpc>
            </a:pPr>
            <a:endParaRPr lang="zh-CN" altLang="zh-CN" sz="1000" dirty="0">
              <a:latin typeface="黑体" pitchFamily="49" charset="-122"/>
              <a:ea typeface="黑体" pitchFamily="49" charset="-122"/>
            </a:endParaRPr>
          </a:p>
        </p:txBody>
      </p:sp>
      <p:sp>
        <p:nvSpPr>
          <p:cNvPr id="34817" name="Rectangle 1"/>
          <p:cNvSpPr>
            <a:spLocks noChangeArrowheads="1"/>
          </p:cNvSpPr>
          <p:nvPr/>
        </p:nvSpPr>
        <p:spPr bwMode="auto">
          <a:xfrm>
            <a:off x="2771800" y="1052736"/>
            <a:ext cx="2339102"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1600" b="0" i="0" u="none" strike="noStrike" cap="none" normalizeH="0" baseline="0" dirty="0" smtClean="0">
                <a:ln>
                  <a:noFill/>
                </a:ln>
                <a:solidFill>
                  <a:schemeClr val="tx1"/>
                </a:solidFill>
                <a:effectLst/>
                <a:latin typeface="黑体" pitchFamily="49" charset="-122"/>
                <a:ea typeface="黑体" pitchFamily="49" charset="-122"/>
                <a:cs typeface="宋体" pitchFamily="2" charset="-122"/>
              </a:rPr>
              <a:t>sxgzdxc.chineseall.cn</a:t>
            </a:r>
          </a:p>
        </p:txBody>
      </p:sp>
      <p:pic>
        <p:nvPicPr>
          <p:cNvPr id="34818" name="Picture 2"/>
          <p:cNvPicPr>
            <a:picLocks noChangeAspect="1" noChangeArrowheads="1"/>
          </p:cNvPicPr>
          <p:nvPr/>
        </p:nvPicPr>
        <p:blipFill>
          <a:blip r:embed="rId2" cstate="email"/>
          <a:srcRect/>
          <a:stretch>
            <a:fillRect/>
          </a:stretch>
        </p:blipFill>
        <p:spPr bwMode="auto">
          <a:xfrm>
            <a:off x="467544" y="1628800"/>
            <a:ext cx="4248472" cy="4009439"/>
          </a:xfrm>
          <a:prstGeom prst="rect">
            <a:avLst/>
          </a:prstGeom>
          <a:noFill/>
          <a:ln w="9525">
            <a:noFill/>
            <a:miter lim="800000"/>
            <a:headEnd/>
            <a:tailEnd/>
          </a:ln>
        </p:spPr>
      </p:pic>
      <p:pic>
        <p:nvPicPr>
          <p:cNvPr id="34819" name="Picture 3"/>
          <p:cNvPicPr>
            <a:picLocks noChangeAspect="1" noChangeArrowheads="1"/>
          </p:cNvPicPr>
          <p:nvPr/>
        </p:nvPicPr>
        <p:blipFill>
          <a:blip r:embed="rId3" cstate="email"/>
          <a:srcRect/>
          <a:stretch>
            <a:fillRect/>
          </a:stretch>
        </p:blipFill>
        <p:spPr bwMode="auto">
          <a:xfrm>
            <a:off x="179513" y="1484784"/>
            <a:ext cx="4968552" cy="4563061"/>
          </a:xfrm>
          <a:prstGeom prst="rect">
            <a:avLst/>
          </a:prstGeom>
          <a:noFill/>
          <a:ln w="9525">
            <a:noFill/>
            <a:miter lim="800000"/>
            <a:headEnd/>
            <a:tailEnd/>
          </a:ln>
        </p:spPr>
      </p:pic>
      <p:sp>
        <p:nvSpPr>
          <p:cNvPr id="16" name="Rectangle 13"/>
          <p:cNvSpPr>
            <a:spLocks noChangeArrowheads="1"/>
          </p:cNvSpPr>
          <p:nvPr/>
        </p:nvSpPr>
        <p:spPr bwMode="auto">
          <a:xfrm>
            <a:off x="4139952" y="1988840"/>
            <a:ext cx="792088" cy="288032"/>
          </a:xfrm>
          <a:prstGeom prst="rect">
            <a:avLst/>
          </a:prstGeom>
          <a:noFill/>
          <a:ln w="34925">
            <a:solidFill>
              <a:srgbClr val="FFFF00"/>
            </a:solidFill>
            <a:miter lim="800000"/>
            <a:headEnd/>
            <a:tailEnd/>
          </a:ln>
        </p:spPr>
        <p:txBody>
          <a:bodyPr wrap="none" anchor="ctr"/>
          <a:lstStyle/>
          <a:p>
            <a:pPr>
              <a:defRPr/>
            </a:pPr>
            <a:endParaRPr lang="zh-CN" altLang="en-US">
              <a:ln>
                <a:solidFill>
                  <a:srgbClr val="FFC000"/>
                </a:solidFill>
              </a:ln>
            </a:endParaRPr>
          </a:p>
        </p:txBody>
      </p:sp>
      <p:pic>
        <p:nvPicPr>
          <p:cNvPr id="2050" name="Picture 2"/>
          <p:cNvPicPr>
            <a:picLocks noChangeAspect="1" noChangeArrowheads="1"/>
          </p:cNvPicPr>
          <p:nvPr/>
        </p:nvPicPr>
        <p:blipFill>
          <a:blip r:embed="rId4" cstate="email"/>
          <a:srcRect/>
          <a:stretch>
            <a:fillRect/>
          </a:stretch>
        </p:blipFill>
        <p:spPr bwMode="auto">
          <a:xfrm>
            <a:off x="395536" y="2420888"/>
            <a:ext cx="4073785" cy="324036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34819"/>
                                        </p:tgtEl>
                                        <p:attrNameLst>
                                          <p:attrName>style.visibility</p:attrName>
                                        </p:attrNameLst>
                                      </p:cBhvr>
                                      <p:to>
                                        <p:strVal val="visible"/>
                                      </p:to>
                                    </p:set>
                                    <p:anim calcmode="lin" valueType="num">
                                      <p:cBhvr>
                                        <p:cTn id="12" dur="500" fill="hold"/>
                                        <p:tgtEl>
                                          <p:spTgt spid="34819"/>
                                        </p:tgtEl>
                                        <p:attrNameLst>
                                          <p:attrName>ppt_w</p:attrName>
                                        </p:attrNameLst>
                                      </p:cBhvr>
                                      <p:tavLst>
                                        <p:tav tm="0">
                                          <p:val>
                                            <p:fltVal val="0"/>
                                          </p:val>
                                        </p:tav>
                                        <p:tav tm="100000">
                                          <p:val>
                                            <p:strVal val="#ppt_w"/>
                                          </p:val>
                                        </p:tav>
                                      </p:tavLst>
                                    </p:anim>
                                    <p:anim calcmode="lin" valueType="num">
                                      <p:cBhvr>
                                        <p:cTn id="13" dur="500" fill="hold"/>
                                        <p:tgtEl>
                                          <p:spTgt spid="34819"/>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dissolve">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animEffect transition="in" filter="fade">
                                      <p:cBhvr>
                                        <p:cTn id="23"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652120" y="0"/>
            <a:ext cx="288032"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2"/>
          <p:cNvSpPr/>
          <p:nvPr/>
        </p:nvSpPr>
        <p:spPr>
          <a:xfrm>
            <a:off x="1115616" y="0"/>
            <a:ext cx="1656184"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2"/>
          <p:cNvSpPr>
            <a:spLocks noChangeArrowheads="1"/>
          </p:cNvSpPr>
          <p:nvPr/>
        </p:nvSpPr>
        <p:spPr bwMode="auto">
          <a:xfrm flipH="1">
            <a:off x="1403648" y="0"/>
            <a:ext cx="144016" cy="6858000"/>
          </a:xfrm>
          <a:prstGeom prst="rect">
            <a:avLst/>
          </a:prstGeom>
          <a:solidFill>
            <a:srgbClr val="B3A2C7">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5" name="矩形 4"/>
          <p:cNvSpPr/>
          <p:nvPr/>
        </p:nvSpPr>
        <p:spPr>
          <a:xfrm>
            <a:off x="6660232" y="0"/>
            <a:ext cx="1008112"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32"/>
          <p:cNvSpPr>
            <a:spLocks noChangeArrowheads="1"/>
          </p:cNvSpPr>
          <p:nvPr/>
        </p:nvSpPr>
        <p:spPr bwMode="auto">
          <a:xfrm>
            <a:off x="5076056" y="0"/>
            <a:ext cx="3744416" cy="6858000"/>
          </a:xfrm>
          <a:prstGeom prst="rect">
            <a:avLst/>
          </a:prstGeom>
          <a:solidFill>
            <a:srgbClr val="B3A2C7">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7" name="矩形 6"/>
          <p:cNvSpPr/>
          <p:nvPr/>
        </p:nvSpPr>
        <p:spPr>
          <a:xfrm>
            <a:off x="0" y="332656"/>
            <a:ext cx="9144000" cy="72008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p:cNvSpPr/>
          <p:nvPr/>
        </p:nvSpPr>
        <p:spPr>
          <a:xfrm>
            <a:off x="0" y="4653136"/>
            <a:ext cx="9144000" cy="1584176"/>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32"/>
          <p:cNvSpPr>
            <a:spLocks noChangeArrowheads="1"/>
          </p:cNvSpPr>
          <p:nvPr/>
        </p:nvSpPr>
        <p:spPr bwMode="auto">
          <a:xfrm>
            <a:off x="0" y="5301208"/>
            <a:ext cx="9144000" cy="360040"/>
          </a:xfrm>
          <a:prstGeom prst="rect">
            <a:avLst/>
          </a:prstGeom>
          <a:solidFill>
            <a:srgbClr val="B3A2C7">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11" name="TextBox 25"/>
          <p:cNvSpPr>
            <a:spLocks noChangeArrowheads="1"/>
          </p:cNvSpPr>
          <p:nvPr/>
        </p:nvSpPr>
        <p:spPr bwMode="auto">
          <a:xfrm>
            <a:off x="520700" y="404664"/>
            <a:ext cx="6824662" cy="461665"/>
          </a:xfrm>
          <a:prstGeom prst="rect">
            <a:avLst/>
          </a:prstGeom>
          <a:noFill/>
          <a:ln w="9525">
            <a:noFill/>
            <a:miter lim="800000"/>
            <a:headEnd/>
            <a:tailEnd/>
          </a:ln>
        </p:spPr>
        <p:txBody>
          <a:bodyPr>
            <a:spAutoFit/>
          </a:bodyPr>
          <a:lstStyle/>
          <a:p>
            <a:r>
              <a:rPr lang="zh-CN" altLang="zh-CN" sz="2400" dirty="0" smtClean="0">
                <a:latin typeface="黑体" pitchFamily="49" charset="-122"/>
                <a:ea typeface="黑体" pitchFamily="49" charset="-122"/>
              </a:rPr>
              <a:t>博看期刊数据库</a:t>
            </a:r>
            <a:endParaRPr kumimoji="1" lang="en-US" altLang="zh-CN" sz="2400" dirty="0">
              <a:latin typeface="黑体" pitchFamily="49" charset="-122"/>
              <a:ea typeface="黑体" pitchFamily="49" charset="-122"/>
            </a:endParaRPr>
          </a:p>
        </p:txBody>
      </p:sp>
      <p:sp>
        <p:nvSpPr>
          <p:cNvPr id="12" name="矩形 7"/>
          <p:cNvSpPr>
            <a:spLocks noChangeArrowheads="1"/>
          </p:cNvSpPr>
          <p:nvPr/>
        </p:nvSpPr>
        <p:spPr bwMode="auto">
          <a:xfrm>
            <a:off x="5292080" y="723174"/>
            <a:ext cx="3312368" cy="2862322"/>
          </a:xfrm>
          <a:prstGeom prst="rect">
            <a:avLst/>
          </a:prstGeom>
          <a:noFill/>
          <a:ln w="9525">
            <a:noFill/>
            <a:miter lim="800000"/>
            <a:headEnd/>
            <a:tailEnd/>
          </a:ln>
        </p:spPr>
        <p:txBody>
          <a:bodyPr wrap="square">
            <a:spAutoFit/>
          </a:bodyPr>
          <a:lstStyle/>
          <a:p>
            <a:pPr>
              <a:lnSpc>
                <a:spcPct val="150000"/>
              </a:lnSpc>
            </a:pPr>
            <a:r>
              <a:rPr lang="zh-CN" altLang="zh-CN" sz="1200" dirty="0" smtClean="0">
                <a:latin typeface="黑体" pitchFamily="49" charset="-122"/>
                <a:ea typeface="黑体" pitchFamily="49" charset="-122"/>
              </a:rPr>
              <a:t>博看期刊数据库主要分为</a:t>
            </a:r>
            <a:r>
              <a:rPr lang="en-US" altLang="zh-CN" sz="1200" dirty="0" smtClean="0">
                <a:latin typeface="黑体" pitchFamily="49" charset="-122"/>
                <a:ea typeface="黑体" pitchFamily="49" charset="-122"/>
              </a:rPr>
              <a:t>10</a:t>
            </a:r>
            <a:r>
              <a:rPr lang="zh-CN" altLang="zh-CN" sz="1200" dirty="0" smtClean="0">
                <a:latin typeface="黑体" pitchFamily="49" charset="-122"/>
                <a:ea typeface="黑体" pitchFamily="49" charset="-122"/>
              </a:rPr>
              <a:t>个子数据库，收录涉及党政、时事、军事、管理、财经、文摘、文学、艺术、情感、家庭、健康、时尚、娱乐、科技、教育、教学等</a:t>
            </a:r>
            <a:r>
              <a:rPr lang="en-US" altLang="zh-CN" sz="1200" dirty="0" smtClean="0">
                <a:latin typeface="黑体" pitchFamily="49" charset="-122"/>
                <a:ea typeface="黑体" pitchFamily="49" charset="-122"/>
              </a:rPr>
              <a:t>40</a:t>
            </a:r>
            <a:r>
              <a:rPr lang="zh-CN" altLang="zh-CN" sz="1200" dirty="0" smtClean="0">
                <a:latin typeface="黑体" pitchFamily="49" charset="-122"/>
                <a:ea typeface="黑体" pitchFamily="49" charset="-122"/>
              </a:rPr>
              <a:t>多类</a:t>
            </a:r>
            <a:r>
              <a:rPr lang="en-US" altLang="zh-CN" sz="1200" dirty="0" smtClean="0">
                <a:latin typeface="黑体" pitchFamily="49" charset="-122"/>
                <a:ea typeface="黑体" pitchFamily="49" charset="-122"/>
              </a:rPr>
              <a:t>4000</a:t>
            </a:r>
            <a:r>
              <a:rPr lang="zh-CN" altLang="zh-CN" sz="1200" dirty="0" smtClean="0">
                <a:latin typeface="黑体" pitchFamily="49" charset="-122"/>
                <a:ea typeface="黑体" pitchFamily="49" charset="-122"/>
              </a:rPr>
              <a:t>多种主流畅销人文期刊。</a:t>
            </a:r>
            <a:r>
              <a:rPr lang="en-US" altLang="zh-CN" sz="1200" dirty="0" smtClean="0">
                <a:latin typeface="黑体" pitchFamily="49" charset="-122"/>
                <a:ea typeface="黑体" pitchFamily="49" charset="-122"/>
              </a:rPr>
              <a:t>2014</a:t>
            </a:r>
            <a:r>
              <a:rPr lang="zh-CN" altLang="zh-CN" sz="1200" dirty="0" smtClean="0">
                <a:latin typeface="黑体" pitchFamily="49" charset="-122"/>
                <a:ea typeface="黑体" pitchFamily="49" charset="-122"/>
              </a:rPr>
              <a:t>年底，博看已经与</a:t>
            </a:r>
            <a:r>
              <a:rPr lang="en-US" altLang="zh-CN" sz="1200" dirty="0" smtClean="0">
                <a:latin typeface="黑体" pitchFamily="49" charset="-122"/>
                <a:ea typeface="黑体" pitchFamily="49" charset="-122"/>
              </a:rPr>
              <a:t>4000</a:t>
            </a:r>
            <a:r>
              <a:rPr lang="zh-CN" altLang="zh-CN" sz="1200" dirty="0" smtClean="0">
                <a:latin typeface="黑体" pitchFamily="49" charset="-122"/>
                <a:ea typeface="黑体" pitchFamily="49" charset="-122"/>
              </a:rPr>
              <a:t>多家期刊社达成正式合作，基本涵盖全部人文畅销类期刊，是现今最大最全的人文畅销期刊数据库，在全国拥有</a:t>
            </a:r>
            <a:r>
              <a:rPr lang="en-US" altLang="zh-CN" sz="1200" dirty="0" smtClean="0">
                <a:latin typeface="黑体" pitchFamily="49" charset="-122"/>
                <a:ea typeface="黑体" pitchFamily="49" charset="-122"/>
              </a:rPr>
              <a:t>1000</a:t>
            </a:r>
            <a:r>
              <a:rPr lang="zh-CN" altLang="zh-CN" sz="1200" dirty="0" smtClean="0">
                <a:latin typeface="黑体" pitchFamily="49" charset="-122"/>
                <a:ea typeface="黑体" pitchFamily="49" charset="-122"/>
              </a:rPr>
              <a:t>多万的读者。博看以符合读者阅读习惯、在线翻页的原貌版为基础，同时提供文本版等多种阅读形式。</a:t>
            </a:r>
            <a:endParaRPr lang="zh-CN" altLang="zh-CN" sz="1200" dirty="0">
              <a:latin typeface="黑体" pitchFamily="49" charset="-122"/>
              <a:ea typeface="黑体" pitchFamily="49" charset="-122"/>
            </a:endParaRPr>
          </a:p>
        </p:txBody>
      </p:sp>
      <p:sp>
        <p:nvSpPr>
          <p:cNvPr id="34817" name="Rectangle 1"/>
          <p:cNvSpPr>
            <a:spLocks noChangeArrowheads="1"/>
          </p:cNvSpPr>
          <p:nvPr/>
        </p:nvSpPr>
        <p:spPr bwMode="auto">
          <a:xfrm>
            <a:off x="539552" y="1124744"/>
            <a:ext cx="4211346"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fontAlgn="base">
              <a:spcBef>
                <a:spcPct val="0"/>
              </a:spcBef>
              <a:spcAft>
                <a:spcPct val="0"/>
              </a:spcAft>
            </a:pPr>
            <a:r>
              <a:rPr lang="en-US" altLang="zh-CN" sz="1600" dirty="0" smtClean="0"/>
              <a:t>http://mag.bookan.com.cn/gzdxvclib/index.html</a:t>
            </a:r>
            <a:endParaRPr kumimoji="0" lang="en-US" altLang="zh-CN" sz="1600" b="0" i="0" strike="noStrike" cap="none" normalizeH="0" baseline="0" dirty="0" smtClean="0">
              <a:ln>
                <a:noFill/>
              </a:ln>
              <a:effectLst/>
              <a:latin typeface="黑体" pitchFamily="49" charset="-122"/>
              <a:ea typeface="黑体" pitchFamily="49" charset="-122"/>
              <a:cs typeface="宋体" pitchFamily="2" charset="-122"/>
            </a:endParaRPr>
          </a:p>
        </p:txBody>
      </p:sp>
      <p:pic>
        <p:nvPicPr>
          <p:cNvPr id="1026" name="Picture 2"/>
          <p:cNvPicPr>
            <a:picLocks noChangeAspect="1" noChangeArrowheads="1"/>
          </p:cNvPicPr>
          <p:nvPr/>
        </p:nvPicPr>
        <p:blipFill>
          <a:blip r:embed="rId2" cstate="email"/>
          <a:srcRect/>
          <a:stretch>
            <a:fillRect/>
          </a:stretch>
        </p:blipFill>
        <p:spPr bwMode="auto">
          <a:xfrm>
            <a:off x="251520" y="1772816"/>
            <a:ext cx="4680520" cy="3168182"/>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3" cstate="email"/>
          <a:srcRect/>
          <a:stretch>
            <a:fillRect/>
          </a:stretch>
        </p:blipFill>
        <p:spPr bwMode="auto">
          <a:xfrm>
            <a:off x="251521" y="1700808"/>
            <a:ext cx="4896544" cy="4020099"/>
          </a:xfrm>
          <a:prstGeom prst="rect">
            <a:avLst/>
          </a:prstGeom>
          <a:ln>
            <a:noFill/>
          </a:ln>
          <a:effectLst>
            <a:outerShdw blurRad="292100" dist="139700" dir="2700000" algn="tl" rotWithShape="0">
              <a:srgbClr val="333333">
                <a:alpha val="65000"/>
              </a:srgbClr>
            </a:outerShdw>
          </a:effectLst>
        </p:spPr>
      </p:pic>
      <p:pic>
        <p:nvPicPr>
          <p:cNvPr id="1028" name="Picture 4"/>
          <p:cNvPicPr>
            <a:picLocks noChangeAspect="1" noChangeArrowheads="1"/>
          </p:cNvPicPr>
          <p:nvPr/>
        </p:nvPicPr>
        <p:blipFill>
          <a:blip r:embed="rId4" cstate="email"/>
          <a:srcRect/>
          <a:stretch>
            <a:fillRect/>
          </a:stretch>
        </p:blipFill>
        <p:spPr bwMode="auto">
          <a:xfrm>
            <a:off x="251520" y="1628800"/>
            <a:ext cx="4824535" cy="4726075"/>
          </a:xfrm>
          <a:prstGeom prst="rect">
            <a:avLst/>
          </a:prstGeom>
          <a:ln>
            <a:noFill/>
          </a:ln>
          <a:effectLst>
            <a:outerShdw blurRad="292100" dist="139700" dir="2700000" algn="tl" rotWithShape="0">
              <a:srgbClr val="333333">
                <a:alpha val="65000"/>
              </a:srgbClr>
            </a:outerShdw>
          </a:effectLst>
        </p:spPr>
      </p:pic>
      <p:pic>
        <p:nvPicPr>
          <p:cNvPr id="1029" name="Picture 5"/>
          <p:cNvPicPr>
            <a:picLocks noChangeAspect="1" noChangeArrowheads="1"/>
          </p:cNvPicPr>
          <p:nvPr/>
        </p:nvPicPr>
        <p:blipFill>
          <a:blip r:embed="rId5" cstate="email"/>
          <a:srcRect/>
          <a:stretch>
            <a:fillRect/>
          </a:stretch>
        </p:blipFill>
        <p:spPr bwMode="auto">
          <a:xfrm>
            <a:off x="3059832" y="2348880"/>
            <a:ext cx="5610722" cy="352839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blinds(horizontal)">
                                      <p:cBhvr>
                                        <p:cTn id="12" dur="500"/>
                                        <p:tgtEl>
                                          <p:spTgt spid="10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20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iterate type="lt">
                                    <p:tmPct val="5000"/>
                                  </p:iterate>
                                  <p:childTnLst>
                                    <p:set>
                                      <p:cBhvr>
                                        <p:cTn id="21" dur="1" fill="hold">
                                          <p:stCondLst>
                                            <p:cond delay="0"/>
                                          </p:stCondLst>
                                        </p:cTn>
                                        <p:tgtEl>
                                          <p:spTgt spid="1029"/>
                                        </p:tgtEl>
                                        <p:attrNameLst>
                                          <p:attrName>style.visibility</p:attrName>
                                        </p:attrNameLst>
                                      </p:cBhvr>
                                      <p:to>
                                        <p:strVal val="visible"/>
                                      </p:to>
                                    </p:set>
                                    <p:anim calcmode="lin" valueType="num">
                                      <p:cBhvr>
                                        <p:cTn id="22" dur="1000" fill="hold"/>
                                        <p:tgtEl>
                                          <p:spTgt spid="1029"/>
                                        </p:tgtEl>
                                        <p:attrNameLst>
                                          <p:attrName>ppt_w</p:attrName>
                                        </p:attrNameLst>
                                      </p:cBhvr>
                                      <p:tavLst>
                                        <p:tav tm="0">
                                          <p:val>
                                            <p:fltVal val="0"/>
                                          </p:val>
                                        </p:tav>
                                        <p:tav tm="100000">
                                          <p:val>
                                            <p:strVal val="#ppt_w"/>
                                          </p:val>
                                        </p:tav>
                                      </p:tavLst>
                                    </p:anim>
                                    <p:anim calcmode="lin" valueType="num">
                                      <p:cBhvr>
                                        <p:cTn id="23" dur="1000" fill="hold"/>
                                        <p:tgtEl>
                                          <p:spTgt spid="1029"/>
                                        </p:tgtEl>
                                        <p:attrNameLst>
                                          <p:attrName>ppt_h</p:attrName>
                                        </p:attrNameLst>
                                      </p:cBhvr>
                                      <p:tavLst>
                                        <p:tav tm="0">
                                          <p:val>
                                            <p:fltVal val="0"/>
                                          </p:val>
                                        </p:tav>
                                        <p:tav tm="100000">
                                          <p:val>
                                            <p:strVal val="#ppt_h"/>
                                          </p:val>
                                        </p:tav>
                                      </p:tavLst>
                                    </p:anim>
                                    <p:anim calcmode="lin" valueType="num">
                                      <p:cBhvr>
                                        <p:cTn id="24" dur="1000" fill="hold"/>
                                        <p:tgtEl>
                                          <p:spTgt spid="1029"/>
                                        </p:tgtEl>
                                        <p:attrNameLst>
                                          <p:attrName>style.rotation</p:attrName>
                                        </p:attrNameLst>
                                      </p:cBhvr>
                                      <p:tavLst>
                                        <p:tav tm="0">
                                          <p:val>
                                            <p:fltVal val="90"/>
                                          </p:val>
                                        </p:tav>
                                        <p:tav tm="100000">
                                          <p:val>
                                            <p:fltVal val="0"/>
                                          </p:val>
                                        </p:tav>
                                      </p:tavLst>
                                    </p:anim>
                                    <p:animEffect transition="in" filter="fade">
                                      <p:cBhvr>
                                        <p:cTn id="25" dur="1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652120" y="0"/>
            <a:ext cx="288032"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2"/>
          <p:cNvSpPr/>
          <p:nvPr/>
        </p:nvSpPr>
        <p:spPr>
          <a:xfrm>
            <a:off x="1115616" y="0"/>
            <a:ext cx="1656184"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2"/>
          <p:cNvSpPr>
            <a:spLocks noChangeArrowheads="1"/>
          </p:cNvSpPr>
          <p:nvPr/>
        </p:nvSpPr>
        <p:spPr bwMode="auto">
          <a:xfrm flipH="1">
            <a:off x="1403648" y="0"/>
            <a:ext cx="144016" cy="6858000"/>
          </a:xfrm>
          <a:prstGeom prst="rect">
            <a:avLst/>
          </a:prstGeom>
          <a:solidFill>
            <a:srgbClr val="B3A2C7">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5" name="矩形 4"/>
          <p:cNvSpPr/>
          <p:nvPr/>
        </p:nvSpPr>
        <p:spPr>
          <a:xfrm>
            <a:off x="6660232" y="0"/>
            <a:ext cx="1008112"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32"/>
          <p:cNvSpPr>
            <a:spLocks noChangeArrowheads="1"/>
          </p:cNvSpPr>
          <p:nvPr/>
        </p:nvSpPr>
        <p:spPr bwMode="auto">
          <a:xfrm>
            <a:off x="5076056" y="0"/>
            <a:ext cx="3744416" cy="6858000"/>
          </a:xfrm>
          <a:prstGeom prst="rect">
            <a:avLst/>
          </a:prstGeom>
          <a:solidFill>
            <a:srgbClr val="B3A2C7">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7" name="矩形 6"/>
          <p:cNvSpPr/>
          <p:nvPr/>
        </p:nvSpPr>
        <p:spPr>
          <a:xfrm>
            <a:off x="0" y="332656"/>
            <a:ext cx="9144000" cy="72008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p:cNvSpPr/>
          <p:nvPr/>
        </p:nvSpPr>
        <p:spPr>
          <a:xfrm>
            <a:off x="0" y="4653136"/>
            <a:ext cx="9144000" cy="1584176"/>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32"/>
          <p:cNvSpPr>
            <a:spLocks noChangeArrowheads="1"/>
          </p:cNvSpPr>
          <p:nvPr/>
        </p:nvSpPr>
        <p:spPr bwMode="auto">
          <a:xfrm>
            <a:off x="0" y="5301208"/>
            <a:ext cx="9144000" cy="360040"/>
          </a:xfrm>
          <a:prstGeom prst="rect">
            <a:avLst/>
          </a:prstGeom>
          <a:solidFill>
            <a:srgbClr val="B3A2C7">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11" name="TextBox 25"/>
          <p:cNvSpPr>
            <a:spLocks noChangeArrowheads="1"/>
          </p:cNvSpPr>
          <p:nvPr/>
        </p:nvSpPr>
        <p:spPr bwMode="auto">
          <a:xfrm>
            <a:off x="520700" y="404664"/>
            <a:ext cx="6824662" cy="461665"/>
          </a:xfrm>
          <a:prstGeom prst="rect">
            <a:avLst/>
          </a:prstGeom>
          <a:noFill/>
          <a:ln w="9525">
            <a:noFill/>
            <a:miter lim="800000"/>
            <a:headEnd/>
            <a:tailEnd/>
          </a:ln>
        </p:spPr>
        <p:txBody>
          <a:bodyPr>
            <a:spAutoFit/>
          </a:bodyPr>
          <a:lstStyle/>
          <a:p>
            <a:pPr lvl="0"/>
            <a:r>
              <a:rPr lang="zh-CN" altLang="zh-CN" sz="2400" dirty="0" smtClean="0">
                <a:latin typeface="黑体" pitchFamily="49" charset="-122"/>
                <a:ea typeface="黑体" pitchFamily="49" charset="-122"/>
              </a:rPr>
              <a:t>中科</a:t>
            </a:r>
            <a:r>
              <a:rPr lang="en-US" altLang="zh-CN" sz="2400" dirty="0" err="1" smtClean="0">
                <a:latin typeface="黑体" pitchFamily="49" charset="-122"/>
                <a:ea typeface="黑体" pitchFamily="49" charset="-122"/>
              </a:rPr>
              <a:t>VIPExam</a:t>
            </a:r>
            <a:r>
              <a:rPr lang="zh-CN" altLang="zh-CN" sz="2400" dirty="0" smtClean="0">
                <a:latin typeface="黑体" pitchFamily="49" charset="-122"/>
                <a:ea typeface="黑体" pitchFamily="49" charset="-122"/>
              </a:rPr>
              <a:t>数据库</a:t>
            </a:r>
            <a:endParaRPr lang="zh-CN" altLang="en-US" sz="2400" dirty="0">
              <a:latin typeface="黑体" pitchFamily="49" charset="-122"/>
              <a:ea typeface="黑体" pitchFamily="49" charset="-122"/>
            </a:endParaRPr>
          </a:p>
        </p:txBody>
      </p:sp>
      <p:sp>
        <p:nvSpPr>
          <p:cNvPr id="12" name="矩形 7"/>
          <p:cNvSpPr>
            <a:spLocks noChangeArrowheads="1"/>
          </p:cNvSpPr>
          <p:nvPr/>
        </p:nvSpPr>
        <p:spPr bwMode="auto">
          <a:xfrm>
            <a:off x="5292080" y="723174"/>
            <a:ext cx="3456384" cy="2819041"/>
          </a:xfrm>
          <a:prstGeom prst="rect">
            <a:avLst/>
          </a:prstGeom>
          <a:noFill/>
          <a:ln w="9525">
            <a:noFill/>
            <a:miter lim="800000"/>
            <a:headEnd/>
            <a:tailEnd/>
          </a:ln>
        </p:spPr>
        <p:txBody>
          <a:bodyPr wrap="square">
            <a:spAutoFit/>
          </a:bodyPr>
          <a:lstStyle/>
          <a:p>
            <a:pPr>
              <a:lnSpc>
                <a:spcPct val="150000"/>
              </a:lnSpc>
            </a:pPr>
            <a:r>
              <a:rPr lang="en-US" altLang="zh-CN" sz="1200" dirty="0" err="1" smtClean="0">
                <a:latin typeface="黑体" pitchFamily="49" charset="-122"/>
                <a:ea typeface="黑体" pitchFamily="49" charset="-122"/>
              </a:rPr>
              <a:t>VIPExam</a:t>
            </a:r>
            <a:r>
              <a:rPr lang="zh-CN" altLang="zh-CN" sz="1200" dirty="0" smtClean="0">
                <a:latin typeface="黑体" pitchFamily="49" charset="-122"/>
                <a:ea typeface="黑体" pitchFamily="49" charset="-122"/>
              </a:rPr>
              <a:t>数据库是一个收录海量学习资源（以试卷为主要载体）的数据库。资源版权清晰，试卷均来源于国内各大出版社的版权授权以及著名高校一线教师的数字化出版；收录试卷新，试卷总量已超过</a:t>
            </a:r>
            <a:r>
              <a:rPr lang="en-US" altLang="zh-CN" sz="1200" dirty="0" smtClean="0">
                <a:latin typeface="黑体" pitchFamily="49" charset="-122"/>
                <a:ea typeface="黑体" pitchFamily="49" charset="-122"/>
              </a:rPr>
              <a:t>12.4</a:t>
            </a:r>
            <a:r>
              <a:rPr lang="zh-CN" altLang="zh-CN" sz="1200" dirty="0" smtClean="0">
                <a:latin typeface="黑体" pitchFamily="49" charset="-122"/>
                <a:ea typeface="黑体" pitchFamily="49" charset="-122"/>
              </a:rPr>
              <a:t>万套，是目前国内试卷量最大的考试学习型数据库。平台提供“错题记录”、“错题组卷”、“试卷下载”与“离线答卷”等功能。更可以通过考试库组织学生参加考试，是国内唯一既提供了海量学习资源，又提供自建特色题库功能的数据库。</a:t>
            </a:r>
            <a:endParaRPr lang="zh-CN" altLang="zh-CN" sz="1200" dirty="0">
              <a:latin typeface="黑体" pitchFamily="49" charset="-122"/>
              <a:ea typeface="黑体" pitchFamily="49" charset="-122"/>
            </a:endParaRPr>
          </a:p>
        </p:txBody>
      </p:sp>
      <p:sp>
        <p:nvSpPr>
          <p:cNvPr id="34817" name="Rectangle 1"/>
          <p:cNvSpPr>
            <a:spLocks noChangeArrowheads="1"/>
          </p:cNvSpPr>
          <p:nvPr/>
        </p:nvSpPr>
        <p:spPr bwMode="auto">
          <a:xfrm>
            <a:off x="2627784" y="980728"/>
            <a:ext cx="2369175" cy="338554"/>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lvl="0" fontAlgn="base">
              <a:spcBef>
                <a:spcPct val="0"/>
              </a:spcBef>
              <a:spcAft>
                <a:spcPct val="0"/>
              </a:spcAft>
            </a:pPr>
            <a:r>
              <a:rPr lang="en-US" altLang="zh-CN" sz="1600" dirty="0" smtClean="0"/>
              <a:t>http://union.vipexam.org/</a:t>
            </a:r>
            <a:endParaRPr kumimoji="0" lang="en-US" altLang="zh-CN" sz="1600" b="0" i="0" strike="noStrike" cap="none" normalizeH="0" baseline="0" dirty="0" smtClean="0">
              <a:ln>
                <a:noFill/>
              </a:ln>
              <a:solidFill>
                <a:schemeClr val="tx1"/>
              </a:solidFill>
              <a:effectLst/>
              <a:latin typeface="黑体" pitchFamily="49" charset="-122"/>
              <a:ea typeface="黑体" pitchFamily="49" charset="-122"/>
              <a:cs typeface="宋体" pitchFamily="2" charset="-122"/>
            </a:endParaRPr>
          </a:p>
        </p:txBody>
      </p:sp>
      <p:pic>
        <p:nvPicPr>
          <p:cNvPr id="1026" name="Picture 2"/>
          <p:cNvPicPr>
            <a:picLocks noChangeAspect="1" noChangeArrowheads="1"/>
          </p:cNvPicPr>
          <p:nvPr/>
        </p:nvPicPr>
        <p:blipFill>
          <a:blip r:embed="rId2" cstate="email"/>
          <a:srcRect/>
          <a:stretch>
            <a:fillRect/>
          </a:stretch>
        </p:blipFill>
        <p:spPr bwMode="auto">
          <a:xfrm>
            <a:off x="251520" y="1628800"/>
            <a:ext cx="4948240" cy="2880319"/>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3" cstate="email"/>
          <a:srcRect/>
          <a:stretch>
            <a:fillRect/>
          </a:stretch>
        </p:blipFill>
        <p:spPr bwMode="auto">
          <a:xfrm>
            <a:off x="971600" y="980728"/>
            <a:ext cx="7201005" cy="5444134"/>
          </a:xfrm>
          <a:prstGeom prst="rect">
            <a:avLst/>
          </a:prstGeom>
          <a:ln>
            <a:noFill/>
          </a:ln>
          <a:effectLst>
            <a:outerShdw blurRad="292100" dist="139700" dir="2700000" algn="tl" rotWithShape="0">
              <a:srgbClr val="333333">
                <a:alpha val="65000"/>
              </a:srgbClr>
            </a:outerShdw>
          </a:effectLst>
        </p:spPr>
      </p:pic>
      <p:sp>
        <p:nvSpPr>
          <p:cNvPr id="15" name="Rectangle 13"/>
          <p:cNvSpPr>
            <a:spLocks noChangeArrowheads="1"/>
          </p:cNvSpPr>
          <p:nvPr/>
        </p:nvSpPr>
        <p:spPr bwMode="auto">
          <a:xfrm>
            <a:off x="1043608" y="3501008"/>
            <a:ext cx="1224136" cy="2304256"/>
          </a:xfrm>
          <a:prstGeom prst="rect">
            <a:avLst/>
          </a:prstGeom>
          <a:noFill/>
          <a:ln w="34925">
            <a:solidFill>
              <a:srgbClr val="FFC000"/>
            </a:solidFill>
            <a:miter lim="800000"/>
            <a:headEnd/>
            <a:tailEnd/>
          </a:ln>
        </p:spPr>
        <p:txBody>
          <a:bodyPr wrap="none" anchor="ctr"/>
          <a:lstStyle/>
          <a:p>
            <a:pPr>
              <a:defRPr/>
            </a:pPr>
            <a:endParaRPr lang="zh-CN" altLang="en-US">
              <a:ln>
                <a:solidFill>
                  <a:srgbClr val="FFC000"/>
                </a:solidFill>
              </a:ln>
            </a:endParaRPr>
          </a:p>
        </p:txBody>
      </p:sp>
      <p:pic>
        <p:nvPicPr>
          <p:cNvPr id="1028" name="Picture 4"/>
          <p:cNvPicPr>
            <a:picLocks noChangeAspect="1" noChangeArrowheads="1"/>
          </p:cNvPicPr>
          <p:nvPr/>
        </p:nvPicPr>
        <p:blipFill>
          <a:blip r:embed="rId4" cstate="email"/>
          <a:srcRect/>
          <a:stretch>
            <a:fillRect/>
          </a:stretch>
        </p:blipFill>
        <p:spPr bwMode="auto">
          <a:xfrm>
            <a:off x="2483768" y="1916832"/>
            <a:ext cx="2524125" cy="3867150"/>
          </a:xfrm>
          <a:prstGeom prst="rect">
            <a:avLst/>
          </a:prstGeom>
          <a:ln w="28575">
            <a:solidFill>
              <a:srgbClr val="FFC000"/>
            </a:solidFill>
          </a:ln>
          <a:effectLst>
            <a:outerShdw blurRad="190500" algn="tl" rotWithShape="0">
              <a:srgbClr val="000000">
                <a:alpha val="70000"/>
              </a:srgbClr>
            </a:outerShdw>
          </a:effectLst>
        </p:spPr>
      </p:pic>
      <p:pic>
        <p:nvPicPr>
          <p:cNvPr id="1029" name="Picture 5"/>
          <p:cNvPicPr>
            <a:picLocks noChangeAspect="1" noChangeArrowheads="1"/>
          </p:cNvPicPr>
          <p:nvPr/>
        </p:nvPicPr>
        <p:blipFill>
          <a:blip r:embed="rId5" cstate="email"/>
          <a:srcRect/>
          <a:stretch>
            <a:fillRect/>
          </a:stretch>
        </p:blipFill>
        <p:spPr bwMode="auto">
          <a:xfrm>
            <a:off x="179512" y="260648"/>
            <a:ext cx="8691668" cy="617108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blinds(horizontal)">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027"/>
                                        </p:tgtEl>
                                        <p:attrNameLst>
                                          <p:attrName>style.visibility</p:attrName>
                                        </p:attrNameLst>
                                      </p:cBhvr>
                                      <p:to>
                                        <p:strVal val="visible"/>
                                      </p:to>
                                    </p:set>
                                    <p:animEffect transition="in" filter="blinds(horizontal)">
                                      <p:cBhvr>
                                        <p:cTn id="16" dur="500"/>
                                        <p:tgtEl>
                                          <p:spTgt spid="1027"/>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dissolve">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Effect transition="in" filter="blinds(horizontal)">
                                      <p:cBhvr>
                                        <p:cTn id="26" dur="500"/>
                                        <p:tgtEl>
                                          <p:spTgt spid="102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nodeType="clickEffect">
                                  <p:stCondLst>
                                    <p:cond delay="0"/>
                                  </p:stCondLst>
                                  <p:childTnLst>
                                    <p:set>
                                      <p:cBhvr>
                                        <p:cTn id="30" dur="1" fill="hold">
                                          <p:stCondLst>
                                            <p:cond delay="0"/>
                                          </p:stCondLst>
                                        </p:cTn>
                                        <p:tgtEl>
                                          <p:spTgt spid="1029"/>
                                        </p:tgtEl>
                                        <p:attrNameLst>
                                          <p:attrName>style.visibility</p:attrName>
                                        </p:attrNameLst>
                                      </p:cBhvr>
                                      <p:to>
                                        <p:strVal val="visible"/>
                                      </p:to>
                                    </p:set>
                                    <p:anim calcmode="lin" valueType="num">
                                      <p:cBhvr>
                                        <p:cTn id="31" dur="500" fill="hold"/>
                                        <p:tgtEl>
                                          <p:spTgt spid="1029"/>
                                        </p:tgtEl>
                                        <p:attrNameLst>
                                          <p:attrName>ppt_w</p:attrName>
                                        </p:attrNameLst>
                                      </p:cBhvr>
                                      <p:tavLst>
                                        <p:tav tm="0">
                                          <p:val>
                                            <p:fltVal val="0"/>
                                          </p:val>
                                        </p:tav>
                                        <p:tav tm="100000">
                                          <p:val>
                                            <p:strVal val="#ppt_w"/>
                                          </p:val>
                                        </p:tav>
                                      </p:tavLst>
                                    </p:anim>
                                    <p:anim calcmode="lin" valueType="num">
                                      <p:cBhvr>
                                        <p:cTn id="32" dur="500" fill="hold"/>
                                        <p:tgtEl>
                                          <p:spTgt spid="1029"/>
                                        </p:tgtEl>
                                        <p:attrNameLst>
                                          <p:attrName>ppt_h</p:attrName>
                                        </p:attrNameLst>
                                      </p:cBhvr>
                                      <p:tavLst>
                                        <p:tav tm="0">
                                          <p:val>
                                            <p:fltVal val="0"/>
                                          </p:val>
                                        </p:tav>
                                        <p:tav tm="100000">
                                          <p:val>
                                            <p:strVal val="#ppt_h"/>
                                          </p:val>
                                        </p:tav>
                                      </p:tavLst>
                                    </p:anim>
                                    <p:animEffect transition="in" filter="fade">
                                      <p:cBhvr>
                                        <p:cTn id="33"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652120" y="0"/>
            <a:ext cx="288032"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2"/>
          <p:cNvSpPr/>
          <p:nvPr/>
        </p:nvSpPr>
        <p:spPr>
          <a:xfrm>
            <a:off x="1115616" y="0"/>
            <a:ext cx="1656184"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2"/>
          <p:cNvSpPr>
            <a:spLocks noChangeArrowheads="1"/>
          </p:cNvSpPr>
          <p:nvPr/>
        </p:nvSpPr>
        <p:spPr bwMode="auto">
          <a:xfrm flipH="1">
            <a:off x="1403648" y="0"/>
            <a:ext cx="144016" cy="6858000"/>
          </a:xfrm>
          <a:prstGeom prst="rect">
            <a:avLst/>
          </a:prstGeom>
          <a:solidFill>
            <a:srgbClr val="B3A2C7">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5" name="矩形 4"/>
          <p:cNvSpPr/>
          <p:nvPr/>
        </p:nvSpPr>
        <p:spPr>
          <a:xfrm>
            <a:off x="6660232" y="0"/>
            <a:ext cx="1008112"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32"/>
          <p:cNvSpPr>
            <a:spLocks noChangeArrowheads="1"/>
          </p:cNvSpPr>
          <p:nvPr/>
        </p:nvSpPr>
        <p:spPr bwMode="auto">
          <a:xfrm>
            <a:off x="5076056" y="0"/>
            <a:ext cx="3744416" cy="6858000"/>
          </a:xfrm>
          <a:prstGeom prst="rect">
            <a:avLst/>
          </a:prstGeom>
          <a:solidFill>
            <a:srgbClr val="B3A2C7">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7" name="矩形 6"/>
          <p:cNvSpPr/>
          <p:nvPr/>
        </p:nvSpPr>
        <p:spPr>
          <a:xfrm>
            <a:off x="0" y="332656"/>
            <a:ext cx="9144000" cy="72008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p:cNvSpPr/>
          <p:nvPr/>
        </p:nvSpPr>
        <p:spPr>
          <a:xfrm>
            <a:off x="0" y="4653136"/>
            <a:ext cx="9144000" cy="1584176"/>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32"/>
          <p:cNvSpPr>
            <a:spLocks noChangeArrowheads="1"/>
          </p:cNvSpPr>
          <p:nvPr/>
        </p:nvSpPr>
        <p:spPr bwMode="auto">
          <a:xfrm>
            <a:off x="0" y="5301208"/>
            <a:ext cx="9144000" cy="360040"/>
          </a:xfrm>
          <a:prstGeom prst="rect">
            <a:avLst/>
          </a:prstGeom>
          <a:solidFill>
            <a:srgbClr val="B3A2C7">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11" name="TextBox 25"/>
          <p:cNvSpPr>
            <a:spLocks noChangeArrowheads="1"/>
          </p:cNvSpPr>
          <p:nvPr/>
        </p:nvSpPr>
        <p:spPr bwMode="auto">
          <a:xfrm>
            <a:off x="520700" y="404664"/>
            <a:ext cx="6824662" cy="461665"/>
          </a:xfrm>
          <a:prstGeom prst="rect">
            <a:avLst/>
          </a:prstGeom>
          <a:noFill/>
          <a:ln w="9525">
            <a:noFill/>
            <a:miter lim="800000"/>
            <a:headEnd/>
            <a:tailEnd/>
          </a:ln>
        </p:spPr>
        <p:txBody>
          <a:bodyPr>
            <a:spAutoFit/>
          </a:bodyPr>
          <a:lstStyle/>
          <a:p>
            <a:r>
              <a:rPr kumimoji="1" lang="zh-CN" altLang="en-US" sz="2400" dirty="0" smtClean="0">
                <a:latin typeface="黑体" pitchFamily="49" charset="-122"/>
                <a:ea typeface="黑体" pitchFamily="49" charset="-122"/>
              </a:rPr>
              <a:t>自建数据库</a:t>
            </a:r>
            <a:endParaRPr kumimoji="1" lang="en-US" altLang="zh-CN" sz="2400" dirty="0">
              <a:latin typeface="黑体" pitchFamily="49" charset="-122"/>
              <a:ea typeface="黑体" pitchFamily="49" charset="-122"/>
            </a:endParaRPr>
          </a:p>
        </p:txBody>
      </p:sp>
      <p:sp>
        <p:nvSpPr>
          <p:cNvPr id="15" name="矩形 14"/>
          <p:cNvSpPr/>
          <p:nvPr/>
        </p:nvSpPr>
        <p:spPr>
          <a:xfrm>
            <a:off x="539552" y="1412776"/>
            <a:ext cx="5256584" cy="3323987"/>
          </a:xfrm>
          <a:prstGeom prst="rect">
            <a:avLst/>
          </a:prstGeom>
        </p:spPr>
        <p:txBody>
          <a:bodyPr wrap="square">
            <a:spAutoFit/>
          </a:bodyPr>
          <a:lstStyle/>
          <a:p>
            <a:pPr marL="457200" indent="-457200">
              <a:lnSpc>
                <a:spcPct val="150000"/>
              </a:lnSpc>
              <a:buFontTx/>
              <a:buAutoNum type="arabicPeriod"/>
              <a:defRPr/>
            </a:pPr>
            <a:r>
              <a:rPr lang="zh-CN" altLang="en-US" sz="1400" dirty="0" smtClean="0">
                <a:solidFill>
                  <a:schemeClr val="tx2">
                    <a:lumMod val="60000"/>
                    <a:lumOff val="40000"/>
                  </a:schemeClr>
                </a:solidFill>
                <a:latin typeface="黑体" pitchFamily="49" charset="-122"/>
                <a:ea typeface="黑体" pitchFamily="49" charset="-122"/>
              </a:rPr>
              <a:t>广州美术学院硕士学位论文全文数据库</a:t>
            </a:r>
            <a:endParaRPr lang="en-US" altLang="zh-CN" sz="1400" dirty="0" smtClean="0">
              <a:solidFill>
                <a:schemeClr val="tx2">
                  <a:lumMod val="60000"/>
                  <a:lumOff val="40000"/>
                </a:schemeClr>
              </a:solidFill>
              <a:latin typeface="黑体" pitchFamily="49" charset="-122"/>
              <a:ea typeface="黑体" pitchFamily="49" charset="-122"/>
            </a:endParaRPr>
          </a:p>
          <a:p>
            <a:pPr marL="457200" indent="-457200">
              <a:lnSpc>
                <a:spcPct val="150000"/>
              </a:lnSpc>
              <a:buFontTx/>
              <a:buAutoNum type="arabicPeriod"/>
              <a:defRPr/>
            </a:pPr>
            <a:r>
              <a:rPr lang="zh-CN" altLang="en-US" sz="1400" dirty="0" smtClean="0">
                <a:solidFill>
                  <a:schemeClr val="tx2">
                    <a:lumMod val="60000"/>
                    <a:lumOff val="40000"/>
                  </a:schemeClr>
                </a:solidFill>
                <a:latin typeface="黑体" pitchFamily="49" charset="-122"/>
                <a:ea typeface="黑体" pitchFamily="49" charset="-122"/>
              </a:rPr>
              <a:t>艺术天地图片库</a:t>
            </a:r>
            <a:endParaRPr lang="en-US" altLang="zh-CN" sz="1400" dirty="0" smtClean="0">
              <a:solidFill>
                <a:schemeClr val="tx2">
                  <a:lumMod val="60000"/>
                  <a:lumOff val="40000"/>
                </a:schemeClr>
              </a:solidFill>
              <a:latin typeface="黑体" pitchFamily="49" charset="-122"/>
              <a:ea typeface="黑体" pitchFamily="49" charset="-122"/>
            </a:endParaRPr>
          </a:p>
          <a:p>
            <a:pPr marL="457200" indent="-457200">
              <a:lnSpc>
                <a:spcPct val="150000"/>
              </a:lnSpc>
              <a:buFontTx/>
              <a:buAutoNum type="arabicPeriod"/>
              <a:defRPr/>
            </a:pPr>
            <a:r>
              <a:rPr lang="zh-CN" altLang="en-US" sz="1400" dirty="0" smtClean="0">
                <a:solidFill>
                  <a:schemeClr val="tx2">
                    <a:lumMod val="60000"/>
                    <a:lumOff val="40000"/>
                  </a:schemeClr>
                </a:solidFill>
                <a:latin typeface="黑体" pitchFamily="49" charset="-122"/>
                <a:ea typeface="黑体" pitchFamily="49" charset="-122"/>
              </a:rPr>
              <a:t>岭南画派艺术研究专题数据库（建设中）</a:t>
            </a:r>
            <a:endParaRPr lang="en-US" altLang="zh-CN" sz="1400" dirty="0" smtClean="0">
              <a:solidFill>
                <a:schemeClr val="tx2">
                  <a:lumMod val="60000"/>
                  <a:lumOff val="40000"/>
                </a:schemeClr>
              </a:solidFill>
              <a:latin typeface="黑体" pitchFamily="49" charset="-122"/>
              <a:ea typeface="黑体" pitchFamily="49" charset="-122"/>
            </a:endParaRPr>
          </a:p>
          <a:p>
            <a:pPr marL="457200" indent="-457200">
              <a:lnSpc>
                <a:spcPct val="150000"/>
              </a:lnSpc>
              <a:buFontTx/>
              <a:buAutoNum type="arabicPeriod"/>
              <a:defRPr/>
            </a:pPr>
            <a:r>
              <a:rPr lang="zh-CN" altLang="en-US" sz="1400" dirty="0" smtClean="0">
                <a:solidFill>
                  <a:schemeClr val="tx2">
                    <a:lumMod val="60000"/>
                    <a:lumOff val="40000"/>
                  </a:schemeClr>
                </a:solidFill>
                <a:latin typeface="黑体" pitchFamily="49" charset="-122"/>
                <a:ea typeface="黑体" pitchFamily="49" charset="-122"/>
              </a:rPr>
              <a:t>岭南工艺美术研究专题数据库（建设中）</a:t>
            </a:r>
            <a:endParaRPr lang="en-US" altLang="zh-CN" sz="1400" dirty="0" smtClean="0">
              <a:solidFill>
                <a:schemeClr val="tx2">
                  <a:lumMod val="60000"/>
                  <a:lumOff val="40000"/>
                </a:schemeClr>
              </a:solidFill>
              <a:latin typeface="黑体" pitchFamily="49" charset="-122"/>
              <a:ea typeface="黑体" pitchFamily="49" charset="-122"/>
            </a:endParaRPr>
          </a:p>
          <a:p>
            <a:pPr marL="457200" indent="-457200">
              <a:lnSpc>
                <a:spcPct val="150000"/>
              </a:lnSpc>
              <a:buFontTx/>
              <a:buAutoNum type="arabicPeriod"/>
              <a:defRPr/>
            </a:pPr>
            <a:r>
              <a:rPr lang="zh-CN" altLang="en-US" sz="1400" dirty="0" smtClean="0">
                <a:solidFill>
                  <a:schemeClr val="tx2">
                    <a:lumMod val="60000"/>
                    <a:lumOff val="40000"/>
                  </a:schemeClr>
                </a:solidFill>
                <a:latin typeface="黑体" pitchFamily="49" charset="-122"/>
                <a:ea typeface="黑体" pitchFamily="49" charset="-122"/>
              </a:rPr>
              <a:t>岭南美术家专题数据库（建设中）</a:t>
            </a:r>
            <a:endParaRPr lang="en-US" altLang="zh-CN" sz="1400" dirty="0" smtClean="0">
              <a:solidFill>
                <a:schemeClr val="tx2">
                  <a:lumMod val="60000"/>
                  <a:lumOff val="40000"/>
                </a:schemeClr>
              </a:solidFill>
              <a:latin typeface="黑体" pitchFamily="49" charset="-122"/>
              <a:ea typeface="黑体" pitchFamily="49" charset="-122"/>
            </a:endParaRPr>
          </a:p>
          <a:p>
            <a:pPr marL="457200" indent="-457200">
              <a:lnSpc>
                <a:spcPct val="150000"/>
              </a:lnSpc>
              <a:buFontTx/>
              <a:buAutoNum type="arabicPeriod"/>
              <a:defRPr/>
            </a:pPr>
            <a:r>
              <a:rPr lang="zh-CN" altLang="en-US" sz="1400" dirty="0" smtClean="0">
                <a:solidFill>
                  <a:schemeClr val="tx2">
                    <a:lumMod val="60000"/>
                    <a:lumOff val="40000"/>
                  </a:schemeClr>
                </a:solidFill>
                <a:latin typeface="黑体" pitchFamily="49" charset="-122"/>
                <a:ea typeface="黑体" pitchFamily="49" charset="-122"/>
              </a:rPr>
              <a:t>广州美术学院教师著述与作品数据库（建设中）</a:t>
            </a:r>
            <a:endParaRPr lang="en-US" altLang="zh-CN" sz="1400" dirty="0" smtClean="0">
              <a:solidFill>
                <a:schemeClr val="tx2">
                  <a:lumMod val="60000"/>
                  <a:lumOff val="40000"/>
                </a:schemeClr>
              </a:solidFill>
              <a:latin typeface="黑体" pitchFamily="49" charset="-122"/>
              <a:ea typeface="黑体" pitchFamily="49" charset="-122"/>
            </a:endParaRPr>
          </a:p>
          <a:p>
            <a:pPr marL="457200" indent="-457200">
              <a:lnSpc>
                <a:spcPct val="150000"/>
              </a:lnSpc>
              <a:buFontTx/>
              <a:buAutoNum type="arabicPeriod"/>
              <a:defRPr/>
            </a:pPr>
            <a:r>
              <a:rPr lang="zh-CN" altLang="en-US" sz="1400" dirty="0" smtClean="0">
                <a:solidFill>
                  <a:schemeClr val="tx2">
                    <a:lumMod val="60000"/>
                    <a:lumOff val="40000"/>
                  </a:schemeClr>
                </a:solidFill>
                <a:latin typeface="黑体" pitchFamily="49" charset="-122"/>
                <a:ea typeface="黑体" pitchFamily="49" charset="-122"/>
              </a:rPr>
              <a:t>广州美术学院教学参考数据库（建设中）</a:t>
            </a:r>
            <a:endParaRPr lang="en-US" altLang="zh-CN" sz="1400" dirty="0" smtClean="0">
              <a:solidFill>
                <a:schemeClr val="tx2">
                  <a:lumMod val="60000"/>
                  <a:lumOff val="40000"/>
                </a:schemeClr>
              </a:solidFill>
              <a:latin typeface="黑体" pitchFamily="49" charset="-122"/>
              <a:ea typeface="黑体" pitchFamily="49" charset="-122"/>
            </a:endParaRPr>
          </a:p>
          <a:p>
            <a:pPr marL="457200" indent="-457200">
              <a:lnSpc>
                <a:spcPct val="150000"/>
              </a:lnSpc>
              <a:buFontTx/>
              <a:buAutoNum type="arabicPeriod"/>
              <a:defRPr/>
            </a:pPr>
            <a:r>
              <a:rPr lang="zh-CN" altLang="en-US" sz="1400" dirty="0" smtClean="0">
                <a:solidFill>
                  <a:schemeClr val="tx2">
                    <a:lumMod val="60000"/>
                    <a:lumOff val="40000"/>
                  </a:schemeClr>
                </a:solidFill>
                <a:latin typeface="黑体" pitchFamily="49" charset="-122"/>
                <a:ea typeface="黑体" pitchFamily="49" charset="-122"/>
              </a:rPr>
              <a:t>美术与设计学科网络导航数据库（建设中）</a:t>
            </a:r>
            <a:endParaRPr lang="en-US" altLang="zh-CN" sz="1400" dirty="0" smtClean="0">
              <a:solidFill>
                <a:schemeClr val="tx2">
                  <a:lumMod val="60000"/>
                  <a:lumOff val="40000"/>
                </a:schemeClr>
              </a:solidFill>
              <a:latin typeface="黑体" pitchFamily="49" charset="-122"/>
              <a:ea typeface="黑体" pitchFamily="49" charset="-122"/>
            </a:endParaRPr>
          </a:p>
          <a:p>
            <a:pPr marL="457200" indent="-457200">
              <a:lnSpc>
                <a:spcPct val="150000"/>
              </a:lnSpc>
              <a:buFontTx/>
              <a:buAutoNum type="arabicPeriod"/>
              <a:defRPr/>
            </a:pPr>
            <a:r>
              <a:rPr lang="zh-CN" altLang="en-US" sz="1400" dirty="0" smtClean="0">
                <a:solidFill>
                  <a:schemeClr val="tx2">
                    <a:lumMod val="60000"/>
                    <a:lumOff val="40000"/>
                  </a:schemeClr>
                </a:solidFill>
                <a:latin typeface="黑体" pitchFamily="49" charset="-122"/>
                <a:ea typeface="黑体" pitchFamily="49" charset="-122"/>
              </a:rPr>
              <a:t>广州美术学院美术馆馆藏作品专题数据库（建设中）</a:t>
            </a:r>
            <a:endParaRPr lang="en-US" altLang="zh-CN" sz="1400" dirty="0" smtClean="0">
              <a:solidFill>
                <a:schemeClr val="tx2">
                  <a:lumMod val="60000"/>
                  <a:lumOff val="40000"/>
                </a:schemeClr>
              </a:solidFill>
              <a:latin typeface="黑体" pitchFamily="49" charset="-122"/>
              <a:ea typeface="黑体" pitchFamily="49" charset="-122"/>
            </a:endParaRPr>
          </a:p>
          <a:p>
            <a:pPr marL="457200" indent="-457200">
              <a:lnSpc>
                <a:spcPct val="150000"/>
              </a:lnSpc>
              <a:buFontTx/>
              <a:buAutoNum type="arabicPeriod"/>
              <a:defRPr/>
            </a:pPr>
            <a:r>
              <a:rPr lang="zh-CN" altLang="en-US" sz="1400" dirty="0" smtClean="0">
                <a:solidFill>
                  <a:schemeClr val="tx2">
                    <a:lumMod val="60000"/>
                    <a:lumOff val="40000"/>
                  </a:schemeClr>
                </a:solidFill>
                <a:latin typeface="黑体" pitchFamily="49" charset="-122"/>
                <a:ea typeface="黑体" pitchFamily="49" charset="-122"/>
              </a:rPr>
              <a:t>岭南画派纪念馆馆藏作品专题数据库（建设中）</a:t>
            </a:r>
            <a:endParaRPr lang="en-US" altLang="zh-CN" sz="1400" dirty="0" smtClean="0">
              <a:solidFill>
                <a:schemeClr val="tx2">
                  <a:lumMod val="60000"/>
                  <a:lumOff val="40000"/>
                </a:schemeClr>
              </a:solidFill>
              <a:latin typeface="黑体" pitchFamily="49" charset="-122"/>
              <a:ea typeface="黑体" pitchFamily="49" charset="-122"/>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652120" y="0"/>
            <a:ext cx="288032"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2"/>
          <p:cNvSpPr/>
          <p:nvPr/>
        </p:nvSpPr>
        <p:spPr>
          <a:xfrm>
            <a:off x="1115616" y="0"/>
            <a:ext cx="1656184"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2"/>
          <p:cNvSpPr>
            <a:spLocks noChangeArrowheads="1"/>
          </p:cNvSpPr>
          <p:nvPr/>
        </p:nvSpPr>
        <p:spPr bwMode="auto">
          <a:xfrm flipH="1">
            <a:off x="1403648" y="0"/>
            <a:ext cx="144016" cy="6858000"/>
          </a:xfrm>
          <a:prstGeom prst="rect">
            <a:avLst/>
          </a:prstGeom>
          <a:solidFill>
            <a:srgbClr val="B3A2C7">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5" name="矩形 4"/>
          <p:cNvSpPr/>
          <p:nvPr/>
        </p:nvSpPr>
        <p:spPr>
          <a:xfrm>
            <a:off x="6660232" y="0"/>
            <a:ext cx="1008112" cy="685800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32"/>
          <p:cNvSpPr>
            <a:spLocks noChangeArrowheads="1"/>
          </p:cNvSpPr>
          <p:nvPr/>
        </p:nvSpPr>
        <p:spPr bwMode="auto">
          <a:xfrm>
            <a:off x="5436096" y="0"/>
            <a:ext cx="3384376" cy="6858000"/>
          </a:xfrm>
          <a:prstGeom prst="rect">
            <a:avLst/>
          </a:prstGeom>
          <a:solidFill>
            <a:srgbClr val="B3A2C7">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7" name="矩形 6"/>
          <p:cNvSpPr/>
          <p:nvPr/>
        </p:nvSpPr>
        <p:spPr>
          <a:xfrm>
            <a:off x="0" y="332656"/>
            <a:ext cx="9144000" cy="72008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p:cNvSpPr/>
          <p:nvPr/>
        </p:nvSpPr>
        <p:spPr>
          <a:xfrm>
            <a:off x="0" y="4653136"/>
            <a:ext cx="9144000" cy="1584176"/>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32"/>
          <p:cNvSpPr>
            <a:spLocks noChangeArrowheads="1"/>
          </p:cNvSpPr>
          <p:nvPr/>
        </p:nvSpPr>
        <p:spPr bwMode="auto">
          <a:xfrm>
            <a:off x="0" y="5301208"/>
            <a:ext cx="9144000" cy="360040"/>
          </a:xfrm>
          <a:prstGeom prst="rect">
            <a:avLst/>
          </a:prstGeom>
          <a:solidFill>
            <a:srgbClr val="B3A2C7">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11" name="TextBox 25"/>
          <p:cNvSpPr>
            <a:spLocks noChangeArrowheads="1"/>
          </p:cNvSpPr>
          <p:nvPr/>
        </p:nvSpPr>
        <p:spPr bwMode="auto">
          <a:xfrm>
            <a:off x="520700" y="404664"/>
            <a:ext cx="6824662" cy="442878"/>
          </a:xfrm>
          <a:prstGeom prst="rect">
            <a:avLst/>
          </a:prstGeom>
          <a:noFill/>
          <a:ln w="9525">
            <a:noFill/>
            <a:miter lim="800000"/>
            <a:headEnd/>
            <a:tailEnd/>
          </a:ln>
        </p:spPr>
        <p:txBody>
          <a:bodyPr>
            <a:spAutoFit/>
          </a:bodyPr>
          <a:lstStyle/>
          <a:p>
            <a:pPr marL="457200" indent="-457200">
              <a:lnSpc>
                <a:spcPct val="150000"/>
              </a:lnSpc>
              <a:defRPr/>
            </a:pPr>
            <a:r>
              <a:rPr lang="zh-CN" altLang="en-US" dirty="0" smtClean="0">
                <a:latin typeface="黑体" pitchFamily="49" charset="-122"/>
                <a:ea typeface="黑体" pitchFamily="49" charset="-122"/>
              </a:rPr>
              <a:t>广州美术学院硕士学位论文全文数据库</a:t>
            </a:r>
            <a:endParaRPr lang="en-US" altLang="zh-CN" dirty="0" smtClean="0">
              <a:latin typeface="黑体" pitchFamily="49" charset="-122"/>
              <a:ea typeface="黑体" pitchFamily="49" charset="-122"/>
            </a:endParaRPr>
          </a:p>
        </p:txBody>
      </p:sp>
      <p:sp>
        <p:nvSpPr>
          <p:cNvPr id="15" name="矩形 14"/>
          <p:cNvSpPr/>
          <p:nvPr/>
        </p:nvSpPr>
        <p:spPr>
          <a:xfrm>
            <a:off x="5220072" y="1268760"/>
            <a:ext cx="3384376" cy="4835939"/>
          </a:xfrm>
          <a:prstGeom prst="rect">
            <a:avLst/>
          </a:prstGeom>
        </p:spPr>
        <p:txBody>
          <a:bodyPr wrap="square">
            <a:spAutoFit/>
          </a:bodyPr>
          <a:lstStyle/>
          <a:p>
            <a:pPr marL="457200" indent="-457200">
              <a:lnSpc>
                <a:spcPct val="150000"/>
              </a:lnSpc>
              <a:defRPr/>
            </a:pPr>
            <a:r>
              <a:rPr lang="zh-CN" altLang="en-US" sz="1600" dirty="0" smtClean="0">
                <a:latin typeface="楷体" pitchFamily="49" charset="-122"/>
                <a:ea typeface="楷体" pitchFamily="49" charset="-122"/>
              </a:rPr>
              <a:t>     校图书馆联合研究生处，构建了</a:t>
            </a:r>
            <a:r>
              <a:rPr lang="en-US" altLang="zh-CN" sz="1600" dirty="0" smtClean="0">
                <a:latin typeface="楷体" pitchFamily="49" charset="-122"/>
                <a:ea typeface="楷体" pitchFamily="49" charset="-122"/>
              </a:rPr>
              <a:t>"</a:t>
            </a:r>
            <a:r>
              <a:rPr lang="zh-CN" altLang="en-US" sz="1600" dirty="0" smtClean="0">
                <a:latin typeface="楷体" pitchFamily="49" charset="-122"/>
                <a:ea typeface="楷体" pitchFamily="49" charset="-122"/>
              </a:rPr>
              <a:t>广州美术学院硕士研究生学位论文提交系统及全文数据库</a:t>
            </a:r>
            <a:r>
              <a:rPr lang="en-US" altLang="zh-CN" sz="1600" dirty="0" smtClean="0">
                <a:latin typeface="楷体" pitchFamily="49" charset="-122"/>
                <a:ea typeface="楷体" pitchFamily="49" charset="-122"/>
              </a:rPr>
              <a:t>"</a:t>
            </a:r>
            <a:r>
              <a:rPr lang="zh-CN" altLang="en-US" sz="1600" dirty="0" smtClean="0">
                <a:latin typeface="楷体" pitchFamily="49" charset="-122"/>
                <a:ea typeface="楷体" pitchFamily="49" charset="-122"/>
              </a:rPr>
              <a:t>，实现了</a:t>
            </a:r>
            <a:r>
              <a:rPr lang="en-US" altLang="zh-CN" sz="1600" dirty="0" smtClean="0">
                <a:latin typeface="楷体" pitchFamily="49" charset="-122"/>
                <a:ea typeface="楷体" pitchFamily="49" charset="-122"/>
              </a:rPr>
              <a:t>2012-2015</a:t>
            </a:r>
            <a:r>
              <a:rPr lang="zh-CN" altLang="en-US" sz="1600" dirty="0" smtClean="0">
                <a:latin typeface="楷体" pitchFamily="49" charset="-122"/>
                <a:ea typeface="楷体" pitchFamily="49" charset="-122"/>
              </a:rPr>
              <a:t>届研究生学位论文的在线提交与审核，同时建成了</a:t>
            </a:r>
            <a:r>
              <a:rPr lang="en-US" altLang="zh-CN" sz="1600" dirty="0" smtClean="0">
                <a:latin typeface="楷体" pitchFamily="49" charset="-122"/>
                <a:ea typeface="楷体" pitchFamily="49" charset="-122"/>
              </a:rPr>
              <a:t>"</a:t>
            </a:r>
            <a:r>
              <a:rPr lang="zh-CN" altLang="en-US" sz="1600" dirty="0" smtClean="0">
                <a:latin typeface="楷体" pitchFamily="49" charset="-122"/>
                <a:ea typeface="楷体" pitchFamily="49" charset="-122"/>
              </a:rPr>
              <a:t>我院研究生硕士学位论文全文数据库</a:t>
            </a:r>
            <a:r>
              <a:rPr lang="en-US" altLang="zh-CN" sz="1600" dirty="0" smtClean="0">
                <a:latin typeface="楷体" pitchFamily="49" charset="-122"/>
                <a:ea typeface="楷体" pitchFamily="49" charset="-122"/>
              </a:rPr>
              <a:t>"</a:t>
            </a:r>
            <a:r>
              <a:rPr lang="zh-CN" altLang="en-US" sz="1600" dirty="0" smtClean="0">
                <a:latin typeface="楷体" pitchFamily="49" charset="-122"/>
                <a:ea typeface="楷体" pitchFamily="49" charset="-122"/>
              </a:rPr>
              <a:t>，目前收录了</a:t>
            </a:r>
            <a:r>
              <a:rPr lang="en-US" altLang="zh-CN" sz="1600" dirty="0" smtClean="0">
                <a:latin typeface="楷体" pitchFamily="49" charset="-122"/>
                <a:ea typeface="楷体" pitchFamily="49" charset="-122"/>
              </a:rPr>
              <a:t>2003</a:t>
            </a:r>
            <a:r>
              <a:rPr lang="zh-CN" altLang="en-US" sz="1600" dirty="0" smtClean="0">
                <a:latin typeface="楷体" pitchFamily="49" charset="-122"/>
                <a:ea typeface="楷体" pitchFamily="49" charset="-122"/>
              </a:rPr>
              <a:t>年至</a:t>
            </a:r>
            <a:r>
              <a:rPr lang="en-US" altLang="zh-CN" sz="1600" dirty="0" smtClean="0">
                <a:latin typeface="楷体" pitchFamily="49" charset="-122"/>
                <a:ea typeface="楷体" pitchFamily="49" charset="-122"/>
              </a:rPr>
              <a:t>2015</a:t>
            </a:r>
            <a:r>
              <a:rPr lang="zh-CN" altLang="en-US" sz="1600" dirty="0" smtClean="0">
                <a:latin typeface="楷体" pitchFamily="49" charset="-122"/>
                <a:ea typeface="楷体" pitchFamily="49" charset="-122"/>
              </a:rPr>
              <a:t>年</a:t>
            </a:r>
            <a:r>
              <a:rPr lang="en-US" altLang="zh-CN" sz="1600" dirty="0" smtClean="0">
                <a:latin typeface="楷体" pitchFamily="49" charset="-122"/>
                <a:ea typeface="楷体" pitchFamily="49" charset="-122"/>
              </a:rPr>
              <a:t>1000</a:t>
            </a:r>
            <a:r>
              <a:rPr lang="zh-CN" altLang="en-US" sz="1600" dirty="0" smtClean="0">
                <a:latin typeface="楷体" pitchFamily="49" charset="-122"/>
                <a:ea typeface="楷体" pitchFamily="49" charset="-122"/>
              </a:rPr>
              <a:t>多篇硕士学位论文，本数据库目前只提供</a:t>
            </a:r>
            <a:r>
              <a:rPr lang="en-US" altLang="zh-CN" sz="1600" dirty="0" smtClean="0">
                <a:latin typeface="楷体" pitchFamily="49" charset="-122"/>
                <a:ea typeface="楷体" pitchFamily="49" charset="-122"/>
              </a:rPr>
              <a:t>2012</a:t>
            </a:r>
            <a:r>
              <a:rPr lang="zh-CN" altLang="en-US" sz="1600" dirty="0" smtClean="0">
                <a:latin typeface="楷体" pitchFamily="49" charset="-122"/>
                <a:ea typeface="楷体" pitchFamily="49" charset="-122"/>
              </a:rPr>
              <a:t>届以后（包括</a:t>
            </a:r>
            <a:r>
              <a:rPr lang="en-US" altLang="zh-CN" sz="1600" dirty="0" smtClean="0">
                <a:latin typeface="楷体" pitchFamily="49" charset="-122"/>
                <a:ea typeface="楷体" pitchFamily="49" charset="-122"/>
              </a:rPr>
              <a:t>2012</a:t>
            </a:r>
            <a:r>
              <a:rPr lang="zh-CN" altLang="en-US" sz="1600" dirty="0" smtClean="0">
                <a:latin typeface="楷体" pitchFamily="49" charset="-122"/>
                <a:ea typeface="楷体" pitchFamily="49" charset="-122"/>
              </a:rPr>
              <a:t>届）硕士毕业论文的全文阅读，</a:t>
            </a:r>
            <a:r>
              <a:rPr lang="en-US" altLang="zh-CN" sz="1600" dirty="0" smtClean="0">
                <a:latin typeface="楷体" pitchFamily="49" charset="-122"/>
                <a:ea typeface="楷体" pitchFamily="49" charset="-122"/>
              </a:rPr>
              <a:t>2012</a:t>
            </a:r>
            <a:r>
              <a:rPr lang="zh-CN" altLang="en-US" sz="1600" dirty="0" smtClean="0">
                <a:latin typeface="楷体" pitchFamily="49" charset="-122"/>
                <a:ea typeface="楷体" pitchFamily="49" charset="-122"/>
              </a:rPr>
              <a:t>届之前的论文只提供文摘以及目录信息的查阅。 </a:t>
            </a:r>
            <a:endParaRPr lang="en-US" altLang="zh-CN" sz="1600" dirty="0" smtClean="0">
              <a:latin typeface="楷体" pitchFamily="49" charset="-122"/>
              <a:ea typeface="楷体" pitchFamily="49" charset="-122"/>
            </a:endParaRPr>
          </a:p>
        </p:txBody>
      </p:sp>
      <p:pic>
        <p:nvPicPr>
          <p:cNvPr id="5122" name="Picture 2"/>
          <p:cNvPicPr>
            <a:picLocks noChangeAspect="1" noChangeArrowheads="1"/>
          </p:cNvPicPr>
          <p:nvPr/>
        </p:nvPicPr>
        <p:blipFill>
          <a:blip r:embed="rId2" cstate="email"/>
          <a:srcRect/>
          <a:stretch>
            <a:fillRect/>
          </a:stretch>
        </p:blipFill>
        <p:spPr bwMode="auto">
          <a:xfrm>
            <a:off x="395535" y="1268760"/>
            <a:ext cx="4544971" cy="4824536"/>
          </a:xfrm>
          <a:prstGeom prst="rect">
            <a:avLst/>
          </a:prstGeom>
          <a:ln>
            <a:noFill/>
          </a:ln>
          <a:effectLst>
            <a:outerShdw blurRad="292100" dist="139700" dir="2700000" algn="tl" rotWithShape="0">
              <a:srgbClr val="333333">
                <a:alpha val="65000"/>
              </a:srgbClr>
            </a:outerShdw>
          </a:effectLst>
        </p:spPr>
      </p:pic>
      <p:sp>
        <p:nvSpPr>
          <p:cNvPr id="14" name="矩形 13"/>
          <p:cNvSpPr/>
          <p:nvPr/>
        </p:nvSpPr>
        <p:spPr>
          <a:xfrm>
            <a:off x="2195736" y="4653136"/>
            <a:ext cx="1080120" cy="36004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5123" name="Picture 3"/>
          <p:cNvPicPr>
            <a:picLocks noChangeAspect="1" noChangeArrowheads="1"/>
          </p:cNvPicPr>
          <p:nvPr/>
        </p:nvPicPr>
        <p:blipFill>
          <a:blip r:embed="rId3" cstate="email"/>
          <a:srcRect/>
          <a:stretch>
            <a:fillRect/>
          </a:stretch>
        </p:blipFill>
        <p:spPr bwMode="auto">
          <a:xfrm>
            <a:off x="395536" y="3933056"/>
            <a:ext cx="4624926" cy="2736304"/>
          </a:xfrm>
          <a:prstGeom prst="rect">
            <a:avLst/>
          </a:prstGeom>
          <a:ln>
            <a:noFill/>
          </a:ln>
          <a:effectLst>
            <a:outerShdw blurRad="292100" dist="139700" dir="2700000" algn="tl" rotWithShape="0">
              <a:srgbClr val="333333">
                <a:alpha val="65000"/>
              </a:srgbClr>
            </a:outerShdw>
          </a:effectLst>
        </p:spPr>
      </p:pic>
      <p:pic>
        <p:nvPicPr>
          <p:cNvPr id="2050" name="Picture 2"/>
          <p:cNvPicPr>
            <a:picLocks noChangeAspect="1" noChangeArrowheads="1"/>
          </p:cNvPicPr>
          <p:nvPr/>
        </p:nvPicPr>
        <p:blipFill>
          <a:blip r:embed="rId4" cstate="email"/>
          <a:srcRect/>
          <a:stretch>
            <a:fillRect/>
          </a:stretch>
        </p:blipFill>
        <p:spPr bwMode="auto">
          <a:xfrm>
            <a:off x="755576" y="1052736"/>
            <a:ext cx="3733513" cy="2808312"/>
          </a:xfrm>
          <a:prstGeom prst="rect">
            <a:avLst/>
          </a:prstGeom>
          <a:ln>
            <a:noFill/>
          </a:ln>
          <a:effectLst>
            <a:outerShdw blurRad="292100" dist="139700" dir="2700000" algn="tl" rotWithShape="0">
              <a:srgbClr val="333333">
                <a:alpha val="65000"/>
              </a:srgbClr>
            </a:outerShdw>
          </a:effectLst>
        </p:spPr>
      </p:pic>
      <p:sp>
        <p:nvSpPr>
          <p:cNvPr id="16" name="矩形 15"/>
          <p:cNvSpPr/>
          <p:nvPr/>
        </p:nvSpPr>
        <p:spPr>
          <a:xfrm>
            <a:off x="1403648" y="3068960"/>
            <a:ext cx="2448272" cy="57606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7" name="矩形 16"/>
          <p:cNvSpPr/>
          <p:nvPr/>
        </p:nvSpPr>
        <p:spPr>
          <a:xfrm>
            <a:off x="2771800" y="4437112"/>
            <a:ext cx="576064" cy="21602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5122"/>
                                        </p:tgtEl>
                                      </p:cBhvr>
                                    </p:animEffect>
                                    <p:set>
                                      <p:cBhvr>
                                        <p:cTn id="13" dur="1" fill="hold">
                                          <p:stCondLst>
                                            <p:cond delay="499"/>
                                          </p:stCondLst>
                                        </p:cTn>
                                        <p:tgtEl>
                                          <p:spTgt spid="5122"/>
                                        </p:tgtEl>
                                        <p:attrNameLst>
                                          <p:attrName>style.visibility</p:attrName>
                                        </p:attrNameLst>
                                      </p:cBhvr>
                                      <p:to>
                                        <p:strVal val="hidden"/>
                                      </p:to>
                                    </p:set>
                                  </p:childTnLst>
                                </p:cTn>
                              </p:par>
                              <p:par>
                                <p:cTn id="14" presetID="10" presetClass="exit" presetSubtype="0" fill="hold" grpId="1" nodeType="withEffect">
                                  <p:stCondLst>
                                    <p:cond delay="0"/>
                                  </p:stCondLst>
                                  <p:childTnLst>
                                    <p:animEffect transition="out" filter="fade">
                                      <p:cBhvr>
                                        <p:cTn id="15" dur="500"/>
                                        <p:tgtEl>
                                          <p:spTgt spid="14"/>
                                        </p:tgtEl>
                                      </p:cBhvr>
                                    </p:animEffect>
                                    <p:set>
                                      <p:cBhvr>
                                        <p:cTn id="16" dur="1" fill="hold">
                                          <p:stCondLst>
                                            <p:cond delay="499"/>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 calcmode="lin" valueType="num">
                                      <p:cBhvr additive="base">
                                        <p:cTn id="21" dur="500" fill="hold"/>
                                        <p:tgtEl>
                                          <p:spTgt spid="2050"/>
                                        </p:tgtEl>
                                        <p:attrNameLst>
                                          <p:attrName>ppt_x</p:attrName>
                                        </p:attrNameLst>
                                      </p:cBhvr>
                                      <p:tavLst>
                                        <p:tav tm="0">
                                          <p:val>
                                            <p:strVal val="#ppt_x"/>
                                          </p:val>
                                        </p:tav>
                                        <p:tav tm="100000">
                                          <p:val>
                                            <p:strVal val="#ppt_x"/>
                                          </p:val>
                                        </p:tav>
                                      </p:tavLst>
                                    </p:anim>
                                    <p:anim calcmode="lin" valueType="num">
                                      <p:cBhvr additive="base">
                                        <p:cTn id="2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nodeType="clickEffect">
                                  <p:stCondLst>
                                    <p:cond delay="0"/>
                                  </p:stCondLst>
                                  <p:childTnLst>
                                    <p:set>
                                      <p:cBhvr>
                                        <p:cTn id="32" dur="1" fill="hold">
                                          <p:stCondLst>
                                            <p:cond delay="0"/>
                                          </p:stCondLst>
                                        </p:cTn>
                                        <p:tgtEl>
                                          <p:spTgt spid="5123"/>
                                        </p:tgtEl>
                                        <p:attrNameLst>
                                          <p:attrName>style.visibility</p:attrName>
                                        </p:attrNameLst>
                                      </p:cBhvr>
                                      <p:to>
                                        <p:strVal val="visible"/>
                                      </p:to>
                                    </p:set>
                                    <p:animEffect transition="in" filter="slide(fromBottom)">
                                      <p:cBhvr>
                                        <p:cTn id="33" dur="500"/>
                                        <p:tgtEl>
                                          <p:spTgt spid="5123"/>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1"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500" fill="hold"/>
                                        <p:tgtEl>
                                          <p:spTgt spid="17"/>
                                        </p:tgtEl>
                                        <p:attrNameLst>
                                          <p:attrName>ppt_x</p:attrName>
                                        </p:attrNameLst>
                                      </p:cBhvr>
                                      <p:tavLst>
                                        <p:tav tm="0">
                                          <p:val>
                                            <p:strVal val="#ppt_x"/>
                                          </p:val>
                                        </p:tav>
                                        <p:tav tm="100000">
                                          <p:val>
                                            <p:strVal val="#ppt_x"/>
                                          </p:val>
                                        </p:tav>
                                      </p:tavLst>
                                    </p:anim>
                                    <p:anim calcmode="lin" valueType="num">
                                      <p:cBhvr additive="base">
                                        <p:cTn id="39"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6" grpId="0" animBg="1"/>
      <p:bldP spid="1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5445224"/>
            <a:ext cx="9144000" cy="576064"/>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矩形 32"/>
          <p:cNvSpPr>
            <a:spLocks noChangeArrowheads="1"/>
          </p:cNvSpPr>
          <p:nvPr/>
        </p:nvSpPr>
        <p:spPr bwMode="auto">
          <a:xfrm>
            <a:off x="7812361" y="0"/>
            <a:ext cx="216024" cy="6858000"/>
          </a:xfrm>
          <a:prstGeom prst="rect">
            <a:avLst/>
          </a:prstGeom>
          <a:solidFill>
            <a:srgbClr val="D7E4BD">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15" name="矩形 32"/>
          <p:cNvSpPr>
            <a:spLocks noChangeArrowheads="1"/>
          </p:cNvSpPr>
          <p:nvPr/>
        </p:nvSpPr>
        <p:spPr bwMode="auto">
          <a:xfrm>
            <a:off x="0" y="1196752"/>
            <a:ext cx="9144000" cy="360040"/>
          </a:xfrm>
          <a:prstGeom prst="rect">
            <a:avLst/>
          </a:prstGeom>
          <a:solidFill>
            <a:srgbClr val="D7E4BD">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7" name="矩形 6"/>
          <p:cNvSpPr/>
          <p:nvPr/>
        </p:nvSpPr>
        <p:spPr>
          <a:xfrm>
            <a:off x="0" y="4941168"/>
            <a:ext cx="9144000" cy="144016"/>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2"/>
          <p:cNvSpPr>
            <a:spLocks noChangeArrowheads="1"/>
          </p:cNvSpPr>
          <p:nvPr/>
        </p:nvSpPr>
        <p:spPr bwMode="auto">
          <a:xfrm>
            <a:off x="0" y="0"/>
            <a:ext cx="4427983" cy="6858000"/>
          </a:xfrm>
          <a:prstGeom prst="rect">
            <a:avLst/>
          </a:prstGeom>
          <a:solidFill>
            <a:srgbClr val="D7E4BD">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6" name="矩形 5"/>
          <p:cNvSpPr/>
          <p:nvPr/>
        </p:nvSpPr>
        <p:spPr>
          <a:xfrm>
            <a:off x="4067944" y="0"/>
            <a:ext cx="504056"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p:cNvSpPr/>
          <p:nvPr/>
        </p:nvSpPr>
        <p:spPr>
          <a:xfrm>
            <a:off x="7956376" y="0"/>
            <a:ext cx="216024"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145" name="Line 21"/>
          <p:cNvSpPr>
            <a:spLocks noChangeShapeType="1"/>
          </p:cNvSpPr>
          <p:nvPr/>
        </p:nvSpPr>
        <p:spPr bwMode="auto">
          <a:xfrm>
            <a:off x="333375" y="10277475"/>
            <a:ext cx="1752600" cy="657225"/>
          </a:xfrm>
          <a:prstGeom prst="line">
            <a:avLst/>
          </a:prstGeom>
          <a:no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zh-CN" altLang="en-US"/>
          </a:p>
        </p:txBody>
      </p:sp>
      <p:sp>
        <p:nvSpPr>
          <p:cNvPr id="12" name="矩形 11"/>
          <p:cNvSpPr/>
          <p:nvPr/>
        </p:nvSpPr>
        <p:spPr>
          <a:xfrm>
            <a:off x="4067944" y="1009466"/>
            <a:ext cx="4572000" cy="5262979"/>
          </a:xfrm>
          <a:prstGeom prst="rect">
            <a:avLst/>
          </a:prstGeom>
        </p:spPr>
        <p:txBody>
          <a:bodyPr>
            <a:spAutoFit/>
          </a:bodyPr>
          <a:lstStyle/>
          <a:p>
            <a:pPr marL="457200" indent="-457200">
              <a:lnSpc>
                <a:spcPct val="150000"/>
              </a:lnSpc>
              <a:buFontTx/>
              <a:buAutoNum type="arabicPeriod"/>
              <a:defRPr/>
            </a:pPr>
            <a:r>
              <a:rPr lang="zh-CN" altLang="zh-CN" sz="1400" dirty="0" smtClean="0">
                <a:solidFill>
                  <a:srgbClr val="0066CC"/>
                </a:solidFill>
                <a:latin typeface="黑体" pitchFamily="49" charset="-122"/>
                <a:ea typeface="黑体" pitchFamily="49" charset="-122"/>
              </a:rPr>
              <a:t>图书借阅服务</a:t>
            </a:r>
            <a:endParaRPr lang="en-US" altLang="zh-CN" sz="1400" dirty="0" smtClean="0">
              <a:solidFill>
                <a:srgbClr val="0066CC"/>
              </a:solidFill>
              <a:latin typeface="黑体" pitchFamily="49" charset="-122"/>
              <a:ea typeface="黑体" pitchFamily="49" charset="-122"/>
            </a:endParaRPr>
          </a:p>
          <a:p>
            <a:pPr marL="457200" indent="-457200">
              <a:lnSpc>
                <a:spcPct val="150000"/>
              </a:lnSpc>
              <a:buFontTx/>
              <a:buAutoNum type="arabicPeriod"/>
              <a:defRPr/>
            </a:pPr>
            <a:r>
              <a:rPr lang="zh-CN" altLang="en-US" sz="1400" dirty="0" smtClean="0">
                <a:solidFill>
                  <a:srgbClr val="0066CC"/>
                </a:solidFill>
                <a:latin typeface="黑体" pitchFamily="49" charset="-122"/>
                <a:ea typeface="黑体" pitchFamily="49" charset="-122"/>
              </a:rPr>
              <a:t>两校区</a:t>
            </a:r>
            <a:r>
              <a:rPr lang="zh-CN" altLang="zh-CN" sz="1400" dirty="0" smtClean="0">
                <a:solidFill>
                  <a:srgbClr val="0066CC"/>
                </a:solidFill>
                <a:latin typeface="黑体" pitchFamily="49" charset="-122"/>
                <a:ea typeface="黑体" pitchFamily="49" charset="-122"/>
              </a:rPr>
              <a:t>图书</a:t>
            </a:r>
            <a:r>
              <a:rPr lang="zh-CN" altLang="en-US" sz="1400" dirty="0" smtClean="0">
                <a:solidFill>
                  <a:srgbClr val="0066CC"/>
                </a:solidFill>
                <a:latin typeface="黑体" pitchFamily="49" charset="-122"/>
                <a:ea typeface="黑体" pitchFamily="49" charset="-122"/>
              </a:rPr>
              <a:t>“通借通还”</a:t>
            </a:r>
            <a:r>
              <a:rPr lang="zh-CN" altLang="zh-CN" sz="1400" dirty="0" smtClean="0">
                <a:solidFill>
                  <a:srgbClr val="0066CC"/>
                </a:solidFill>
                <a:latin typeface="黑体" pitchFamily="49" charset="-122"/>
                <a:ea typeface="黑体" pitchFamily="49" charset="-122"/>
              </a:rPr>
              <a:t>服务</a:t>
            </a:r>
            <a:endParaRPr lang="en-US" altLang="zh-CN" sz="1400" dirty="0" smtClean="0">
              <a:solidFill>
                <a:srgbClr val="0066CC"/>
              </a:solidFill>
              <a:latin typeface="黑体" pitchFamily="49" charset="-122"/>
              <a:ea typeface="黑体" pitchFamily="49" charset="-122"/>
            </a:endParaRPr>
          </a:p>
          <a:p>
            <a:pPr marL="457200" indent="-457200">
              <a:lnSpc>
                <a:spcPct val="150000"/>
              </a:lnSpc>
              <a:buFontTx/>
              <a:buAutoNum type="arabicPeriod"/>
              <a:defRPr/>
            </a:pPr>
            <a:r>
              <a:rPr lang="zh-CN" altLang="zh-CN" sz="1400" dirty="0" smtClean="0">
                <a:solidFill>
                  <a:srgbClr val="0066CC"/>
                </a:solidFill>
                <a:latin typeface="黑体" pitchFamily="49" charset="-122"/>
                <a:ea typeface="黑体" pitchFamily="49" charset="-122"/>
              </a:rPr>
              <a:t>广州大学城十校图书馆馆际互借</a:t>
            </a:r>
            <a:r>
              <a:rPr lang="zh-CN" altLang="en-US" sz="1400" dirty="0" smtClean="0">
                <a:solidFill>
                  <a:srgbClr val="0066CC"/>
                </a:solidFill>
                <a:latin typeface="黑体" pitchFamily="49" charset="-122"/>
                <a:ea typeface="黑体" pitchFamily="49" charset="-122"/>
              </a:rPr>
              <a:t>、通借通还</a:t>
            </a:r>
            <a:r>
              <a:rPr lang="zh-CN" altLang="zh-CN" sz="1400" dirty="0" smtClean="0">
                <a:solidFill>
                  <a:srgbClr val="0066CC"/>
                </a:solidFill>
                <a:latin typeface="黑体" pitchFamily="49" charset="-122"/>
                <a:ea typeface="黑体" pitchFamily="49" charset="-122"/>
              </a:rPr>
              <a:t>服务</a:t>
            </a:r>
            <a:endParaRPr lang="en-US" altLang="zh-CN" sz="1400" dirty="0" smtClean="0">
              <a:solidFill>
                <a:srgbClr val="0066CC"/>
              </a:solidFill>
              <a:latin typeface="黑体" pitchFamily="49" charset="-122"/>
              <a:ea typeface="黑体" pitchFamily="49" charset="-122"/>
            </a:endParaRPr>
          </a:p>
          <a:p>
            <a:pPr marL="457200" indent="-457200">
              <a:lnSpc>
                <a:spcPct val="150000"/>
              </a:lnSpc>
              <a:buFontTx/>
              <a:buAutoNum type="arabicPeriod"/>
              <a:defRPr/>
            </a:pPr>
            <a:r>
              <a:rPr lang="zh-CN" altLang="en-US" sz="1400" dirty="0" smtClean="0">
                <a:solidFill>
                  <a:srgbClr val="0066CC"/>
                </a:solidFill>
                <a:latin typeface="黑体" pitchFamily="49" charset="-122"/>
                <a:ea typeface="黑体" pitchFamily="49" charset="-122"/>
              </a:rPr>
              <a:t>新书阅览</a:t>
            </a:r>
            <a:r>
              <a:rPr lang="zh-CN" altLang="zh-CN" sz="1400" dirty="0" smtClean="0">
                <a:solidFill>
                  <a:srgbClr val="0066CC"/>
                </a:solidFill>
                <a:latin typeface="黑体" pitchFamily="49" charset="-122"/>
                <a:ea typeface="黑体" pitchFamily="49" charset="-122"/>
              </a:rPr>
              <a:t>服务</a:t>
            </a:r>
            <a:endParaRPr lang="en-US" altLang="zh-CN" sz="1400" dirty="0" smtClean="0">
              <a:solidFill>
                <a:srgbClr val="0066CC"/>
              </a:solidFill>
              <a:latin typeface="黑体" pitchFamily="49" charset="-122"/>
              <a:ea typeface="黑体" pitchFamily="49" charset="-122"/>
            </a:endParaRPr>
          </a:p>
          <a:p>
            <a:pPr marL="457200" indent="-457200">
              <a:lnSpc>
                <a:spcPct val="150000"/>
              </a:lnSpc>
              <a:buFontTx/>
              <a:buAutoNum type="arabicPeriod"/>
              <a:defRPr/>
            </a:pPr>
            <a:r>
              <a:rPr lang="zh-CN" altLang="zh-CN" sz="1400" dirty="0" smtClean="0">
                <a:solidFill>
                  <a:srgbClr val="0066CC"/>
                </a:solidFill>
                <a:latin typeface="黑体" pitchFamily="49" charset="-122"/>
                <a:ea typeface="黑体" pitchFamily="49" charset="-122"/>
              </a:rPr>
              <a:t>新书推介与导读服务</a:t>
            </a:r>
            <a:endParaRPr lang="en-US" altLang="zh-CN" sz="1400" dirty="0" smtClean="0">
              <a:solidFill>
                <a:srgbClr val="0066CC"/>
              </a:solidFill>
              <a:latin typeface="黑体" pitchFamily="49" charset="-122"/>
              <a:ea typeface="黑体" pitchFamily="49" charset="-122"/>
            </a:endParaRPr>
          </a:p>
          <a:p>
            <a:pPr marL="457200" indent="-457200">
              <a:lnSpc>
                <a:spcPct val="150000"/>
              </a:lnSpc>
              <a:buFontTx/>
              <a:buAutoNum type="arabicPeriod"/>
              <a:defRPr/>
            </a:pPr>
            <a:r>
              <a:rPr lang="zh-CN" altLang="en-US" sz="1400" dirty="0" smtClean="0">
                <a:solidFill>
                  <a:srgbClr val="0066CC"/>
                </a:solidFill>
                <a:latin typeface="黑体" pitchFamily="49" charset="-122"/>
                <a:ea typeface="黑体" pitchFamily="49" charset="-122"/>
              </a:rPr>
              <a:t>专题资源空间架构服务</a:t>
            </a:r>
            <a:endParaRPr lang="en-US" altLang="zh-CN" sz="1400" dirty="0" smtClean="0">
              <a:solidFill>
                <a:srgbClr val="0066CC"/>
              </a:solidFill>
              <a:latin typeface="黑体" pitchFamily="49" charset="-122"/>
              <a:ea typeface="黑体" pitchFamily="49" charset="-122"/>
            </a:endParaRPr>
          </a:p>
          <a:p>
            <a:pPr marL="457200" indent="-457200">
              <a:lnSpc>
                <a:spcPct val="150000"/>
              </a:lnSpc>
              <a:buFontTx/>
              <a:buAutoNum type="arabicPeriod"/>
              <a:defRPr/>
            </a:pPr>
            <a:r>
              <a:rPr lang="zh-CN" altLang="en-US" sz="1400" dirty="0" smtClean="0">
                <a:solidFill>
                  <a:srgbClr val="0066CC"/>
                </a:solidFill>
                <a:latin typeface="黑体" pitchFamily="49" charset="-122"/>
                <a:ea typeface="黑体" pitchFamily="49" charset="-122"/>
                <a:cs typeface="Times New Roman" pitchFamily="18" charset="0"/>
              </a:rPr>
              <a:t>参考咨询服务</a:t>
            </a:r>
            <a:endParaRPr lang="en-US" altLang="zh-CN" sz="1400" dirty="0" smtClean="0">
              <a:solidFill>
                <a:srgbClr val="0066CC"/>
              </a:solidFill>
              <a:latin typeface="黑体" pitchFamily="49" charset="-122"/>
              <a:ea typeface="黑体" pitchFamily="49" charset="-122"/>
              <a:cs typeface="Times New Roman" pitchFamily="18" charset="0"/>
            </a:endParaRPr>
          </a:p>
          <a:p>
            <a:pPr marL="457200" indent="-457200">
              <a:lnSpc>
                <a:spcPct val="150000"/>
              </a:lnSpc>
              <a:buFontTx/>
              <a:buAutoNum type="arabicPeriod"/>
              <a:defRPr/>
            </a:pPr>
            <a:r>
              <a:rPr lang="zh-CN" altLang="en-US" sz="1400" dirty="0" smtClean="0">
                <a:solidFill>
                  <a:srgbClr val="0066CC"/>
                </a:solidFill>
                <a:latin typeface="黑体" pitchFamily="49" charset="-122"/>
                <a:ea typeface="黑体" pitchFamily="49" charset="-122"/>
                <a:cs typeface="Times New Roman" pitchFamily="18" charset="0"/>
              </a:rPr>
              <a:t>信息代查代检服务</a:t>
            </a:r>
            <a:endParaRPr lang="en-US" altLang="zh-CN" sz="1400" dirty="0" smtClean="0">
              <a:solidFill>
                <a:srgbClr val="0066CC"/>
              </a:solidFill>
              <a:latin typeface="黑体" pitchFamily="49" charset="-122"/>
              <a:ea typeface="黑体" pitchFamily="49" charset="-122"/>
              <a:cs typeface="Times New Roman" pitchFamily="18" charset="0"/>
            </a:endParaRPr>
          </a:p>
          <a:p>
            <a:pPr marL="457200" indent="-457200">
              <a:lnSpc>
                <a:spcPct val="150000"/>
              </a:lnSpc>
              <a:buFontTx/>
              <a:buAutoNum type="arabicPeriod"/>
              <a:defRPr/>
            </a:pPr>
            <a:r>
              <a:rPr lang="zh-CN" altLang="en-US" sz="1400" dirty="0" smtClean="0">
                <a:solidFill>
                  <a:srgbClr val="0066CC"/>
                </a:solidFill>
                <a:latin typeface="黑体" pitchFamily="49" charset="-122"/>
                <a:ea typeface="黑体" pitchFamily="49" charset="-122"/>
              </a:rPr>
              <a:t>文献传递服务</a:t>
            </a:r>
            <a:endParaRPr lang="en-US" altLang="zh-CN" sz="1400" dirty="0" smtClean="0">
              <a:solidFill>
                <a:srgbClr val="0066CC"/>
              </a:solidFill>
              <a:latin typeface="黑体" pitchFamily="49" charset="-122"/>
              <a:ea typeface="黑体" pitchFamily="49" charset="-122"/>
            </a:endParaRPr>
          </a:p>
          <a:p>
            <a:pPr marL="457200" indent="-457200">
              <a:lnSpc>
                <a:spcPct val="150000"/>
              </a:lnSpc>
              <a:buFontTx/>
              <a:buAutoNum type="arabicPeriod"/>
              <a:defRPr/>
            </a:pPr>
            <a:r>
              <a:rPr lang="zh-CN" altLang="zh-CN" sz="1400" dirty="0" smtClean="0">
                <a:solidFill>
                  <a:srgbClr val="0066CC"/>
                </a:solidFill>
                <a:latin typeface="黑体" pitchFamily="49" charset="-122"/>
                <a:ea typeface="黑体" pitchFamily="49" charset="-122"/>
              </a:rPr>
              <a:t>读者信息素养教育服务</a:t>
            </a:r>
            <a:endParaRPr lang="en-US" altLang="zh-CN" sz="1400" dirty="0" smtClean="0">
              <a:solidFill>
                <a:srgbClr val="0066CC"/>
              </a:solidFill>
              <a:latin typeface="黑体" pitchFamily="49" charset="-122"/>
              <a:ea typeface="黑体" pitchFamily="49" charset="-122"/>
            </a:endParaRPr>
          </a:p>
          <a:p>
            <a:pPr marL="457200" indent="-457200">
              <a:lnSpc>
                <a:spcPct val="150000"/>
              </a:lnSpc>
              <a:buFontTx/>
              <a:buAutoNum type="arabicPeriod"/>
              <a:defRPr/>
            </a:pPr>
            <a:r>
              <a:rPr lang="zh-CN" altLang="en-US" sz="1400" dirty="0" smtClean="0">
                <a:solidFill>
                  <a:srgbClr val="0066CC"/>
                </a:solidFill>
                <a:latin typeface="黑体" pitchFamily="49" charset="-122"/>
                <a:ea typeface="黑体" pitchFamily="49" charset="-122"/>
                <a:cs typeface="Times New Roman" pitchFamily="18" charset="0"/>
              </a:rPr>
              <a:t>书刊荐购服务</a:t>
            </a:r>
            <a:endParaRPr lang="en-US" altLang="zh-CN" sz="1400" dirty="0" smtClean="0">
              <a:solidFill>
                <a:srgbClr val="0066CC"/>
              </a:solidFill>
              <a:latin typeface="黑体" pitchFamily="49" charset="-122"/>
              <a:ea typeface="黑体" pitchFamily="49" charset="-122"/>
              <a:cs typeface="Times New Roman" pitchFamily="18" charset="0"/>
            </a:endParaRPr>
          </a:p>
          <a:p>
            <a:pPr marL="457200" indent="-457200">
              <a:lnSpc>
                <a:spcPct val="150000"/>
              </a:lnSpc>
              <a:buFontTx/>
              <a:buAutoNum type="arabicPeriod"/>
              <a:defRPr/>
            </a:pPr>
            <a:r>
              <a:rPr lang="zh-CN" altLang="en-US" sz="1400" dirty="0" smtClean="0">
                <a:solidFill>
                  <a:srgbClr val="0066CC"/>
                </a:solidFill>
                <a:latin typeface="黑体" pitchFamily="49" charset="-122"/>
                <a:ea typeface="黑体" pitchFamily="49" charset="-122"/>
              </a:rPr>
              <a:t>急需新书绿色通道服务</a:t>
            </a:r>
            <a:endParaRPr lang="en-US" altLang="zh-CN" sz="1400" dirty="0" smtClean="0">
              <a:solidFill>
                <a:srgbClr val="0066CC"/>
              </a:solidFill>
              <a:latin typeface="黑体" pitchFamily="49" charset="-122"/>
              <a:ea typeface="黑体" pitchFamily="49" charset="-122"/>
            </a:endParaRPr>
          </a:p>
          <a:p>
            <a:pPr marL="457200" indent="-457200">
              <a:lnSpc>
                <a:spcPct val="150000"/>
              </a:lnSpc>
              <a:buFontTx/>
              <a:buAutoNum type="arabicPeriod"/>
              <a:defRPr/>
            </a:pPr>
            <a:r>
              <a:rPr lang="zh-CN" altLang="en-US" sz="1400" dirty="0" smtClean="0">
                <a:solidFill>
                  <a:srgbClr val="0066CC"/>
                </a:solidFill>
                <a:latin typeface="黑体" pitchFamily="49" charset="-122"/>
                <a:ea typeface="黑体" pitchFamily="49" charset="-122"/>
                <a:cs typeface="Times New Roman" pitchFamily="18" charset="0"/>
              </a:rPr>
              <a:t>信息共享与研讨空间服务</a:t>
            </a:r>
            <a:endParaRPr lang="en-US" altLang="zh-CN" sz="1400" dirty="0" smtClean="0">
              <a:solidFill>
                <a:srgbClr val="0066CC"/>
              </a:solidFill>
              <a:latin typeface="黑体" pitchFamily="49" charset="-122"/>
              <a:ea typeface="黑体" pitchFamily="49" charset="-122"/>
              <a:cs typeface="Times New Roman" pitchFamily="18" charset="0"/>
            </a:endParaRPr>
          </a:p>
          <a:p>
            <a:pPr marL="457200" indent="-457200">
              <a:lnSpc>
                <a:spcPct val="150000"/>
              </a:lnSpc>
              <a:buFontTx/>
              <a:buAutoNum type="arabicPeriod"/>
              <a:defRPr/>
            </a:pPr>
            <a:r>
              <a:rPr lang="zh-CN" altLang="en-US" sz="1400" dirty="0" smtClean="0">
                <a:solidFill>
                  <a:srgbClr val="0066CC"/>
                </a:solidFill>
                <a:latin typeface="黑体" pitchFamily="49" charset="-122"/>
                <a:ea typeface="黑体" pitchFamily="49" charset="-122"/>
              </a:rPr>
              <a:t>作品展示服务</a:t>
            </a:r>
            <a:endParaRPr lang="en-US" altLang="zh-CN" sz="1400" dirty="0" smtClean="0">
              <a:solidFill>
                <a:srgbClr val="0066CC"/>
              </a:solidFill>
              <a:latin typeface="黑体" pitchFamily="49" charset="-122"/>
              <a:ea typeface="黑体" pitchFamily="49" charset="-122"/>
            </a:endParaRPr>
          </a:p>
          <a:p>
            <a:pPr marL="457200" indent="-457200">
              <a:lnSpc>
                <a:spcPct val="150000"/>
              </a:lnSpc>
              <a:buFontTx/>
              <a:buAutoNum type="arabicPeriod"/>
              <a:defRPr/>
            </a:pPr>
            <a:r>
              <a:rPr lang="zh-CN" altLang="en-US" sz="1400" dirty="0" smtClean="0">
                <a:solidFill>
                  <a:srgbClr val="0066CC"/>
                </a:solidFill>
                <a:latin typeface="黑体" pitchFamily="49" charset="-122"/>
                <a:ea typeface="黑体" pitchFamily="49" charset="-122"/>
              </a:rPr>
              <a:t>现场图书采选服务</a:t>
            </a:r>
            <a:endParaRPr lang="en-US" altLang="zh-CN" sz="1400" dirty="0" smtClean="0">
              <a:solidFill>
                <a:srgbClr val="0066CC"/>
              </a:solidFill>
              <a:latin typeface="黑体" pitchFamily="49" charset="-122"/>
              <a:ea typeface="黑体" pitchFamily="49" charset="-122"/>
            </a:endParaRPr>
          </a:p>
          <a:p>
            <a:pPr marL="457200" indent="-457200">
              <a:lnSpc>
                <a:spcPct val="150000"/>
              </a:lnSpc>
              <a:buFontTx/>
              <a:buAutoNum type="arabicPeriod"/>
              <a:defRPr/>
            </a:pPr>
            <a:r>
              <a:rPr lang="zh-CN" altLang="en-US" sz="1400" dirty="0" smtClean="0">
                <a:solidFill>
                  <a:srgbClr val="0066CC"/>
                </a:solidFill>
                <a:latin typeface="黑体" pitchFamily="49" charset="-122"/>
                <a:ea typeface="黑体" pitchFamily="49" charset="-122"/>
              </a:rPr>
              <a:t>校外访问服务</a:t>
            </a:r>
            <a:endParaRPr lang="en-US" altLang="zh-CN" sz="1400" dirty="0" smtClean="0">
              <a:solidFill>
                <a:srgbClr val="0066CC"/>
              </a:solidFill>
              <a:latin typeface="黑体" pitchFamily="49" charset="-122"/>
              <a:ea typeface="黑体" pitchFamily="49" charset="-122"/>
            </a:endParaRPr>
          </a:p>
        </p:txBody>
      </p:sp>
      <p:sp>
        <p:nvSpPr>
          <p:cNvPr id="17" name="矩形 16"/>
          <p:cNvSpPr/>
          <p:nvPr/>
        </p:nvSpPr>
        <p:spPr>
          <a:xfrm>
            <a:off x="3059832" y="0"/>
            <a:ext cx="648072"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aphicFrame>
        <p:nvGraphicFramePr>
          <p:cNvPr id="5" name="图示 4"/>
          <p:cNvGraphicFramePr/>
          <p:nvPr/>
        </p:nvGraphicFramePr>
        <p:xfrm>
          <a:off x="179512" y="980728"/>
          <a:ext cx="3672408" cy="48245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500"/>
                                        <p:tgtEl>
                                          <p:spTgt spid="4"/>
                                        </p:tgtEl>
                                      </p:cBhvr>
                                    </p:animEffect>
                                  </p:childTnLst>
                                </p:cTn>
                              </p:par>
                            </p:childTnLst>
                          </p:cTn>
                        </p:par>
                        <p:par>
                          <p:cTn id="10" fill="hold">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childTnLst>
                          </p:cTn>
                        </p:par>
                        <p:par>
                          <p:cTn id="21" fill="hold">
                            <p:stCondLst>
                              <p:cond delay="1500"/>
                            </p:stCondLst>
                            <p:childTnLst>
                              <p:par>
                                <p:cTn id="22" presetID="2" presetClass="entr" presetSubtype="2"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1+#ppt_w/2"/>
                                          </p:val>
                                        </p:tav>
                                        <p:tav tm="100000">
                                          <p:val>
                                            <p:strVal val="#ppt_x"/>
                                          </p:val>
                                        </p:tav>
                                      </p:tavLst>
                                    </p:anim>
                                    <p:anim calcmode="lin" valueType="num">
                                      <p:cBhvr additive="base">
                                        <p:cTn id="25" dur="500" fill="hold"/>
                                        <p:tgtEl>
                                          <p:spTgt spid="8"/>
                                        </p:tgtEl>
                                        <p:attrNameLst>
                                          <p:attrName>ppt_y</p:attrName>
                                        </p:attrNameLst>
                                      </p:cBhvr>
                                      <p:tavLst>
                                        <p:tav tm="0">
                                          <p:val>
                                            <p:strVal val="#ppt_y"/>
                                          </p:val>
                                        </p:tav>
                                        <p:tav tm="100000">
                                          <p:val>
                                            <p:strVal val="#ppt_y"/>
                                          </p:val>
                                        </p:tav>
                                      </p:tavLst>
                                    </p:anim>
                                  </p:childTnLst>
                                </p:cTn>
                              </p:par>
                            </p:childTnLst>
                          </p:cTn>
                        </p:par>
                        <p:par>
                          <p:cTn id="26" fill="hold">
                            <p:stCondLst>
                              <p:cond delay="2000"/>
                            </p:stCondLst>
                            <p:childTnLst>
                              <p:par>
                                <p:cTn id="27" presetID="2" presetClass="entr" presetSubtype="4"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par>
                          <p:cTn id="31" fill="hold">
                            <p:stCondLst>
                              <p:cond delay="2500"/>
                            </p:stCondLst>
                            <p:childTnLst>
                              <p:par>
                                <p:cTn id="32" presetID="3" presetClass="entr" presetSubtype="10"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blinds(horizontal)">
                                      <p:cBhvr>
                                        <p:cTn id="34" dur="500"/>
                                        <p:tgtEl>
                                          <p:spTgt spid="12"/>
                                        </p:tgtEl>
                                      </p:cBhvr>
                                    </p:animEffect>
                                  </p:childTnLst>
                                </p:cTn>
                              </p:par>
                            </p:childTnLst>
                          </p:cTn>
                        </p:par>
                        <p:par>
                          <p:cTn id="35" fill="hold">
                            <p:stCondLst>
                              <p:cond delay="3000"/>
                            </p:stCondLst>
                            <p:childTnLst>
                              <p:par>
                                <p:cTn id="36" presetID="2" presetClass="entr" presetSubtype="4"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additive="base">
                                        <p:cTn id="38" dur="500" fill="hold"/>
                                        <p:tgtEl>
                                          <p:spTgt spid="13"/>
                                        </p:tgtEl>
                                        <p:attrNameLst>
                                          <p:attrName>ppt_x</p:attrName>
                                        </p:attrNameLst>
                                      </p:cBhvr>
                                      <p:tavLst>
                                        <p:tav tm="0">
                                          <p:val>
                                            <p:strVal val="#ppt_x"/>
                                          </p:val>
                                        </p:tav>
                                        <p:tav tm="100000">
                                          <p:val>
                                            <p:strVal val="#ppt_x"/>
                                          </p:val>
                                        </p:tav>
                                      </p:tavLst>
                                    </p:anim>
                                    <p:anim calcmode="lin" valueType="num">
                                      <p:cBhvr additive="base">
                                        <p:cTn id="39" dur="500" fill="hold"/>
                                        <p:tgtEl>
                                          <p:spTgt spid="13"/>
                                        </p:tgtEl>
                                        <p:attrNameLst>
                                          <p:attrName>ppt_y</p:attrName>
                                        </p:attrNameLst>
                                      </p:cBhvr>
                                      <p:tavLst>
                                        <p:tav tm="0">
                                          <p:val>
                                            <p:strVal val="1+#ppt_h/2"/>
                                          </p:val>
                                        </p:tav>
                                        <p:tav tm="100000">
                                          <p:val>
                                            <p:strVal val="#ppt_y"/>
                                          </p:val>
                                        </p:tav>
                                      </p:tavLst>
                                    </p:anim>
                                  </p:childTnLst>
                                </p:cTn>
                              </p:par>
                            </p:childTnLst>
                          </p:cTn>
                        </p:par>
                        <p:par>
                          <p:cTn id="40" fill="hold">
                            <p:stCondLst>
                              <p:cond delay="3500"/>
                            </p:stCondLst>
                            <p:childTnLst>
                              <p:par>
                                <p:cTn id="41" presetID="29" presetClass="entr" presetSubtype="0" fill="hold" grpId="0" nodeType="after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p:cTn id="43" dur="500" fill="hold"/>
                                        <p:tgtEl>
                                          <p:spTgt spid="15"/>
                                        </p:tgtEl>
                                        <p:attrNameLst>
                                          <p:attrName>ppt_x</p:attrName>
                                        </p:attrNameLst>
                                      </p:cBhvr>
                                      <p:tavLst>
                                        <p:tav tm="0">
                                          <p:val>
                                            <p:strVal val="#ppt_x-.2"/>
                                          </p:val>
                                        </p:tav>
                                        <p:tav tm="100000">
                                          <p:val>
                                            <p:strVal val="#ppt_x"/>
                                          </p:val>
                                        </p:tav>
                                      </p:tavLst>
                                    </p:anim>
                                    <p:anim calcmode="lin" valueType="num">
                                      <p:cBhvr>
                                        <p:cTn id="44" dur="5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45" dur="500"/>
                                        <p:tgtEl>
                                          <p:spTgt spid="15"/>
                                        </p:tgtEl>
                                      </p:cBhvr>
                                    </p:animEffect>
                                  </p:childTnLst>
                                </p:cTn>
                              </p:par>
                            </p:childTnLst>
                          </p:cTn>
                        </p:par>
                        <p:par>
                          <p:cTn id="46" fill="hold">
                            <p:stCondLst>
                              <p:cond delay="4000"/>
                            </p:stCondLst>
                            <p:childTnLst>
                              <p:par>
                                <p:cTn id="47" presetID="29" presetClass="entr" presetSubtype="0"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ppt_x</p:attrName>
                                        </p:attrNameLst>
                                      </p:cBhvr>
                                      <p:tavLst>
                                        <p:tav tm="0">
                                          <p:val>
                                            <p:strVal val="#ppt_x-.2"/>
                                          </p:val>
                                        </p:tav>
                                        <p:tav tm="100000">
                                          <p:val>
                                            <p:strVal val="#ppt_x"/>
                                          </p:val>
                                        </p:tav>
                                      </p:tavLst>
                                    </p:anim>
                                    <p:anim calcmode="lin" valueType="num">
                                      <p:cBhvr>
                                        <p:cTn id="50" dur="5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51" dur="500"/>
                                        <p:tgtEl>
                                          <p:spTgt spid="16"/>
                                        </p:tgtEl>
                                      </p:cBhvr>
                                    </p:animEffect>
                                  </p:childTnLst>
                                </p:cTn>
                              </p:par>
                            </p:childTnLst>
                          </p:cTn>
                        </p:par>
                        <p:par>
                          <p:cTn id="52" fill="hold">
                            <p:stCondLst>
                              <p:cond delay="4500"/>
                            </p:stCondLst>
                            <p:childTnLst>
                              <p:par>
                                <p:cTn id="53" presetID="2" presetClass="entr" presetSubtype="2"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1+#ppt_w/2"/>
                                          </p:val>
                                        </p:tav>
                                        <p:tav tm="100000">
                                          <p:val>
                                            <p:strVal val="#ppt_x"/>
                                          </p:val>
                                        </p:tav>
                                      </p:tavLst>
                                    </p:anim>
                                    <p:anim calcmode="lin" valueType="num">
                                      <p:cBhvr additive="base">
                                        <p:cTn id="56"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6" grpId="0" animBg="1"/>
      <p:bldP spid="15" grpId="0" animBg="1"/>
      <p:bldP spid="7" grpId="0" animBg="1"/>
      <p:bldP spid="4" grpId="0" animBg="1"/>
      <p:bldP spid="6" grpId="0" animBg="1"/>
      <p:bldP spid="8" grpId="0" animBg="1"/>
      <p:bldP spid="12" grpId="0"/>
      <p:bldP spid="17" grpId="0" animBg="1"/>
      <p:bldGraphic spid="5" grpId="0">
        <p:bldAsOne/>
      </p:bldGraphic>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548680"/>
            <a:ext cx="9144000" cy="144016"/>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8"/>
          <p:cNvSpPr/>
          <p:nvPr/>
        </p:nvSpPr>
        <p:spPr>
          <a:xfrm>
            <a:off x="0" y="4581128"/>
            <a:ext cx="9144000" cy="1152128"/>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32"/>
          <p:cNvSpPr>
            <a:spLocks noChangeArrowheads="1"/>
          </p:cNvSpPr>
          <p:nvPr/>
        </p:nvSpPr>
        <p:spPr bwMode="auto">
          <a:xfrm>
            <a:off x="0" y="404664"/>
            <a:ext cx="9144000" cy="648072"/>
          </a:xfrm>
          <a:prstGeom prst="rect">
            <a:avLst/>
          </a:prstGeom>
          <a:solidFill>
            <a:srgbClr val="D7E4BD">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2" name="矩形 1"/>
          <p:cNvSpPr/>
          <p:nvPr/>
        </p:nvSpPr>
        <p:spPr>
          <a:xfrm>
            <a:off x="0" y="5157192"/>
            <a:ext cx="9144000" cy="288032"/>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32"/>
          <p:cNvSpPr>
            <a:spLocks noChangeArrowheads="1"/>
          </p:cNvSpPr>
          <p:nvPr/>
        </p:nvSpPr>
        <p:spPr bwMode="auto">
          <a:xfrm>
            <a:off x="539551" y="0"/>
            <a:ext cx="720081" cy="6858000"/>
          </a:xfrm>
          <a:prstGeom prst="rect">
            <a:avLst/>
          </a:prstGeom>
          <a:solidFill>
            <a:srgbClr val="D7E4BD">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4" name="矩形 3"/>
          <p:cNvSpPr/>
          <p:nvPr/>
        </p:nvSpPr>
        <p:spPr>
          <a:xfrm>
            <a:off x="1043608" y="0"/>
            <a:ext cx="1584176"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4"/>
          <p:cNvSpPr/>
          <p:nvPr/>
        </p:nvSpPr>
        <p:spPr>
          <a:xfrm>
            <a:off x="7956376" y="0"/>
            <a:ext cx="216024"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6"/>
          <p:cNvSpPr/>
          <p:nvPr/>
        </p:nvSpPr>
        <p:spPr>
          <a:xfrm>
            <a:off x="1691680" y="620688"/>
            <a:ext cx="2031325" cy="369332"/>
          </a:xfrm>
          <a:prstGeom prst="rect">
            <a:avLst/>
          </a:prstGeom>
        </p:spPr>
        <p:txBody>
          <a:bodyPr wrap="none">
            <a:spAutoFit/>
          </a:bodyPr>
          <a:lstStyle/>
          <a:p>
            <a:pPr marL="457200" indent="-457200">
              <a:buFont typeface="Wingdings" pitchFamily="2" charset="2"/>
              <a:buChar char="n"/>
            </a:pPr>
            <a:r>
              <a:rPr lang="zh-CN" altLang="zh-CN" dirty="0" smtClean="0">
                <a:solidFill>
                  <a:srgbClr val="0066CC"/>
                </a:solidFill>
                <a:latin typeface="黑体" pitchFamily="49" charset="-122"/>
                <a:ea typeface="黑体" pitchFamily="49" charset="-122"/>
              </a:rPr>
              <a:t>图书借阅服务</a:t>
            </a:r>
            <a:endParaRPr lang="en-US" altLang="zh-CN" dirty="0">
              <a:solidFill>
                <a:srgbClr val="0066CC"/>
              </a:solidFill>
              <a:latin typeface="黑体" pitchFamily="49" charset="-122"/>
              <a:ea typeface="黑体" pitchFamily="49" charset="-122"/>
            </a:endParaRPr>
          </a:p>
        </p:txBody>
      </p:sp>
      <p:graphicFrame>
        <p:nvGraphicFramePr>
          <p:cNvPr id="6" name="表格 5"/>
          <p:cNvGraphicFramePr>
            <a:graphicFrameLocks noGrp="1"/>
          </p:cNvGraphicFramePr>
          <p:nvPr/>
        </p:nvGraphicFramePr>
        <p:xfrm>
          <a:off x="1691680" y="1340768"/>
          <a:ext cx="6048671" cy="4032448"/>
        </p:xfrm>
        <a:graphic>
          <a:graphicData uri="http://schemas.openxmlformats.org/drawingml/2006/table">
            <a:tbl>
              <a:tblPr>
                <a:tableStyleId>{69CF1AB2-1976-4502-BF36-3FF5EA218861}</a:tableStyleId>
              </a:tblPr>
              <a:tblGrid>
                <a:gridCol w="1657172"/>
                <a:gridCol w="873501"/>
                <a:gridCol w="1222690"/>
                <a:gridCol w="995966"/>
                <a:gridCol w="1299342"/>
              </a:tblGrid>
              <a:tr h="1418935">
                <a:tc>
                  <a:txBody>
                    <a:bodyPr/>
                    <a:lstStyle/>
                    <a:p>
                      <a:pPr indent="229235" algn="r">
                        <a:spcAft>
                          <a:spcPts val="0"/>
                        </a:spcAft>
                      </a:pPr>
                      <a:endParaRPr lang="en-US" altLang="zh-CN" sz="1500" kern="0" dirty="0" smtClean="0"/>
                    </a:p>
                    <a:p>
                      <a:pPr indent="229235" algn="r">
                        <a:spcAft>
                          <a:spcPts val="0"/>
                        </a:spcAft>
                      </a:pPr>
                      <a:r>
                        <a:rPr lang="zh-CN" sz="1500" kern="0" dirty="0" smtClean="0"/>
                        <a:t>读 </a:t>
                      </a:r>
                      <a:r>
                        <a:rPr lang="zh-CN" sz="1500" kern="0" dirty="0"/>
                        <a:t>者</a:t>
                      </a:r>
                      <a:endParaRPr lang="zh-CN" sz="900" kern="100" dirty="0"/>
                    </a:p>
                    <a:p>
                      <a:pPr indent="229235" algn="l">
                        <a:spcAft>
                          <a:spcPts val="0"/>
                        </a:spcAft>
                      </a:pPr>
                      <a:endParaRPr lang="en-US" altLang="zh-CN" sz="1500" kern="0" dirty="0" smtClean="0"/>
                    </a:p>
                    <a:p>
                      <a:pPr indent="229235" algn="l">
                        <a:spcAft>
                          <a:spcPts val="0"/>
                        </a:spcAft>
                      </a:pPr>
                      <a:endParaRPr lang="en-US" altLang="zh-CN" sz="1500" kern="0" dirty="0" smtClean="0"/>
                    </a:p>
                    <a:p>
                      <a:pPr indent="229235" algn="l">
                        <a:spcAft>
                          <a:spcPts val="0"/>
                        </a:spcAft>
                      </a:pPr>
                      <a:r>
                        <a:rPr lang="zh-CN" sz="1500" kern="0" dirty="0" smtClean="0"/>
                        <a:t>图 </a:t>
                      </a:r>
                      <a:r>
                        <a:rPr lang="zh-CN" sz="1500" kern="0" dirty="0"/>
                        <a:t>书</a:t>
                      </a:r>
                      <a:endParaRPr lang="zh-CN" sz="900" kern="100" dirty="0">
                        <a:latin typeface="Times New Roman"/>
                        <a:ea typeface="宋体"/>
                        <a:cs typeface="Times New Roman"/>
                      </a:endParaRPr>
                    </a:p>
                  </a:txBody>
                  <a:tcPr marL="0" marR="0" marT="0" marB="0"/>
                </a:tc>
                <a:tc>
                  <a:txBody>
                    <a:bodyPr/>
                    <a:lstStyle/>
                    <a:p>
                      <a:pPr algn="ctr">
                        <a:spcAft>
                          <a:spcPts val="0"/>
                        </a:spcAft>
                      </a:pPr>
                      <a:r>
                        <a:rPr lang="zh-CN" sz="1400" kern="0" dirty="0"/>
                        <a:t>教职工</a:t>
                      </a:r>
                      <a:endParaRPr lang="zh-CN" sz="1400" kern="100" dirty="0">
                        <a:latin typeface="Times New Roman"/>
                        <a:ea typeface="宋体"/>
                        <a:cs typeface="Times New Roman"/>
                      </a:endParaRPr>
                    </a:p>
                  </a:txBody>
                  <a:tcPr marL="58757" marR="58757" marT="0" marB="0" anchor="ctr"/>
                </a:tc>
                <a:tc>
                  <a:txBody>
                    <a:bodyPr/>
                    <a:lstStyle/>
                    <a:p>
                      <a:pPr algn="ctr">
                        <a:spcAft>
                          <a:spcPts val="0"/>
                        </a:spcAft>
                      </a:pPr>
                      <a:r>
                        <a:rPr lang="zh-CN" sz="1400" kern="0" dirty="0"/>
                        <a:t>研究生</a:t>
                      </a:r>
                      <a:endParaRPr lang="zh-CN" sz="1400" kern="100" dirty="0"/>
                    </a:p>
                    <a:p>
                      <a:pPr algn="ctr">
                        <a:spcAft>
                          <a:spcPts val="0"/>
                        </a:spcAft>
                      </a:pPr>
                      <a:r>
                        <a:rPr lang="zh-CN" sz="1400" kern="0" dirty="0"/>
                        <a:t>本科生</a:t>
                      </a:r>
                      <a:endParaRPr lang="zh-CN" sz="1400" kern="100" dirty="0">
                        <a:latin typeface="Times New Roman"/>
                        <a:ea typeface="宋体"/>
                        <a:cs typeface="Times New Roman"/>
                      </a:endParaRPr>
                    </a:p>
                  </a:txBody>
                  <a:tcPr marL="58757" marR="58757" marT="0" marB="0" anchor="ctr"/>
                </a:tc>
                <a:tc>
                  <a:txBody>
                    <a:bodyPr/>
                    <a:lstStyle/>
                    <a:p>
                      <a:pPr algn="ctr">
                        <a:spcAft>
                          <a:spcPts val="0"/>
                        </a:spcAft>
                      </a:pPr>
                      <a:r>
                        <a:rPr lang="zh-CN" sz="1400" kern="0" dirty="0"/>
                        <a:t>成教生</a:t>
                      </a:r>
                      <a:endParaRPr lang="zh-CN" sz="1400" kern="100" dirty="0"/>
                    </a:p>
                    <a:p>
                      <a:pPr algn="ctr">
                        <a:spcAft>
                          <a:spcPts val="0"/>
                        </a:spcAft>
                      </a:pPr>
                      <a:r>
                        <a:rPr lang="zh-CN" sz="1400" kern="0" dirty="0"/>
                        <a:t>附中生</a:t>
                      </a:r>
                      <a:endParaRPr lang="zh-CN" sz="1400" kern="100" dirty="0">
                        <a:latin typeface="Times New Roman"/>
                        <a:ea typeface="宋体"/>
                        <a:cs typeface="Times New Roman"/>
                      </a:endParaRPr>
                    </a:p>
                  </a:txBody>
                  <a:tcPr marL="58757" marR="58757" marT="0" marB="0" anchor="ctr"/>
                </a:tc>
                <a:tc>
                  <a:txBody>
                    <a:bodyPr/>
                    <a:lstStyle/>
                    <a:p>
                      <a:pPr algn="ctr">
                        <a:spcAft>
                          <a:spcPts val="0"/>
                        </a:spcAft>
                      </a:pPr>
                      <a:r>
                        <a:rPr lang="zh-CN" sz="1400" kern="0" dirty="0"/>
                        <a:t>其他读者</a:t>
                      </a:r>
                      <a:endParaRPr lang="zh-CN" sz="1400" kern="100" dirty="0">
                        <a:latin typeface="Times New Roman"/>
                        <a:ea typeface="宋体"/>
                        <a:cs typeface="Times New Roman"/>
                      </a:endParaRPr>
                    </a:p>
                  </a:txBody>
                  <a:tcPr marL="58757" marR="58757" marT="0" marB="0" anchor="ctr"/>
                </a:tc>
              </a:tr>
              <a:tr h="412660">
                <a:tc>
                  <a:txBody>
                    <a:bodyPr/>
                    <a:lstStyle/>
                    <a:p>
                      <a:pPr algn="ctr">
                        <a:spcAft>
                          <a:spcPts val="0"/>
                        </a:spcAft>
                      </a:pPr>
                      <a:r>
                        <a:rPr lang="zh-CN" sz="1500" kern="0"/>
                        <a:t>艺术类图书</a:t>
                      </a:r>
                      <a:endParaRPr lang="zh-CN" sz="900" kern="100">
                        <a:latin typeface="Times New Roman"/>
                        <a:ea typeface="宋体"/>
                        <a:cs typeface="Times New Roman"/>
                      </a:endParaRPr>
                    </a:p>
                  </a:txBody>
                  <a:tcPr marL="58757" marR="58757" marT="0" marB="0" anchor="ctr"/>
                </a:tc>
                <a:tc>
                  <a:txBody>
                    <a:bodyPr/>
                    <a:lstStyle/>
                    <a:p>
                      <a:pPr indent="228600" algn="ctr">
                        <a:spcAft>
                          <a:spcPts val="0"/>
                        </a:spcAft>
                      </a:pPr>
                      <a:r>
                        <a:rPr lang="en-US" sz="1500" kern="0" dirty="0"/>
                        <a:t>15</a:t>
                      </a:r>
                      <a:endParaRPr lang="zh-CN" sz="900" kern="100" dirty="0">
                        <a:latin typeface="Times New Roman"/>
                        <a:ea typeface="宋体"/>
                        <a:cs typeface="Times New Roman"/>
                      </a:endParaRPr>
                    </a:p>
                  </a:txBody>
                  <a:tcPr marL="58757" marR="58757" marT="0" marB="0" anchor="ctr"/>
                </a:tc>
                <a:tc>
                  <a:txBody>
                    <a:bodyPr/>
                    <a:lstStyle/>
                    <a:p>
                      <a:pPr indent="228600" algn="ctr">
                        <a:spcAft>
                          <a:spcPts val="0"/>
                        </a:spcAft>
                      </a:pPr>
                      <a:r>
                        <a:rPr lang="en-US" sz="1500" kern="0" dirty="0"/>
                        <a:t>10</a:t>
                      </a:r>
                      <a:endParaRPr lang="zh-CN" sz="900" kern="100" dirty="0">
                        <a:latin typeface="Times New Roman"/>
                        <a:ea typeface="宋体"/>
                        <a:cs typeface="Times New Roman"/>
                      </a:endParaRPr>
                    </a:p>
                  </a:txBody>
                  <a:tcPr marL="58757" marR="58757" marT="0" marB="0" anchor="ctr"/>
                </a:tc>
                <a:tc>
                  <a:txBody>
                    <a:bodyPr/>
                    <a:lstStyle/>
                    <a:p>
                      <a:pPr indent="228600" algn="ctr">
                        <a:spcAft>
                          <a:spcPts val="0"/>
                        </a:spcAft>
                      </a:pPr>
                      <a:r>
                        <a:rPr lang="en-US" sz="1500" kern="0"/>
                        <a:t>3</a:t>
                      </a:r>
                      <a:endParaRPr lang="zh-CN" sz="900" kern="100">
                        <a:latin typeface="Times New Roman"/>
                        <a:ea typeface="宋体"/>
                        <a:cs typeface="Times New Roman"/>
                      </a:endParaRPr>
                    </a:p>
                  </a:txBody>
                  <a:tcPr marL="58757" marR="58757" marT="0" marB="0" anchor="ctr"/>
                </a:tc>
                <a:tc>
                  <a:txBody>
                    <a:bodyPr/>
                    <a:lstStyle/>
                    <a:p>
                      <a:pPr indent="228600" algn="ctr">
                        <a:spcAft>
                          <a:spcPts val="0"/>
                        </a:spcAft>
                      </a:pPr>
                      <a:r>
                        <a:rPr lang="en-US" sz="1500" kern="0" dirty="0"/>
                        <a:t>2</a:t>
                      </a:r>
                      <a:endParaRPr lang="zh-CN" sz="900" kern="100" dirty="0">
                        <a:latin typeface="Times New Roman"/>
                        <a:ea typeface="宋体"/>
                        <a:cs typeface="Times New Roman"/>
                      </a:endParaRPr>
                    </a:p>
                  </a:txBody>
                  <a:tcPr marL="58757" marR="58757" marT="0" marB="0" anchor="ctr"/>
                </a:tc>
              </a:tr>
              <a:tr h="412660">
                <a:tc>
                  <a:txBody>
                    <a:bodyPr/>
                    <a:lstStyle/>
                    <a:p>
                      <a:pPr algn="ctr">
                        <a:spcAft>
                          <a:spcPts val="0"/>
                        </a:spcAft>
                      </a:pPr>
                      <a:r>
                        <a:rPr lang="zh-CN" sz="1500" kern="0"/>
                        <a:t>综合类图书</a:t>
                      </a:r>
                      <a:endParaRPr lang="zh-CN" sz="900" kern="100">
                        <a:latin typeface="Times New Roman"/>
                        <a:ea typeface="宋体"/>
                        <a:cs typeface="Times New Roman"/>
                      </a:endParaRPr>
                    </a:p>
                  </a:txBody>
                  <a:tcPr marL="0" marR="0" marT="0" marB="0" anchor="ctr"/>
                </a:tc>
                <a:tc>
                  <a:txBody>
                    <a:bodyPr/>
                    <a:lstStyle/>
                    <a:p>
                      <a:pPr indent="228600" algn="ctr">
                        <a:spcAft>
                          <a:spcPts val="0"/>
                        </a:spcAft>
                      </a:pPr>
                      <a:r>
                        <a:rPr lang="en-US" sz="1500" kern="0"/>
                        <a:t>15</a:t>
                      </a:r>
                      <a:endParaRPr lang="zh-CN" sz="900" kern="100">
                        <a:latin typeface="Times New Roman"/>
                        <a:ea typeface="宋体"/>
                        <a:cs typeface="Times New Roman"/>
                      </a:endParaRPr>
                    </a:p>
                  </a:txBody>
                  <a:tcPr marL="58757" marR="58757" marT="0" marB="0" anchor="ctr"/>
                </a:tc>
                <a:tc>
                  <a:txBody>
                    <a:bodyPr/>
                    <a:lstStyle/>
                    <a:p>
                      <a:pPr indent="228600" algn="ctr">
                        <a:spcAft>
                          <a:spcPts val="0"/>
                        </a:spcAft>
                      </a:pPr>
                      <a:r>
                        <a:rPr lang="en-US" sz="1500" kern="0" dirty="0"/>
                        <a:t>10</a:t>
                      </a:r>
                      <a:endParaRPr lang="zh-CN" sz="900" kern="100" dirty="0">
                        <a:latin typeface="Times New Roman"/>
                        <a:ea typeface="宋体"/>
                        <a:cs typeface="Times New Roman"/>
                      </a:endParaRPr>
                    </a:p>
                  </a:txBody>
                  <a:tcPr marL="58757" marR="58757" marT="0" marB="0" anchor="ctr"/>
                </a:tc>
                <a:tc>
                  <a:txBody>
                    <a:bodyPr/>
                    <a:lstStyle/>
                    <a:p>
                      <a:pPr indent="228600" algn="ctr">
                        <a:spcAft>
                          <a:spcPts val="0"/>
                        </a:spcAft>
                      </a:pPr>
                      <a:r>
                        <a:rPr lang="en-US" sz="1500" kern="0" dirty="0"/>
                        <a:t>3</a:t>
                      </a:r>
                      <a:endParaRPr lang="zh-CN" sz="900" kern="100" dirty="0">
                        <a:latin typeface="Times New Roman"/>
                        <a:ea typeface="宋体"/>
                        <a:cs typeface="Times New Roman"/>
                      </a:endParaRPr>
                    </a:p>
                  </a:txBody>
                  <a:tcPr marL="58757" marR="58757" marT="0" marB="0" anchor="ctr"/>
                </a:tc>
                <a:tc>
                  <a:txBody>
                    <a:bodyPr/>
                    <a:lstStyle/>
                    <a:p>
                      <a:pPr indent="228600" algn="ctr">
                        <a:spcAft>
                          <a:spcPts val="0"/>
                        </a:spcAft>
                      </a:pPr>
                      <a:r>
                        <a:rPr lang="en-US" sz="1500" kern="0" dirty="0"/>
                        <a:t>3</a:t>
                      </a:r>
                      <a:endParaRPr lang="zh-CN" sz="900" kern="100" dirty="0">
                        <a:latin typeface="Times New Roman"/>
                        <a:ea typeface="宋体"/>
                        <a:cs typeface="Times New Roman"/>
                      </a:endParaRPr>
                    </a:p>
                  </a:txBody>
                  <a:tcPr marL="58757" marR="58757" marT="0" marB="0" anchor="ctr"/>
                </a:tc>
              </a:tr>
              <a:tr h="825321">
                <a:tc>
                  <a:txBody>
                    <a:bodyPr/>
                    <a:lstStyle/>
                    <a:p>
                      <a:pPr indent="229235" algn="l">
                        <a:spcAft>
                          <a:spcPts val="0"/>
                        </a:spcAft>
                      </a:pPr>
                      <a:r>
                        <a:rPr lang="zh-CN" sz="1500" kern="0" dirty="0"/>
                        <a:t>外借总册数</a:t>
                      </a:r>
                      <a:endParaRPr lang="zh-CN" sz="900" b="0" kern="100" dirty="0">
                        <a:latin typeface="Times New Roman"/>
                        <a:ea typeface="宋体"/>
                        <a:cs typeface="Times New Roman"/>
                      </a:endParaRPr>
                    </a:p>
                  </a:txBody>
                  <a:tcPr marL="58757" marR="58757" marT="0" marB="0" anchor="ctr"/>
                </a:tc>
                <a:tc>
                  <a:txBody>
                    <a:bodyPr/>
                    <a:lstStyle/>
                    <a:p>
                      <a:pPr indent="229235" algn="ctr">
                        <a:spcAft>
                          <a:spcPts val="0"/>
                        </a:spcAft>
                      </a:pPr>
                      <a:r>
                        <a:rPr lang="en-US" sz="1500" kern="0" dirty="0"/>
                        <a:t>30</a:t>
                      </a:r>
                      <a:endParaRPr lang="zh-CN" sz="900" b="0" kern="100" dirty="0">
                        <a:latin typeface="Times New Roman"/>
                        <a:ea typeface="宋体"/>
                        <a:cs typeface="Times New Roman"/>
                      </a:endParaRPr>
                    </a:p>
                  </a:txBody>
                  <a:tcPr marL="0" marR="0" marT="0" marB="0" anchor="ctr"/>
                </a:tc>
                <a:tc>
                  <a:txBody>
                    <a:bodyPr/>
                    <a:lstStyle/>
                    <a:p>
                      <a:pPr indent="229235" algn="ctr">
                        <a:spcAft>
                          <a:spcPts val="0"/>
                        </a:spcAft>
                      </a:pPr>
                      <a:r>
                        <a:rPr lang="en-US" sz="1500" kern="0"/>
                        <a:t>20</a:t>
                      </a:r>
                      <a:endParaRPr lang="zh-CN" sz="900" b="0" kern="100">
                        <a:latin typeface="Times New Roman"/>
                        <a:ea typeface="宋体"/>
                        <a:cs typeface="Times New Roman"/>
                      </a:endParaRPr>
                    </a:p>
                  </a:txBody>
                  <a:tcPr marL="0" marR="0" marT="0" marB="0" anchor="ctr"/>
                </a:tc>
                <a:tc>
                  <a:txBody>
                    <a:bodyPr/>
                    <a:lstStyle/>
                    <a:p>
                      <a:pPr indent="229235" algn="ctr">
                        <a:spcAft>
                          <a:spcPts val="0"/>
                        </a:spcAft>
                      </a:pPr>
                      <a:r>
                        <a:rPr lang="en-US" sz="1500" kern="0"/>
                        <a:t>6</a:t>
                      </a:r>
                      <a:endParaRPr lang="zh-CN" sz="900" b="0" kern="100">
                        <a:latin typeface="Times New Roman"/>
                        <a:ea typeface="宋体"/>
                        <a:cs typeface="Times New Roman"/>
                      </a:endParaRPr>
                    </a:p>
                  </a:txBody>
                  <a:tcPr marL="0" marR="0" marT="0" marB="0" anchor="ctr"/>
                </a:tc>
                <a:tc>
                  <a:txBody>
                    <a:bodyPr/>
                    <a:lstStyle/>
                    <a:p>
                      <a:pPr indent="229235" algn="ctr">
                        <a:spcAft>
                          <a:spcPts val="0"/>
                        </a:spcAft>
                      </a:pPr>
                      <a:r>
                        <a:rPr lang="en-US" sz="1500" kern="0" dirty="0"/>
                        <a:t>5</a:t>
                      </a:r>
                      <a:endParaRPr lang="zh-CN" sz="900" b="0" kern="100" dirty="0">
                        <a:latin typeface="Times New Roman"/>
                        <a:ea typeface="宋体"/>
                        <a:cs typeface="Times New Roman"/>
                      </a:endParaRPr>
                    </a:p>
                  </a:txBody>
                  <a:tcPr marL="0" marR="0" marT="0" marB="0" anchor="ctr"/>
                </a:tc>
              </a:tr>
              <a:tr h="962872">
                <a:tc gridSpan="5">
                  <a:txBody>
                    <a:bodyPr/>
                    <a:lstStyle/>
                    <a:p>
                      <a:pPr algn="l">
                        <a:lnSpc>
                          <a:spcPct val="150000"/>
                        </a:lnSpc>
                        <a:spcAft>
                          <a:spcPts val="0"/>
                        </a:spcAft>
                      </a:pPr>
                      <a:r>
                        <a:rPr lang="zh-CN" sz="1400" kern="0" dirty="0"/>
                        <a:t>备注：</a:t>
                      </a:r>
                      <a:r>
                        <a:rPr lang="en-US" sz="1400" kern="0" dirty="0"/>
                        <a:t>1.</a:t>
                      </a:r>
                      <a:r>
                        <a:rPr lang="zh-CN" sz="1400" kern="0" dirty="0"/>
                        <a:t>艺术类图书”是指索书号的首字母为“</a:t>
                      </a:r>
                      <a:r>
                        <a:rPr lang="en-US" sz="1400" kern="0" dirty="0"/>
                        <a:t>J</a:t>
                      </a:r>
                      <a:r>
                        <a:rPr lang="zh-CN" sz="1400" kern="0" dirty="0"/>
                        <a:t>”的图书。</a:t>
                      </a:r>
                      <a:endParaRPr lang="zh-CN" sz="1400" kern="100" dirty="0"/>
                    </a:p>
                    <a:p>
                      <a:pPr indent="459105" algn="l">
                        <a:lnSpc>
                          <a:spcPct val="150000"/>
                        </a:lnSpc>
                        <a:spcAft>
                          <a:spcPts val="0"/>
                        </a:spcAft>
                      </a:pPr>
                      <a:r>
                        <a:rPr lang="en-US" sz="1400" kern="0" dirty="0" smtClean="0"/>
                        <a:t>  2</a:t>
                      </a:r>
                      <a:r>
                        <a:rPr lang="en-US" sz="1400" kern="0" dirty="0"/>
                        <a:t>.</a:t>
                      </a:r>
                      <a:r>
                        <a:rPr lang="zh-CN" sz="1400" kern="0" dirty="0"/>
                        <a:t>其他读者指外聘教职工、二级院系自聘教职工、自考生、进修生、研修生、在职</a:t>
                      </a:r>
                      <a:r>
                        <a:rPr lang="en-US" sz="1400" kern="0" dirty="0"/>
                        <a:t>MFA</a:t>
                      </a:r>
                      <a:r>
                        <a:rPr lang="zh-CN" sz="1400" kern="0" dirty="0"/>
                        <a:t>等需要交押金的读者。</a:t>
                      </a:r>
                      <a:endParaRPr lang="zh-CN" sz="1400" kern="100" dirty="0">
                        <a:latin typeface="Times New Roman"/>
                        <a:ea typeface="宋体"/>
                        <a:cs typeface="Times New Roman"/>
                      </a:endParaRPr>
                    </a:p>
                  </a:txBody>
                  <a:tcPr marL="58757" marR="58757" marT="0" marB="0" anchor="ct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r>
            </a:tbl>
          </a:graphicData>
        </a:graphic>
      </p:graphicFrame>
    </p:spTree>
  </p:cSld>
  <p:clrMapOvr>
    <a:masterClrMapping/>
  </p:clrMapOvr>
  <p:transition>
    <p:zoom/>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48680"/>
            <a:ext cx="9144000" cy="144016"/>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2"/>
          <p:cNvSpPr/>
          <p:nvPr/>
        </p:nvSpPr>
        <p:spPr>
          <a:xfrm>
            <a:off x="0" y="1268760"/>
            <a:ext cx="9144000" cy="1152128"/>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2"/>
          <p:cNvSpPr>
            <a:spLocks noChangeArrowheads="1"/>
          </p:cNvSpPr>
          <p:nvPr/>
        </p:nvSpPr>
        <p:spPr bwMode="auto">
          <a:xfrm>
            <a:off x="0" y="404664"/>
            <a:ext cx="9144000" cy="648072"/>
          </a:xfrm>
          <a:prstGeom prst="rect">
            <a:avLst/>
          </a:prstGeom>
          <a:solidFill>
            <a:srgbClr val="D7E4BD">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5" name="矩形 4"/>
          <p:cNvSpPr/>
          <p:nvPr/>
        </p:nvSpPr>
        <p:spPr>
          <a:xfrm>
            <a:off x="0" y="5157192"/>
            <a:ext cx="9144000" cy="288032"/>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32"/>
          <p:cNvSpPr>
            <a:spLocks noChangeArrowheads="1"/>
          </p:cNvSpPr>
          <p:nvPr/>
        </p:nvSpPr>
        <p:spPr bwMode="auto">
          <a:xfrm>
            <a:off x="539551" y="0"/>
            <a:ext cx="720081" cy="6858000"/>
          </a:xfrm>
          <a:prstGeom prst="rect">
            <a:avLst/>
          </a:prstGeom>
          <a:solidFill>
            <a:srgbClr val="D7E4BD">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7" name="矩形 6"/>
          <p:cNvSpPr/>
          <p:nvPr/>
        </p:nvSpPr>
        <p:spPr>
          <a:xfrm>
            <a:off x="1043608" y="0"/>
            <a:ext cx="1584176"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p:cNvSpPr/>
          <p:nvPr/>
        </p:nvSpPr>
        <p:spPr>
          <a:xfrm>
            <a:off x="7956376" y="0"/>
            <a:ext cx="216024"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8"/>
          <p:cNvSpPr/>
          <p:nvPr/>
        </p:nvSpPr>
        <p:spPr>
          <a:xfrm>
            <a:off x="971600" y="404664"/>
            <a:ext cx="3416320" cy="369332"/>
          </a:xfrm>
          <a:prstGeom prst="rect">
            <a:avLst/>
          </a:prstGeom>
        </p:spPr>
        <p:txBody>
          <a:bodyPr wrap="none">
            <a:spAutoFit/>
          </a:bodyPr>
          <a:lstStyle/>
          <a:p>
            <a:pPr marL="457200" indent="-457200">
              <a:buFont typeface="Wingdings" pitchFamily="2" charset="2"/>
              <a:buChar char="n"/>
            </a:pPr>
            <a:r>
              <a:rPr lang="zh-CN" altLang="en-US" dirty="0" smtClean="0">
                <a:solidFill>
                  <a:srgbClr val="0066CC"/>
                </a:solidFill>
                <a:latin typeface="黑体" pitchFamily="49" charset="-122"/>
                <a:ea typeface="黑体" pitchFamily="49" charset="-122"/>
              </a:rPr>
              <a:t>大学城校区图书馆开放时间</a:t>
            </a:r>
            <a:endParaRPr lang="en-US" altLang="zh-CN" dirty="0">
              <a:solidFill>
                <a:srgbClr val="0066CC"/>
              </a:solidFill>
              <a:latin typeface="黑体" pitchFamily="49" charset="-122"/>
              <a:ea typeface="黑体" pitchFamily="49" charset="-122"/>
            </a:endParaRPr>
          </a:p>
        </p:txBody>
      </p:sp>
      <p:graphicFrame>
        <p:nvGraphicFramePr>
          <p:cNvPr id="17" name="表格 16"/>
          <p:cNvGraphicFramePr>
            <a:graphicFrameLocks noGrp="1"/>
          </p:cNvGraphicFramePr>
          <p:nvPr/>
        </p:nvGraphicFramePr>
        <p:xfrm>
          <a:off x="1547664" y="1268760"/>
          <a:ext cx="6480720" cy="4608513"/>
        </p:xfrm>
        <a:graphic>
          <a:graphicData uri="http://schemas.openxmlformats.org/drawingml/2006/table">
            <a:tbl>
              <a:tblPr>
                <a:tableStyleId>{69CF1AB2-1976-4502-BF36-3FF5EA218861}</a:tableStyleId>
              </a:tblPr>
              <a:tblGrid>
                <a:gridCol w="1654567"/>
                <a:gridCol w="1669635"/>
                <a:gridCol w="1669635"/>
                <a:gridCol w="1486883"/>
              </a:tblGrid>
              <a:tr h="579986">
                <a:tc rowSpan="5">
                  <a:txBody>
                    <a:bodyPr/>
                    <a:lstStyle/>
                    <a:p>
                      <a:pPr algn="ctr">
                        <a:lnSpc>
                          <a:spcPct val="150000"/>
                        </a:lnSpc>
                      </a:pPr>
                      <a:r>
                        <a:rPr lang="zh-CN" altLang="en-US" sz="1100" dirty="0"/>
                        <a:t>大学城校区馆</a:t>
                      </a:r>
                    </a:p>
                  </a:txBody>
                  <a:tcPr marL="19538" marR="19538" marT="0" marB="0" anchor="ctr"/>
                </a:tc>
                <a:tc>
                  <a:txBody>
                    <a:bodyPr/>
                    <a:lstStyle/>
                    <a:p>
                      <a:pPr algn="ctr">
                        <a:lnSpc>
                          <a:spcPct val="150000"/>
                        </a:lnSpc>
                      </a:pPr>
                      <a:r>
                        <a:rPr lang="zh-CN" altLang="en-US" sz="1100" dirty="0"/>
                        <a:t>图书流通库</a:t>
                      </a:r>
                    </a:p>
                  </a:txBody>
                  <a:tcPr marL="19538" marR="19538" marT="0" marB="0" anchor="ctr"/>
                </a:tc>
                <a:tc>
                  <a:txBody>
                    <a:bodyPr/>
                    <a:lstStyle/>
                    <a:p>
                      <a:pPr algn="ctr">
                        <a:lnSpc>
                          <a:spcPct val="150000"/>
                        </a:lnSpc>
                      </a:pPr>
                      <a:r>
                        <a:rPr lang="en-US" altLang="zh-CN" sz="1100" dirty="0"/>
                        <a:t>8</a:t>
                      </a:r>
                      <a:r>
                        <a:rPr lang="zh-CN" altLang="en-US" sz="1100" dirty="0"/>
                        <a:t>：</a:t>
                      </a:r>
                      <a:r>
                        <a:rPr lang="en-US" altLang="zh-CN" sz="1100" dirty="0"/>
                        <a:t>40—21</a:t>
                      </a:r>
                      <a:r>
                        <a:rPr lang="zh-CN" altLang="en-US" sz="1100" dirty="0"/>
                        <a:t>：</a:t>
                      </a:r>
                      <a:r>
                        <a:rPr lang="en-US" altLang="zh-CN" sz="1100" dirty="0"/>
                        <a:t>00</a:t>
                      </a:r>
                    </a:p>
                  </a:txBody>
                  <a:tcPr marL="19538" marR="19538" marT="0" marB="0" anchor="ctr"/>
                </a:tc>
                <a:tc>
                  <a:txBody>
                    <a:bodyPr/>
                    <a:lstStyle/>
                    <a:p>
                      <a:pPr algn="ctr">
                        <a:lnSpc>
                          <a:spcPct val="150000"/>
                        </a:lnSpc>
                      </a:pPr>
                      <a:r>
                        <a:rPr lang="zh-CN" altLang="en-US" sz="1100"/>
                        <a:t>周六</a:t>
                      </a:r>
                      <a:r>
                        <a:rPr lang="en-US" altLang="zh-CN" sz="1100"/>
                        <a:t>8</a:t>
                      </a:r>
                      <a:r>
                        <a:rPr lang="zh-CN" altLang="en-US" sz="1100"/>
                        <a:t>：</a:t>
                      </a:r>
                      <a:r>
                        <a:rPr lang="en-US" altLang="zh-CN" sz="1100"/>
                        <a:t>40—21</a:t>
                      </a:r>
                      <a:r>
                        <a:rPr lang="zh-CN" altLang="en-US" sz="1100"/>
                        <a:t>：</a:t>
                      </a:r>
                      <a:r>
                        <a:rPr lang="en-US" altLang="zh-CN" sz="1100"/>
                        <a:t>00</a:t>
                      </a:r>
                    </a:p>
                    <a:p>
                      <a:pPr algn="ctr">
                        <a:lnSpc>
                          <a:spcPct val="150000"/>
                        </a:lnSpc>
                      </a:pPr>
                      <a:r>
                        <a:rPr lang="zh-CN" altLang="en-US" sz="1100"/>
                        <a:t>周日不开放</a:t>
                      </a:r>
                    </a:p>
                  </a:txBody>
                  <a:tcPr marL="19538" marR="19538" marT="0" marB="0" anchor="ctr"/>
                </a:tc>
              </a:tr>
              <a:tr h="2014874">
                <a:tc vMerge="1">
                  <a:txBody>
                    <a:bodyPr/>
                    <a:lstStyle/>
                    <a:p>
                      <a:endParaRPr lang="zh-CN" altLang="en-US"/>
                    </a:p>
                  </a:txBody>
                  <a:tcPr/>
                </a:tc>
                <a:tc>
                  <a:txBody>
                    <a:bodyPr/>
                    <a:lstStyle/>
                    <a:p>
                      <a:pPr algn="ctr">
                        <a:lnSpc>
                          <a:spcPct val="150000"/>
                        </a:lnSpc>
                      </a:pPr>
                      <a:r>
                        <a:rPr lang="zh-CN" altLang="en-US" sz="1100" dirty="0"/>
                        <a:t>新书阅览室</a:t>
                      </a:r>
                    </a:p>
                    <a:p>
                      <a:pPr algn="ctr">
                        <a:lnSpc>
                          <a:spcPct val="150000"/>
                        </a:lnSpc>
                      </a:pPr>
                      <a:r>
                        <a:rPr lang="zh-CN" altLang="en-US" sz="1100" dirty="0"/>
                        <a:t>石景宜赠书室</a:t>
                      </a:r>
                    </a:p>
                    <a:p>
                      <a:pPr algn="ctr">
                        <a:lnSpc>
                          <a:spcPct val="150000"/>
                        </a:lnSpc>
                      </a:pPr>
                      <a:r>
                        <a:rPr lang="zh-CN" altLang="en-US" sz="1100" dirty="0"/>
                        <a:t>图书阅览室</a:t>
                      </a:r>
                    </a:p>
                    <a:p>
                      <a:pPr algn="ctr">
                        <a:lnSpc>
                          <a:spcPct val="150000"/>
                        </a:lnSpc>
                      </a:pPr>
                      <a:r>
                        <a:rPr lang="zh-CN" altLang="en-US" sz="1100" dirty="0"/>
                        <a:t>（含文印室）</a:t>
                      </a:r>
                    </a:p>
                    <a:p>
                      <a:pPr algn="ctr">
                        <a:lnSpc>
                          <a:spcPct val="150000"/>
                        </a:lnSpc>
                      </a:pPr>
                      <a:r>
                        <a:rPr lang="zh-CN" altLang="en-US" sz="1100" dirty="0"/>
                        <a:t>报刊阅览室</a:t>
                      </a:r>
                    </a:p>
                    <a:p>
                      <a:pPr algn="ctr">
                        <a:lnSpc>
                          <a:spcPct val="150000"/>
                        </a:lnSpc>
                      </a:pPr>
                      <a:r>
                        <a:rPr lang="zh-CN" altLang="en-US" sz="1100" dirty="0"/>
                        <a:t>电子阅览室</a:t>
                      </a:r>
                    </a:p>
                    <a:p>
                      <a:pPr algn="ctr">
                        <a:lnSpc>
                          <a:spcPct val="150000"/>
                        </a:lnSpc>
                      </a:pPr>
                      <a:r>
                        <a:rPr lang="zh-CN" altLang="en-US" sz="1100" dirty="0"/>
                        <a:t>（含个人研修区）</a:t>
                      </a:r>
                    </a:p>
                  </a:txBody>
                  <a:tcPr marL="19538" marR="19538" marT="0" marB="0" anchor="ctr"/>
                </a:tc>
                <a:tc>
                  <a:txBody>
                    <a:bodyPr/>
                    <a:lstStyle/>
                    <a:p>
                      <a:pPr algn="ctr">
                        <a:lnSpc>
                          <a:spcPct val="150000"/>
                        </a:lnSpc>
                      </a:pPr>
                      <a:r>
                        <a:rPr lang="en-US" altLang="zh-CN" sz="1100" dirty="0"/>
                        <a:t>8</a:t>
                      </a:r>
                      <a:r>
                        <a:rPr lang="zh-CN" altLang="en-US" sz="1100" dirty="0"/>
                        <a:t>：</a:t>
                      </a:r>
                      <a:r>
                        <a:rPr lang="en-US" altLang="zh-CN" sz="1100" dirty="0"/>
                        <a:t>40—21</a:t>
                      </a:r>
                      <a:r>
                        <a:rPr lang="zh-CN" altLang="en-US" sz="1100" dirty="0"/>
                        <a:t>：</a:t>
                      </a:r>
                      <a:r>
                        <a:rPr lang="en-US" altLang="zh-CN" sz="1100" dirty="0"/>
                        <a:t>00</a:t>
                      </a:r>
                    </a:p>
                  </a:txBody>
                  <a:tcPr marL="19538" marR="19538" marT="0" marB="0" anchor="ctr"/>
                </a:tc>
                <a:tc>
                  <a:txBody>
                    <a:bodyPr/>
                    <a:lstStyle/>
                    <a:p>
                      <a:pPr algn="ctr">
                        <a:lnSpc>
                          <a:spcPct val="150000"/>
                        </a:lnSpc>
                      </a:pPr>
                      <a:r>
                        <a:rPr lang="en-US" altLang="zh-CN" sz="1100" dirty="0"/>
                        <a:t>8</a:t>
                      </a:r>
                      <a:r>
                        <a:rPr lang="zh-CN" altLang="en-US" sz="1100" dirty="0"/>
                        <a:t>：</a:t>
                      </a:r>
                      <a:r>
                        <a:rPr lang="en-US" altLang="zh-CN" sz="1100" dirty="0"/>
                        <a:t>40—21</a:t>
                      </a:r>
                      <a:r>
                        <a:rPr lang="zh-CN" altLang="en-US" sz="1100" dirty="0"/>
                        <a:t>：</a:t>
                      </a:r>
                      <a:r>
                        <a:rPr lang="en-US" altLang="zh-CN" sz="1100" dirty="0"/>
                        <a:t>00</a:t>
                      </a:r>
                    </a:p>
                  </a:txBody>
                  <a:tcPr marL="19538" marR="19538" marT="0" marB="0" anchor="ctr"/>
                </a:tc>
              </a:tr>
              <a:tr h="551834">
                <a:tc vMerge="1">
                  <a:txBody>
                    <a:bodyPr/>
                    <a:lstStyle/>
                    <a:p>
                      <a:endParaRPr lang="zh-CN" altLang="en-US"/>
                    </a:p>
                  </a:txBody>
                  <a:tcPr/>
                </a:tc>
                <a:tc>
                  <a:txBody>
                    <a:bodyPr/>
                    <a:lstStyle/>
                    <a:p>
                      <a:pPr algn="ctr">
                        <a:lnSpc>
                          <a:spcPct val="150000"/>
                        </a:lnSpc>
                      </a:pPr>
                      <a:r>
                        <a:rPr lang="zh-CN" altLang="en-US" sz="1100"/>
                        <a:t>校史室</a:t>
                      </a:r>
                    </a:p>
                    <a:p>
                      <a:pPr algn="ctr">
                        <a:lnSpc>
                          <a:spcPct val="150000"/>
                        </a:lnSpc>
                      </a:pPr>
                      <a:r>
                        <a:rPr lang="zh-CN" altLang="en-US" sz="1100"/>
                        <a:t>（可团体预约开放）</a:t>
                      </a:r>
                    </a:p>
                  </a:txBody>
                  <a:tcPr marL="19538" marR="19538" marT="0" marB="0" anchor="ctr"/>
                </a:tc>
                <a:tc>
                  <a:txBody>
                    <a:bodyPr/>
                    <a:lstStyle/>
                    <a:p>
                      <a:pPr algn="ctr">
                        <a:lnSpc>
                          <a:spcPct val="150000"/>
                        </a:lnSpc>
                      </a:pPr>
                      <a:r>
                        <a:rPr lang="zh-CN" altLang="en-US" sz="1100"/>
                        <a:t>每周三</a:t>
                      </a:r>
                      <a:r>
                        <a:rPr lang="en-US" altLang="zh-CN" sz="1100"/>
                        <a:t>10</a:t>
                      </a:r>
                      <a:r>
                        <a:rPr lang="zh-CN" altLang="en-US" sz="1100"/>
                        <a:t>：</a:t>
                      </a:r>
                      <a:r>
                        <a:rPr lang="en-US" altLang="zh-CN" sz="1100"/>
                        <a:t>00-17</a:t>
                      </a:r>
                      <a:r>
                        <a:rPr lang="zh-CN" altLang="en-US" sz="1100"/>
                        <a:t>：</a:t>
                      </a:r>
                      <a:r>
                        <a:rPr lang="en-US" altLang="zh-CN" sz="1100"/>
                        <a:t>30</a:t>
                      </a:r>
                    </a:p>
                  </a:txBody>
                  <a:tcPr marL="19538" marR="19538" marT="0" marB="0" anchor="ctr"/>
                </a:tc>
                <a:tc>
                  <a:txBody>
                    <a:bodyPr/>
                    <a:lstStyle/>
                    <a:p>
                      <a:pPr algn="ctr">
                        <a:lnSpc>
                          <a:spcPct val="150000"/>
                        </a:lnSpc>
                      </a:pPr>
                      <a:r>
                        <a:rPr lang="zh-CN" altLang="en-US" sz="1100" dirty="0"/>
                        <a:t>不开放</a:t>
                      </a:r>
                    </a:p>
                  </a:txBody>
                  <a:tcPr marL="19538" marR="19538" marT="0" marB="0" anchor="ctr"/>
                </a:tc>
              </a:tr>
              <a:tr h="551834">
                <a:tc vMerge="1">
                  <a:txBody>
                    <a:bodyPr/>
                    <a:lstStyle/>
                    <a:p>
                      <a:endParaRPr lang="zh-CN" altLang="en-US"/>
                    </a:p>
                  </a:txBody>
                  <a:tcPr/>
                </a:tc>
                <a:tc>
                  <a:txBody>
                    <a:bodyPr/>
                    <a:lstStyle/>
                    <a:p>
                      <a:pPr algn="ctr">
                        <a:lnSpc>
                          <a:spcPct val="150000"/>
                        </a:lnSpc>
                      </a:pPr>
                      <a:r>
                        <a:rPr lang="zh-CN" altLang="en-US" sz="1100"/>
                        <a:t>读者自修室</a:t>
                      </a:r>
                    </a:p>
                    <a:p>
                      <a:pPr algn="ctr">
                        <a:lnSpc>
                          <a:spcPct val="150000"/>
                        </a:lnSpc>
                      </a:pPr>
                      <a:r>
                        <a:rPr lang="zh-CN" altLang="en-US" sz="1100"/>
                        <a:t>中庭作品展览区</a:t>
                      </a:r>
                    </a:p>
                  </a:txBody>
                  <a:tcPr marL="19538" marR="19538" marT="0" marB="0" anchor="ctr"/>
                </a:tc>
                <a:tc>
                  <a:txBody>
                    <a:bodyPr/>
                    <a:lstStyle/>
                    <a:p>
                      <a:pPr algn="ctr">
                        <a:lnSpc>
                          <a:spcPct val="150000"/>
                        </a:lnSpc>
                      </a:pPr>
                      <a:r>
                        <a:rPr lang="en-US" altLang="zh-CN" sz="1100"/>
                        <a:t>8</a:t>
                      </a:r>
                      <a:r>
                        <a:rPr lang="zh-CN" altLang="en-US" sz="1100"/>
                        <a:t>：</a:t>
                      </a:r>
                      <a:r>
                        <a:rPr lang="en-US" altLang="zh-CN" sz="1100"/>
                        <a:t>40—23</a:t>
                      </a:r>
                      <a:r>
                        <a:rPr lang="zh-CN" altLang="en-US" sz="1100"/>
                        <a:t>：</a:t>
                      </a:r>
                      <a:r>
                        <a:rPr lang="en-US" altLang="zh-CN" sz="1100"/>
                        <a:t>00</a:t>
                      </a:r>
                    </a:p>
                  </a:txBody>
                  <a:tcPr marL="19538" marR="19538" marT="0" marB="0" anchor="ctr"/>
                </a:tc>
                <a:tc>
                  <a:txBody>
                    <a:bodyPr/>
                    <a:lstStyle/>
                    <a:p>
                      <a:pPr algn="ctr">
                        <a:lnSpc>
                          <a:spcPct val="150000"/>
                        </a:lnSpc>
                      </a:pPr>
                      <a:r>
                        <a:rPr lang="en-US" altLang="zh-CN" sz="1100" dirty="0"/>
                        <a:t>8</a:t>
                      </a:r>
                      <a:r>
                        <a:rPr lang="zh-CN" altLang="en-US" sz="1100" dirty="0"/>
                        <a:t>：</a:t>
                      </a:r>
                      <a:r>
                        <a:rPr lang="en-US" altLang="zh-CN" sz="1100" dirty="0"/>
                        <a:t>40—23</a:t>
                      </a:r>
                      <a:r>
                        <a:rPr lang="zh-CN" altLang="en-US" sz="1100" dirty="0"/>
                        <a:t>：</a:t>
                      </a:r>
                      <a:r>
                        <a:rPr lang="en-US" altLang="zh-CN" sz="1100" dirty="0"/>
                        <a:t>00</a:t>
                      </a:r>
                    </a:p>
                  </a:txBody>
                  <a:tcPr marL="19538" marR="19538" marT="0" marB="0" anchor="ctr"/>
                </a:tc>
              </a:tr>
              <a:tr h="909985">
                <a:tc vMerge="1">
                  <a:txBody>
                    <a:bodyPr/>
                    <a:lstStyle/>
                    <a:p>
                      <a:endParaRPr lang="zh-CN" altLang="en-US"/>
                    </a:p>
                  </a:txBody>
                  <a:tcPr/>
                </a:tc>
                <a:tc>
                  <a:txBody>
                    <a:bodyPr/>
                    <a:lstStyle/>
                    <a:p>
                      <a:pPr algn="ctr">
                        <a:lnSpc>
                          <a:spcPct val="150000"/>
                        </a:lnSpc>
                      </a:pPr>
                      <a:r>
                        <a:rPr lang="zh-CN" altLang="en-US" sz="1100"/>
                        <a:t>研讨室</a:t>
                      </a:r>
                    </a:p>
                    <a:p>
                      <a:pPr algn="ctr">
                        <a:lnSpc>
                          <a:spcPct val="150000"/>
                        </a:lnSpc>
                      </a:pPr>
                      <a:r>
                        <a:rPr lang="zh-CN" altLang="en-US" sz="1100"/>
                        <a:t>（需提前预约）</a:t>
                      </a:r>
                    </a:p>
                  </a:txBody>
                  <a:tcPr marL="19538" marR="19538" marT="0" marB="0" anchor="ctr"/>
                </a:tc>
                <a:tc>
                  <a:txBody>
                    <a:bodyPr/>
                    <a:lstStyle/>
                    <a:p>
                      <a:pPr algn="ctr">
                        <a:lnSpc>
                          <a:spcPct val="150000"/>
                        </a:lnSpc>
                      </a:pPr>
                      <a:r>
                        <a:rPr lang="en-US" altLang="zh-CN" sz="1100" dirty="0"/>
                        <a:t>8</a:t>
                      </a:r>
                      <a:r>
                        <a:rPr lang="zh-CN" altLang="en-US" sz="1100" dirty="0"/>
                        <a:t>：</a:t>
                      </a:r>
                      <a:r>
                        <a:rPr lang="en-US" altLang="zh-CN" sz="1100" dirty="0"/>
                        <a:t>40-21</a:t>
                      </a:r>
                      <a:r>
                        <a:rPr lang="zh-CN" altLang="en-US" sz="1100" dirty="0"/>
                        <a:t>：</a:t>
                      </a:r>
                      <a:r>
                        <a:rPr lang="en-US" altLang="zh-CN" sz="1100" dirty="0"/>
                        <a:t>00</a:t>
                      </a:r>
                    </a:p>
                  </a:txBody>
                  <a:tcPr marL="19538" marR="19538" marT="0" marB="0" anchor="ctr"/>
                </a:tc>
                <a:tc>
                  <a:txBody>
                    <a:bodyPr/>
                    <a:lstStyle/>
                    <a:p>
                      <a:pPr algn="ctr">
                        <a:lnSpc>
                          <a:spcPct val="150000"/>
                        </a:lnSpc>
                      </a:pPr>
                      <a:r>
                        <a:rPr lang="en-US" altLang="zh-CN" sz="1100" dirty="0"/>
                        <a:t>8</a:t>
                      </a:r>
                      <a:r>
                        <a:rPr lang="zh-CN" altLang="en-US" sz="1100" dirty="0"/>
                        <a:t>：</a:t>
                      </a:r>
                      <a:r>
                        <a:rPr lang="en-US" altLang="zh-CN" sz="1100" dirty="0"/>
                        <a:t>40-21</a:t>
                      </a:r>
                      <a:r>
                        <a:rPr lang="zh-CN" altLang="en-US" sz="1100" dirty="0"/>
                        <a:t>：</a:t>
                      </a:r>
                      <a:r>
                        <a:rPr lang="en-US" altLang="zh-CN" sz="1100" dirty="0"/>
                        <a:t>00</a:t>
                      </a:r>
                    </a:p>
                  </a:txBody>
                  <a:tcPr marL="19538" marR="19538" marT="0" marB="0" anchor="ctr"/>
                </a:tc>
              </a:tr>
            </a:tbl>
          </a:graphicData>
        </a:graphic>
      </p:graphicFrame>
    </p:spTree>
  </p:cSld>
  <p:clrMapOvr>
    <a:masterClrMapping/>
  </p:clrMapOvr>
  <p:transition>
    <p:zoom/>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48680"/>
            <a:ext cx="9144000" cy="144016"/>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2"/>
          <p:cNvSpPr/>
          <p:nvPr/>
        </p:nvSpPr>
        <p:spPr>
          <a:xfrm>
            <a:off x="0" y="1268760"/>
            <a:ext cx="9144000" cy="1152128"/>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2"/>
          <p:cNvSpPr>
            <a:spLocks noChangeArrowheads="1"/>
          </p:cNvSpPr>
          <p:nvPr/>
        </p:nvSpPr>
        <p:spPr bwMode="auto">
          <a:xfrm>
            <a:off x="0" y="404664"/>
            <a:ext cx="9144000" cy="648072"/>
          </a:xfrm>
          <a:prstGeom prst="rect">
            <a:avLst/>
          </a:prstGeom>
          <a:solidFill>
            <a:srgbClr val="D7E4BD">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5" name="矩形 4"/>
          <p:cNvSpPr/>
          <p:nvPr/>
        </p:nvSpPr>
        <p:spPr>
          <a:xfrm>
            <a:off x="0" y="5157192"/>
            <a:ext cx="9144000" cy="288032"/>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32"/>
          <p:cNvSpPr>
            <a:spLocks noChangeArrowheads="1"/>
          </p:cNvSpPr>
          <p:nvPr/>
        </p:nvSpPr>
        <p:spPr bwMode="auto">
          <a:xfrm>
            <a:off x="539551" y="0"/>
            <a:ext cx="720081" cy="6858000"/>
          </a:xfrm>
          <a:prstGeom prst="rect">
            <a:avLst/>
          </a:prstGeom>
          <a:solidFill>
            <a:srgbClr val="D7E4BD">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7" name="矩形 6"/>
          <p:cNvSpPr/>
          <p:nvPr/>
        </p:nvSpPr>
        <p:spPr>
          <a:xfrm>
            <a:off x="1043608" y="0"/>
            <a:ext cx="1584176"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p:cNvSpPr/>
          <p:nvPr/>
        </p:nvSpPr>
        <p:spPr>
          <a:xfrm>
            <a:off x="7956376" y="0"/>
            <a:ext cx="216024"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8"/>
          <p:cNvSpPr/>
          <p:nvPr/>
        </p:nvSpPr>
        <p:spPr>
          <a:xfrm>
            <a:off x="971600" y="404664"/>
            <a:ext cx="3185487" cy="369332"/>
          </a:xfrm>
          <a:prstGeom prst="rect">
            <a:avLst/>
          </a:prstGeom>
        </p:spPr>
        <p:txBody>
          <a:bodyPr wrap="none">
            <a:spAutoFit/>
          </a:bodyPr>
          <a:lstStyle/>
          <a:p>
            <a:pPr marL="457200" indent="-457200">
              <a:buFont typeface="Wingdings" pitchFamily="2" charset="2"/>
              <a:buChar char="n"/>
            </a:pPr>
            <a:r>
              <a:rPr lang="zh-CN" altLang="en-US" dirty="0" smtClean="0">
                <a:solidFill>
                  <a:srgbClr val="0066CC"/>
                </a:solidFill>
                <a:latin typeface="黑体" pitchFamily="49" charset="-122"/>
                <a:ea typeface="黑体" pitchFamily="49" charset="-122"/>
              </a:rPr>
              <a:t>昌岗校区图书馆开放时间</a:t>
            </a:r>
            <a:endParaRPr lang="en-US" altLang="zh-CN" dirty="0">
              <a:solidFill>
                <a:srgbClr val="0066CC"/>
              </a:solidFill>
              <a:latin typeface="黑体" pitchFamily="49" charset="-122"/>
              <a:ea typeface="黑体" pitchFamily="49" charset="-122"/>
            </a:endParaRPr>
          </a:p>
        </p:txBody>
      </p:sp>
      <p:graphicFrame>
        <p:nvGraphicFramePr>
          <p:cNvPr id="10" name="表格 9"/>
          <p:cNvGraphicFramePr>
            <a:graphicFrameLocks noGrp="1"/>
          </p:cNvGraphicFramePr>
          <p:nvPr/>
        </p:nvGraphicFramePr>
        <p:xfrm>
          <a:off x="1403648" y="1484784"/>
          <a:ext cx="6696743" cy="4320479"/>
        </p:xfrm>
        <a:graphic>
          <a:graphicData uri="http://schemas.openxmlformats.org/drawingml/2006/table">
            <a:tbl>
              <a:tblPr>
                <a:tableStyleId>{69CF1AB2-1976-4502-BF36-3FF5EA218861}</a:tableStyleId>
              </a:tblPr>
              <a:tblGrid>
                <a:gridCol w="1709719"/>
                <a:gridCol w="1725289"/>
                <a:gridCol w="1725289"/>
                <a:gridCol w="1536446"/>
              </a:tblGrid>
              <a:tr h="230923">
                <a:tc>
                  <a:txBody>
                    <a:bodyPr/>
                    <a:lstStyle/>
                    <a:p>
                      <a:pPr algn="ctr">
                        <a:lnSpc>
                          <a:spcPct val="150000"/>
                        </a:lnSpc>
                      </a:pPr>
                      <a:r>
                        <a:rPr lang="zh-CN" altLang="en-US" sz="1100" dirty="0"/>
                        <a:t>校区馆</a:t>
                      </a:r>
                    </a:p>
                  </a:txBody>
                  <a:tcPr marL="19538" marR="19538" marT="0" marB="0" anchor="ctr"/>
                </a:tc>
                <a:tc>
                  <a:txBody>
                    <a:bodyPr/>
                    <a:lstStyle/>
                    <a:p>
                      <a:pPr algn="ctr">
                        <a:lnSpc>
                          <a:spcPct val="150000"/>
                        </a:lnSpc>
                      </a:pPr>
                      <a:r>
                        <a:rPr lang="zh-CN" altLang="en-US" sz="1100" dirty="0"/>
                        <a:t>部室名称</a:t>
                      </a:r>
                    </a:p>
                  </a:txBody>
                  <a:tcPr marL="19538" marR="19538" marT="0" marB="0" anchor="ctr"/>
                </a:tc>
                <a:tc>
                  <a:txBody>
                    <a:bodyPr/>
                    <a:lstStyle/>
                    <a:p>
                      <a:pPr algn="ctr">
                        <a:lnSpc>
                          <a:spcPct val="150000"/>
                        </a:lnSpc>
                      </a:pPr>
                      <a:r>
                        <a:rPr lang="zh-CN" altLang="en-US" sz="1100"/>
                        <a:t>周一至周五</a:t>
                      </a:r>
                    </a:p>
                  </a:txBody>
                  <a:tcPr marL="19538" marR="19538" marT="0" marB="0" anchor="ctr"/>
                </a:tc>
                <a:tc>
                  <a:txBody>
                    <a:bodyPr/>
                    <a:lstStyle/>
                    <a:p>
                      <a:pPr algn="ctr">
                        <a:lnSpc>
                          <a:spcPct val="150000"/>
                        </a:lnSpc>
                      </a:pPr>
                      <a:r>
                        <a:rPr lang="zh-CN" altLang="en-US" sz="1100" dirty="0"/>
                        <a:t>周六至周日</a:t>
                      </a:r>
                    </a:p>
                  </a:txBody>
                  <a:tcPr marL="19538" marR="19538" marT="0" marB="0" anchor="ctr"/>
                </a:tc>
              </a:tr>
              <a:tr h="757325">
                <a:tc rowSpan="5">
                  <a:txBody>
                    <a:bodyPr/>
                    <a:lstStyle/>
                    <a:p>
                      <a:pPr algn="ctr">
                        <a:lnSpc>
                          <a:spcPct val="150000"/>
                        </a:lnSpc>
                      </a:pPr>
                      <a:r>
                        <a:rPr lang="zh-CN" altLang="en-US" sz="1100"/>
                        <a:t>昌岗</a:t>
                      </a:r>
                    </a:p>
                    <a:p>
                      <a:pPr algn="ctr">
                        <a:lnSpc>
                          <a:spcPct val="150000"/>
                        </a:lnSpc>
                      </a:pPr>
                      <a:r>
                        <a:rPr lang="zh-CN" altLang="en-US" sz="1100"/>
                        <a:t>校区馆</a:t>
                      </a:r>
                    </a:p>
                  </a:txBody>
                  <a:tcPr marL="19538" marR="19538" marT="0" marB="0" anchor="ctr"/>
                </a:tc>
                <a:tc>
                  <a:txBody>
                    <a:bodyPr/>
                    <a:lstStyle/>
                    <a:p>
                      <a:pPr algn="ctr">
                        <a:lnSpc>
                          <a:spcPct val="150000"/>
                        </a:lnSpc>
                      </a:pPr>
                      <a:r>
                        <a:rPr lang="zh-CN" altLang="en-US" sz="1100" dirty="0"/>
                        <a:t>专业书库</a:t>
                      </a:r>
                    </a:p>
                    <a:p>
                      <a:pPr algn="ctr">
                        <a:lnSpc>
                          <a:spcPct val="150000"/>
                        </a:lnSpc>
                      </a:pPr>
                      <a:r>
                        <a:rPr lang="zh-CN" altLang="en-US" sz="1100" dirty="0"/>
                        <a:t>综合书库</a:t>
                      </a:r>
                    </a:p>
                  </a:txBody>
                  <a:tcPr marL="19538" marR="19538" marT="0" marB="0" anchor="ctr"/>
                </a:tc>
                <a:tc>
                  <a:txBody>
                    <a:bodyPr/>
                    <a:lstStyle/>
                    <a:p>
                      <a:pPr algn="ctr">
                        <a:lnSpc>
                          <a:spcPct val="150000"/>
                        </a:lnSpc>
                      </a:pPr>
                      <a:r>
                        <a:rPr lang="en-US" altLang="zh-CN" sz="1100"/>
                        <a:t>8</a:t>
                      </a:r>
                      <a:r>
                        <a:rPr lang="zh-CN" altLang="en-US" sz="1100"/>
                        <a:t>：</a:t>
                      </a:r>
                      <a:r>
                        <a:rPr lang="en-US" altLang="zh-CN" sz="1100"/>
                        <a:t>00—12</a:t>
                      </a:r>
                      <a:r>
                        <a:rPr lang="zh-CN" altLang="en-US" sz="1100"/>
                        <a:t>：</a:t>
                      </a:r>
                      <a:r>
                        <a:rPr lang="en-US" altLang="zh-CN" sz="1100"/>
                        <a:t>00</a:t>
                      </a:r>
                    </a:p>
                    <a:p>
                      <a:pPr algn="ctr">
                        <a:lnSpc>
                          <a:spcPct val="150000"/>
                        </a:lnSpc>
                      </a:pPr>
                      <a:r>
                        <a:rPr lang="en-US" altLang="zh-CN" sz="1100"/>
                        <a:t>14</a:t>
                      </a:r>
                      <a:r>
                        <a:rPr lang="zh-CN" altLang="en-US" sz="1100"/>
                        <a:t>：</a:t>
                      </a:r>
                      <a:r>
                        <a:rPr lang="en-US" altLang="zh-CN" sz="1100"/>
                        <a:t>30—17</a:t>
                      </a:r>
                      <a:r>
                        <a:rPr lang="zh-CN" altLang="en-US" sz="1100"/>
                        <a:t>：</a:t>
                      </a:r>
                      <a:r>
                        <a:rPr lang="en-US" altLang="zh-CN" sz="1100"/>
                        <a:t>30</a:t>
                      </a:r>
                    </a:p>
                  </a:txBody>
                  <a:tcPr marL="19538" marR="19538" marT="0" marB="0" anchor="ctr"/>
                </a:tc>
                <a:tc>
                  <a:txBody>
                    <a:bodyPr/>
                    <a:lstStyle/>
                    <a:p>
                      <a:pPr indent="254000">
                        <a:lnSpc>
                          <a:spcPct val="150000"/>
                        </a:lnSpc>
                      </a:pPr>
                      <a:r>
                        <a:rPr lang="zh-CN" altLang="en-US" sz="1100" dirty="0"/>
                        <a:t>周六不开放</a:t>
                      </a:r>
                    </a:p>
                    <a:p>
                      <a:pPr algn="ctr">
                        <a:lnSpc>
                          <a:spcPct val="150000"/>
                        </a:lnSpc>
                      </a:pPr>
                      <a:r>
                        <a:rPr lang="zh-CN" altLang="en-US" sz="1100" dirty="0"/>
                        <a:t>周日</a:t>
                      </a:r>
                      <a:r>
                        <a:rPr lang="en-US" altLang="zh-CN" sz="1100" dirty="0"/>
                        <a:t>8</a:t>
                      </a:r>
                      <a:r>
                        <a:rPr lang="zh-CN" altLang="en-US" sz="1100" dirty="0"/>
                        <a:t>：</a:t>
                      </a:r>
                      <a:r>
                        <a:rPr lang="en-US" altLang="zh-CN" sz="1100" dirty="0"/>
                        <a:t>00—12</a:t>
                      </a:r>
                      <a:r>
                        <a:rPr lang="zh-CN" altLang="en-US" sz="1100" dirty="0"/>
                        <a:t>：</a:t>
                      </a:r>
                      <a:r>
                        <a:rPr lang="en-US" altLang="zh-CN" sz="1100" dirty="0"/>
                        <a:t>00</a:t>
                      </a:r>
                    </a:p>
                  </a:txBody>
                  <a:tcPr marL="19538" marR="19538" marT="0" marB="0" anchor="ctr"/>
                </a:tc>
              </a:tr>
              <a:tr h="1060255">
                <a:tc vMerge="1">
                  <a:txBody>
                    <a:bodyPr/>
                    <a:lstStyle/>
                    <a:p>
                      <a:endParaRPr lang="zh-CN" altLang="en-US"/>
                    </a:p>
                  </a:txBody>
                  <a:tcPr/>
                </a:tc>
                <a:tc>
                  <a:txBody>
                    <a:bodyPr/>
                    <a:lstStyle/>
                    <a:p>
                      <a:pPr algn="ctr">
                        <a:lnSpc>
                          <a:spcPct val="150000"/>
                        </a:lnSpc>
                      </a:pPr>
                      <a:r>
                        <a:rPr lang="zh-CN" altLang="en-US" sz="1100" dirty="0"/>
                        <a:t>特藏文献阅览室</a:t>
                      </a:r>
                    </a:p>
                    <a:p>
                      <a:pPr algn="ctr">
                        <a:lnSpc>
                          <a:spcPct val="150000"/>
                        </a:lnSpc>
                      </a:pPr>
                      <a:r>
                        <a:rPr lang="zh-CN" altLang="en-US" sz="1100" dirty="0"/>
                        <a:t>特藏文献阅览二室</a:t>
                      </a:r>
                    </a:p>
                    <a:p>
                      <a:pPr algn="ctr">
                        <a:lnSpc>
                          <a:spcPct val="150000"/>
                        </a:lnSpc>
                      </a:pPr>
                      <a:r>
                        <a:rPr lang="zh-CN" altLang="en-US" sz="1100" dirty="0"/>
                        <a:t>中刊合订本阅览室</a:t>
                      </a:r>
                    </a:p>
                    <a:p>
                      <a:pPr algn="ctr">
                        <a:lnSpc>
                          <a:spcPct val="150000"/>
                        </a:lnSpc>
                      </a:pPr>
                      <a:r>
                        <a:rPr lang="zh-CN" altLang="en-US" sz="1100" dirty="0"/>
                        <a:t>新书阅览室</a:t>
                      </a:r>
                    </a:p>
                  </a:txBody>
                  <a:tcPr marL="19538" marR="19538" marT="0" marB="0" anchor="ctr"/>
                </a:tc>
                <a:tc>
                  <a:txBody>
                    <a:bodyPr/>
                    <a:lstStyle/>
                    <a:p>
                      <a:pPr algn="ctr">
                        <a:lnSpc>
                          <a:spcPct val="150000"/>
                        </a:lnSpc>
                      </a:pPr>
                      <a:r>
                        <a:rPr lang="en-US" altLang="zh-CN" sz="1100"/>
                        <a:t>8</a:t>
                      </a:r>
                      <a:r>
                        <a:rPr lang="zh-CN" altLang="en-US" sz="1100"/>
                        <a:t>：</a:t>
                      </a:r>
                      <a:r>
                        <a:rPr lang="en-US" altLang="zh-CN" sz="1100"/>
                        <a:t>00—12</a:t>
                      </a:r>
                      <a:r>
                        <a:rPr lang="zh-CN" altLang="en-US" sz="1100"/>
                        <a:t>：</a:t>
                      </a:r>
                      <a:r>
                        <a:rPr lang="en-US" altLang="zh-CN" sz="1100"/>
                        <a:t>00</a:t>
                      </a:r>
                    </a:p>
                    <a:p>
                      <a:pPr algn="ctr">
                        <a:lnSpc>
                          <a:spcPct val="150000"/>
                        </a:lnSpc>
                      </a:pPr>
                      <a:r>
                        <a:rPr lang="en-US" altLang="zh-CN" sz="1100"/>
                        <a:t>14</a:t>
                      </a:r>
                      <a:r>
                        <a:rPr lang="zh-CN" altLang="en-US" sz="1100"/>
                        <a:t>：</a:t>
                      </a:r>
                      <a:r>
                        <a:rPr lang="en-US" altLang="zh-CN" sz="1100"/>
                        <a:t>30—17</a:t>
                      </a:r>
                      <a:r>
                        <a:rPr lang="zh-CN" altLang="en-US" sz="1100"/>
                        <a:t>：</a:t>
                      </a:r>
                      <a:r>
                        <a:rPr lang="en-US" altLang="zh-CN" sz="1100"/>
                        <a:t>30</a:t>
                      </a:r>
                    </a:p>
                  </a:txBody>
                  <a:tcPr marL="19538" marR="19538" marT="0" marB="0" anchor="ctr"/>
                </a:tc>
                <a:tc>
                  <a:txBody>
                    <a:bodyPr/>
                    <a:lstStyle/>
                    <a:p>
                      <a:pPr algn="ctr">
                        <a:lnSpc>
                          <a:spcPct val="150000"/>
                        </a:lnSpc>
                      </a:pPr>
                      <a:r>
                        <a:rPr lang="zh-CN" altLang="en-US" sz="1100"/>
                        <a:t>不开放</a:t>
                      </a:r>
                    </a:p>
                  </a:txBody>
                  <a:tcPr marL="19538" marR="19538" marT="0" marB="0" anchor="ctr"/>
                </a:tc>
              </a:tr>
              <a:tr h="1060255">
                <a:tc vMerge="1">
                  <a:txBody>
                    <a:bodyPr/>
                    <a:lstStyle/>
                    <a:p>
                      <a:endParaRPr lang="zh-CN" altLang="en-US"/>
                    </a:p>
                  </a:txBody>
                  <a:tcPr/>
                </a:tc>
                <a:tc>
                  <a:txBody>
                    <a:bodyPr/>
                    <a:lstStyle/>
                    <a:p>
                      <a:pPr algn="ctr">
                        <a:lnSpc>
                          <a:spcPct val="150000"/>
                        </a:lnSpc>
                      </a:pPr>
                      <a:r>
                        <a:rPr lang="zh-CN" altLang="en-US" sz="1100"/>
                        <a:t>中外文图书阅览室</a:t>
                      </a:r>
                    </a:p>
                    <a:p>
                      <a:pPr algn="ctr">
                        <a:lnSpc>
                          <a:spcPct val="150000"/>
                        </a:lnSpc>
                      </a:pPr>
                      <a:r>
                        <a:rPr lang="zh-CN" altLang="en-US" sz="1100"/>
                        <a:t>中外报刊阅览室</a:t>
                      </a:r>
                    </a:p>
                    <a:p>
                      <a:pPr algn="ctr">
                        <a:lnSpc>
                          <a:spcPct val="150000"/>
                        </a:lnSpc>
                      </a:pPr>
                      <a:r>
                        <a:rPr lang="en-US" altLang="zh-CN" sz="1100"/>
                        <a:t>(</a:t>
                      </a:r>
                      <a:r>
                        <a:rPr lang="zh-CN" altLang="en-US" sz="1100"/>
                        <a:t>含数字资源阅览</a:t>
                      </a:r>
                      <a:r>
                        <a:rPr lang="en-US" altLang="zh-CN" sz="1100"/>
                        <a:t>)</a:t>
                      </a:r>
                    </a:p>
                    <a:p>
                      <a:pPr algn="ctr">
                        <a:lnSpc>
                          <a:spcPct val="150000"/>
                        </a:lnSpc>
                      </a:pPr>
                      <a:r>
                        <a:rPr lang="zh-CN" altLang="en-US" sz="1100"/>
                        <a:t>读者自修区</a:t>
                      </a:r>
                    </a:p>
                  </a:txBody>
                  <a:tcPr marL="19538" marR="19538" marT="0" marB="0" anchor="ctr"/>
                </a:tc>
                <a:tc>
                  <a:txBody>
                    <a:bodyPr/>
                    <a:lstStyle/>
                    <a:p>
                      <a:pPr algn="ctr">
                        <a:lnSpc>
                          <a:spcPct val="150000"/>
                        </a:lnSpc>
                      </a:pPr>
                      <a:r>
                        <a:rPr lang="en-US" altLang="zh-CN" sz="1100"/>
                        <a:t>8</a:t>
                      </a:r>
                      <a:r>
                        <a:rPr lang="zh-CN" altLang="en-US" sz="1100"/>
                        <a:t>：</a:t>
                      </a:r>
                      <a:r>
                        <a:rPr lang="en-US" altLang="zh-CN" sz="1100"/>
                        <a:t>00—12</a:t>
                      </a:r>
                      <a:r>
                        <a:rPr lang="zh-CN" altLang="en-US" sz="1100"/>
                        <a:t>：</a:t>
                      </a:r>
                      <a:r>
                        <a:rPr lang="en-US" altLang="zh-CN" sz="1100"/>
                        <a:t>00</a:t>
                      </a:r>
                    </a:p>
                    <a:p>
                      <a:pPr algn="ctr">
                        <a:lnSpc>
                          <a:spcPct val="150000"/>
                        </a:lnSpc>
                      </a:pPr>
                      <a:r>
                        <a:rPr lang="en-US" altLang="zh-CN" sz="1100"/>
                        <a:t>14</a:t>
                      </a:r>
                      <a:r>
                        <a:rPr lang="zh-CN" altLang="en-US" sz="1100"/>
                        <a:t>：</a:t>
                      </a:r>
                      <a:r>
                        <a:rPr lang="en-US" altLang="zh-CN" sz="1100"/>
                        <a:t>30—17</a:t>
                      </a:r>
                      <a:r>
                        <a:rPr lang="zh-CN" altLang="en-US" sz="1100"/>
                        <a:t>：</a:t>
                      </a:r>
                      <a:r>
                        <a:rPr lang="en-US" altLang="zh-CN" sz="1100"/>
                        <a:t>30</a:t>
                      </a:r>
                    </a:p>
                    <a:p>
                      <a:pPr algn="ctr">
                        <a:lnSpc>
                          <a:spcPct val="150000"/>
                        </a:lnSpc>
                      </a:pPr>
                      <a:r>
                        <a:rPr lang="en-US" altLang="zh-CN" sz="1100"/>
                        <a:t>19</a:t>
                      </a:r>
                      <a:r>
                        <a:rPr lang="zh-CN" altLang="en-US" sz="1100"/>
                        <a:t>：</a:t>
                      </a:r>
                      <a:r>
                        <a:rPr lang="en-US" altLang="zh-CN" sz="1100"/>
                        <a:t>00—22</a:t>
                      </a:r>
                      <a:r>
                        <a:rPr lang="zh-CN" altLang="en-US" sz="1100"/>
                        <a:t>：</a:t>
                      </a:r>
                      <a:r>
                        <a:rPr lang="en-US" altLang="zh-CN" sz="1100"/>
                        <a:t>00</a:t>
                      </a:r>
                    </a:p>
                  </a:txBody>
                  <a:tcPr marL="19538" marR="19538" marT="0" marB="0" anchor="ctr"/>
                </a:tc>
                <a:tc>
                  <a:txBody>
                    <a:bodyPr/>
                    <a:lstStyle/>
                    <a:p>
                      <a:pPr algn="ctr">
                        <a:lnSpc>
                          <a:spcPct val="150000"/>
                        </a:lnSpc>
                      </a:pPr>
                      <a:r>
                        <a:rPr lang="en-US" altLang="zh-CN" sz="1100"/>
                        <a:t>8</a:t>
                      </a:r>
                      <a:r>
                        <a:rPr lang="zh-CN" altLang="en-US" sz="1100"/>
                        <a:t>：</a:t>
                      </a:r>
                      <a:r>
                        <a:rPr lang="en-US" altLang="zh-CN" sz="1100"/>
                        <a:t>00—12</a:t>
                      </a:r>
                      <a:r>
                        <a:rPr lang="zh-CN" altLang="en-US" sz="1100"/>
                        <a:t>：</a:t>
                      </a:r>
                      <a:r>
                        <a:rPr lang="en-US" altLang="zh-CN" sz="1100"/>
                        <a:t>00</a:t>
                      </a:r>
                    </a:p>
                    <a:p>
                      <a:pPr algn="ctr">
                        <a:lnSpc>
                          <a:spcPct val="150000"/>
                        </a:lnSpc>
                      </a:pPr>
                      <a:r>
                        <a:rPr lang="en-US" altLang="zh-CN" sz="1100"/>
                        <a:t>14</a:t>
                      </a:r>
                      <a:r>
                        <a:rPr lang="zh-CN" altLang="en-US" sz="1100"/>
                        <a:t>：</a:t>
                      </a:r>
                      <a:r>
                        <a:rPr lang="en-US" altLang="zh-CN" sz="1100"/>
                        <a:t>30—17</a:t>
                      </a:r>
                      <a:r>
                        <a:rPr lang="zh-CN" altLang="en-US" sz="1100"/>
                        <a:t>：</a:t>
                      </a:r>
                      <a:r>
                        <a:rPr lang="en-US" altLang="zh-CN" sz="1100"/>
                        <a:t>30</a:t>
                      </a:r>
                    </a:p>
                  </a:txBody>
                  <a:tcPr marL="19538" marR="19538" marT="0" marB="0" anchor="ctr"/>
                </a:tc>
              </a:tr>
              <a:tr h="908790">
                <a:tc vMerge="1">
                  <a:txBody>
                    <a:bodyPr/>
                    <a:lstStyle/>
                    <a:p>
                      <a:endParaRPr lang="zh-CN" altLang="en-US"/>
                    </a:p>
                  </a:txBody>
                  <a:tcPr/>
                </a:tc>
                <a:tc>
                  <a:txBody>
                    <a:bodyPr/>
                    <a:lstStyle/>
                    <a:p>
                      <a:pPr algn="ctr">
                        <a:lnSpc>
                          <a:spcPct val="150000"/>
                        </a:lnSpc>
                      </a:pPr>
                      <a:r>
                        <a:rPr lang="zh-CN" altLang="en-US" sz="1100"/>
                        <a:t>作品展览区</a:t>
                      </a:r>
                    </a:p>
                  </a:txBody>
                  <a:tcPr marL="19538" marR="19538" marT="0" marB="0" anchor="ctr"/>
                </a:tc>
                <a:tc>
                  <a:txBody>
                    <a:bodyPr/>
                    <a:lstStyle/>
                    <a:p>
                      <a:pPr algn="ctr">
                        <a:lnSpc>
                          <a:spcPct val="150000"/>
                        </a:lnSpc>
                      </a:pPr>
                      <a:r>
                        <a:rPr lang="en-US" altLang="zh-CN" sz="1100"/>
                        <a:t>8</a:t>
                      </a:r>
                      <a:r>
                        <a:rPr lang="zh-CN" altLang="en-US" sz="1100"/>
                        <a:t>：</a:t>
                      </a:r>
                      <a:r>
                        <a:rPr lang="en-US" altLang="zh-CN" sz="1100"/>
                        <a:t>30-12</a:t>
                      </a:r>
                      <a:r>
                        <a:rPr lang="zh-CN" altLang="en-US" sz="1100"/>
                        <a:t>：</a:t>
                      </a:r>
                      <a:r>
                        <a:rPr lang="en-US" altLang="zh-CN" sz="1100"/>
                        <a:t>00</a:t>
                      </a:r>
                    </a:p>
                    <a:p>
                      <a:pPr algn="ctr">
                        <a:lnSpc>
                          <a:spcPct val="150000"/>
                        </a:lnSpc>
                      </a:pPr>
                      <a:r>
                        <a:rPr lang="en-US" altLang="zh-CN" sz="1100"/>
                        <a:t>14</a:t>
                      </a:r>
                      <a:r>
                        <a:rPr lang="zh-CN" altLang="en-US" sz="1100"/>
                        <a:t>：</a:t>
                      </a:r>
                      <a:r>
                        <a:rPr lang="en-US" altLang="zh-CN" sz="1100"/>
                        <a:t>30—17</a:t>
                      </a:r>
                      <a:r>
                        <a:rPr lang="zh-CN" altLang="en-US" sz="1100"/>
                        <a:t>：</a:t>
                      </a:r>
                      <a:r>
                        <a:rPr lang="en-US" altLang="zh-CN" sz="1100"/>
                        <a:t>30</a:t>
                      </a:r>
                    </a:p>
                  </a:txBody>
                  <a:tcPr marL="19538" marR="19538" marT="0" marB="0" anchor="ctr"/>
                </a:tc>
                <a:tc>
                  <a:txBody>
                    <a:bodyPr/>
                    <a:lstStyle/>
                    <a:p>
                      <a:pPr algn="ctr">
                        <a:lnSpc>
                          <a:spcPct val="150000"/>
                        </a:lnSpc>
                      </a:pPr>
                      <a:r>
                        <a:rPr lang="en-US" altLang="zh-CN" sz="1100"/>
                        <a:t>8</a:t>
                      </a:r>
                      <a:r>
                        <a:rPr lang="zh-CN" altLang="en-US" sz="1100"/>
                        <a:t>：</a:t>
                      </a:r>
                      <a:r>
                        <a:rPr lang="en-US" altLang="zh-CN" sz="1100"/>
                        <a:t>30-12</a:t>
                      </a:r>
                      <a:r>
                        <a:rPr lang="zh-CN" altLang="en-US" sz="1100"/>
                        <a:t>：</a:t>
                      </a:r>
                      <a:r>
                        <a:rPr lang="en-US" altLang="zh-CN" sz="1100"/>
                        <a:t>00</a:t>
                      </a:r>
                    </a:p>
                    <a:p>
                      <a:pPr algn="ctr">
                        <a:lnSpc>
                          <a:spcPct val="150000"/>
                        </a:lnSpc>
                      </a:pPr>
                      <a:r>
                        <a:rPr lang="en-US" altLang="zh-CN" sz="1100"/>
                        <a:t>14</a:t>
                      </a:r>
                      <a:r>
                        <a:rPr lang="zh-CN" altLang="en-US" sz="1100"/>
                        <a:t>：</a:t>
                      </a:r>
                      <a:r>
                        <a:rPr lang="en-US" altLang="zh-CN" sz="1100"/>
                        <a:t>30—17</a:t>
                      </a:r>
                      <a:r>
                        <a:rPr lang="zh-CN" altLang="en-US" sz="1100"/>
                        <a:t>：</a:t>
                      </a:r>
                      <a:r>
                        <a:rPr lang="en-US" altLang="zh-CN" sz="1100"/>
                        <a:t>30</a:t>
                      </a:r>
                    </a:p>
                    <a:p>
                      <a:pPr algn="ctr">
                        <a:lnSpc>
                          <a:spcPct val="150000"/>
                        </a:lnSpc>
                      </a:pPr>
                      <a:r>
                        <a:rPr lang="zh-CN" altLang="en-US" sz="1100"/>
                        <a:t>周六不开放</a:t>
                      </a:r>
                    </a:p>
                  </a:txBody>
                  <a:tcPr marL="19538" marR="19538" marT="0" marB="0" anchor="ctr"/>
                </a:tc>
              </a:tr>
              <a:tr h="302931">
                <a:tc vMerge="1">
                  <a:txBody>
                    <a:bodyPr/>
                    <a:lstStyle/>
                    <a:p>
                      <a:endParaRPr lang="zh-CN" altLang="en-US"/>
                    </a:p>
                  </a:txBody>
                  <a:tcPr/>
                </a:tc>
                <a:tc gridSpan="3">
                  <a:txBody>
                    <a:bodyPr/>
                    <a:lstStyle/>
                    <a:p>
                      <a:pPr algn="ctr">
                        <a:lnSpc>
                          <a:spcPct val="150000"/>
                        </a:lnSpc>
                      </a:pPr>
                      <a:r>
                        <a:rPr lang="zh-CN" altLang="en-US" sz="1100" dirty="0"/>
                        <a:t>备注：昌岗校区馆星期四下午开放时间为：</a:t>
                      </a:r>
                      <a:r>
                        <a:rPr lang="en-US" altLang="zh-CN" sz="1100" dirty="0"/>
                        <a:t>14</a:t>
                      </a:r>
                      <a:r>
                        <a:rPr lang="zh-CN" altLang="en-US" sz="1100" dirty="0"/>
                        <a:t>：</a:t>
                      </a:r>
                      <a:r>
                        <a:rPr lang="en-US" altLang="zh-CN" sz="1100" dirty="0"/>
                        <a:t>30</a:t>
                      </a:r>
                      <a:r>
                        <a:rPr lang="zh-CN" altLang="en-US" sz="1100" dirty="0"/>
                        <a:t>－</a:t>
                      </a:r>
                      <a:r>
                        <a:rPr lang="en-US" altLang="zh-CN" sz="1100" dirty="0"/>
                        <a:t>16</a:t>
                      </a:r>
                      <a:r>
                        <a:rPr lang="zh-CN" altLang="en-US" sz="1100" dirty="0"/>
                        <a:t>：</a:t>
                      </a:r>
                      <a:r>
                        <a:rPr lang="en-US" altLang="zh-CN" sz="1100" dirty="0"/>
                        <a:t>00</a:t>
                      </a:r>
                    </a:p>
                  </a:txBody>
                  <a:tcPr marL="19538" marR="19538" marT="0" marB="0" anchor="ctr"/>
                </a:tc>
                <a:tc hMerge="1">
                  <a:txBody>
                    <a:bodyPr/>
                    <a:lstStyle/>
                    <a:p>
                      <a:endParaRPr lang="zh-CN" altLang="en-US"/>
                    </a:p>
                  </a:txBody>
                  <a:tcPr/>
                </a:tc>
                <a:tc hMerge="1">
                  <a:txBody>
                    <a:bodyPr/>
                    <a:lstStyle/>
                    <a:p>
                      <a:endParaRPr lang="zh-CN" altLang="en-US"/>
                    </a:p>
                  </a:txBody>
                  <a:tcPr/>
                </a:tc>
              </a:tr>
            </a:tbl>
          </a:graphicData>
        </a:graphic>
      </p:graphicFrame>
    </p:spTree>
  </p:cSld>
  <p:clrMapOvr>
    <a:masterClrMapping/>
  </p:clrMapOvr>
  <p:transition>
    <p:zoom/>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48680"/>
            <a:ext cx="9144000" cy="144016"/>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2"/>
          <p:cNvSpPr/>
          <p:nvPr/>
        </p:nvSpPr>
        <p:spPr>
          <a:xfrm>
            <a:off x="0" y="1268760"/>
            <a:ext cx="9144000" cy="1152128"/>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2"/>
          <p:cNvSpPr>
            <a:spLocks noChangeArrowheads="1"/>
          </p:cNvSpPr>
          <p:nvPr/>
        </p:nvSpPr>
        <p:spPr bwMode="auto">
          <a:xfrm>
            <a:off x="0" y="404664"/>
            <a:ext cx="9144000" cy="648072"/>
          </a:xfrm>
          <a:prstGeom prst="rect">
            <a:avLst/>
          </a:prstGeom>
          <a:solidFill>
            <a:srgbClr val="D7E4BD">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5" name="矩形 4"/>
          <p:cNvSpPr/>
          <p:nvPr/>
        </p:nvSpPr>
        <p:spPr>
          <a:xfrm>
            <a:off x="0" y="5157192"/>
            <a:ext cx="9144000" cy="288032"/>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32"/>
          <p:cNvSpPr>
            <a:spLocks noChangeArrowheads="1"/>
          </p:cNvSpPr>
          <p:nvPr/>
        </p:nvSpPr>
        <p:spPr bwMode="auto">
          <a:xfrm>
            <a:off x="539551" y="0"/>
            <a:ext cx="720081" cy="6858000"/>
          </a:xfrm>
          <a:prstGeom prst="rect">
            <a:avLst/>
          </a:prstGeom>
          <a:solidFill>
            <a:srgbClr val="D7E4BD">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7" name="矩形 6"/>
          <p:cNvSpPr/>
          <p:nvPr/>
        </p:nvSpPr>
        <p:spPr>
          <a:xfrm>
            <a:off x="1043608" y="0"/>
            <a:ext cx="1584176"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p:cNvSpPr/>
          <p:nvPr/>
        </p:nvSpPr>
        <p:spPr>
          <a:xfrm>
            <a:off x="7956376" y="0"/>
            <a:ext cx="216024"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8"/>
          <p:cNvSpPr/>
          <p:nvPr/>
        </p:nvSpPr>
        <p:spPr>
          <a:xfrm>
            <a:off x="1691680" y="620688"/>
            <a:ext cx="4108817" cy="369332"/>
          </a:xfrm>
          <a:prstGeom prst="rect">
            <a:avLst/>
          </a:prstGeom>
        </p:spPr>
        <p:txBody>
          <a:bodyPr wrap="none">
            <a:spAutoFit/>
          </a:bodyPr>
          <a:lstStyle/>
          <a:p>
            <a:pPr marL="457200" indent="-457200">
              <a:buFont typeface="Wingdings" pitchFamily="2" charset="2"/>
              <a:buChar char="n"/>
            </a:pPr>
            <a:r>
              <a:rPr lang="zh-CN" altLang="en-US" dirty="0" smtClean="0">
                <a:solidFill>
                  <a:srgbClr val="0066CC"/>
                </a:solidFill>
                <a:latin typeface="黑体" pitchFamily="49" charset="-122"/>
                <a:ea typeface="黑体" pitchFamily="49" charset="-122"/>
              </a:rPr>
              <a:t>本校两校区</a:t>
            </a:r>
            <a:r>
              <a:rPr lang="zh-CN" altLang="zh-CN" dirty="0" smtClean="0">
                <a:solidFill>
                  <a:srgbClr val="0066CC"/>
                </a:solidFill>
                <a:latin typeface="黑体" pitchFamily="49" charset="-122"/>
                <a:ea typeface="黑体" pitchFamily="49" charset="-122"/>
              </a:rPr>
              <a:t>图书</a:t>
            </a:r>
            <a:r>
              <a:rPr lang="zh-CN" altLang="en-US" dirty="0" smtClean="0">
                <a:solidFill>
                  <a:srgbClr val="0066CC"/>
                </a:solidFill>
                <a:latin typeface="黑体" pitchFamily="49" charset="-122"/>
                <a:ea typeface="黑体" pitchFamily="49" charset="-122"/>
              </a:rPr>
              <a:t>“通借通还”</a:t>
            </a:r>
            <a:r>
              <a:rPr lang="zh-CN" altLang="zh-CN" dirty="0" smtClean="0">
                <a:solidFill>
                  <a:srgbClr val="0066CC"/>
                </a:solidFill>
                <a:latin typeface="黑体" pitchFamily="49" charset="-122"/>
                <a:ea typeface="黑体" pitchFamily="49" charset="-122"/>
              </a:rPr>
              <a:t>服务</a:t>
            </a:r>
            <a:endParaRPr lang="en-US" altLang="zh-CN" dirty="0">
              <a:solidFill>
                <a:srgbClr val="0066CC"/>
              </a:solidFill>
              <a:latin typeface="黑体" pitchFamily="49" charset="-122"/>
              <a:ea typeface="黑体" pitchFamily="49" charset="-122"/>
            </a:endParaRPr>
          </a:p>
        </p:txBody>
      </p:sp>
      <p:pic>
        <p:nvPicPr>
          <p:cNvPr id="10" name="Picture 7"/>
          <p:cNvPicPr>
            <a:picLocks noChangeAspect="1" noChangeArrowheads="1"/>
          </p:cNvPicPr>
          <p:nvPr/>
        </p:nvPicPr>
        <p:blipFill>
          <a:blip r:embed="rId2" cstate="email"/>
          <a:srcRect r="27123" b="33081"/>
          <a:stretch>
            <a:fillRect/>
          </a:stretch>
        </p:blipFill>
        <p:spPr bwMode="auto">
          <a:xfrm>
            <a:off x="274762" y="2620541"/>
            <a:ext cx="3289126" cy="3760787"/>
          </a:xfrm>
          <a:prstGeom prst="rect">
            <a:avLst/>
          </a:prstGeom>
          <a:ln>
            <a:noFill/>
          </a:ln>
          <a:effectLst>
            <a:outerShdw blurRad="292100" dist="139700" dir="2700000" algn="tl" rotWithShape="0">
              <a:srgbClr val="333333">
                <a:alpha val="65000"/>
              </a:srgbClr>
            </a:outerShdw>
          </a:effectLst>
        </p:spPr>
      </p:pic>
      <p:sp>
        <p:nvSpPr>
          <p:cNvPr id="11" name="Rectangle 16"/>
          <p:cNvSpPr>
            <a:spLocks noChangeArrowheads="1"/>
          </p:cNvSpPr>
          <p:nvPr/>
        </p:nvSpPr>
        <p:spPr bwMode="auto">
          <a:xfrm>
            <a:off x="1600448" y="3861966"/>
            <a:ext cx="838200" cy="304800"/>
          </a:xfrm>
          <a:prstGeom prst="rect">
            <a:avLst/>
          </a:prstGeom>
          <a:noFill/>
          <a:ln w="28575">
            <a:solidFill>
              <a:srgbClr val="00B0F0"/>
            </a:solidFill>
            <a:miter lim="800000"/>
            <a:headEnd/>
            <a:tailEnd/>
          </a:ln>
        </p:spPr>
        <p:txBody>
          <a:bodyPr wrap="none" anchor="ctr"/>
          <a:lstStyle/>
          <a:p>
            <a:endParaRPr lang="zh-CN" altLang="en-US"/>
          </a:p>
        </p:txBody>
      </p:sp>
      <p:sp>
        <p:nvSpPr>
          <p:cNvPr id="14" name="TextBox 13"/>
          <p:cNvSpPr txBox="1">
            <a:spLocks noChangeArrowheads="1"/>
          </p:cNvSpPr>
          <p:nvPr/>
        </p:nvSpPr>
        <p:spPr bwMode="auto">
          <a:xfrm>
            <a:off x="1331640" y="1268760"/>
            <a:ext cx="6624736" cy="1061829"/>
          </a:xfrm>
          <a:prstGeom prst="rect">
            <a:avLst/>
          </a:prstGeom>
          <a:noFill/>
          <a:ln w="9525">
            <a:noFill/>
            <a:miter lim="800000"/>
            <a:headEnd/>
            <a:tailEnd/>
          </a:ln>
        </p:spPr>
        <p:txBody>
          <a:bodyPr wrap="square">
            <a:spAutoFit/>
          </a:bodyPr>
          <a:lstStyle/>
          <a:p>
            <a:pPr>
              <a:lnSpc>
                <a:spcPct val="150000"/>
              </a:lnSpc>
            </a:pPr>
            <a:r>
              <a:rPr lang="en-US" altLang="zh-CN" sz="1400" dirty="0">
                <a:latin typeface="Adobe 楷体 Std R" pitchFamily="18" charset="-122"/>
                <a:ea typeface="Adobe 楷体 Std R" pitchFamily="18" charset="-122"/>
                <a:cs typeface="Arial" pitchFamily="34" charset="0"/>
              </a:rPr>
              <a:t> </a:t>
            </a:r>
            <a:r>
              <a:rPr lang="en-US" altLang="zh-CN" sz="1400" dirty="0" smtClean="0">
                <a:latin typeface="Adobe 楷体 Std R" pitchFamily="18" charset="-122"/>
                <a:ea typeface="Adobe 楷体 Std R" pitchFamily="18" charset="-122"/>
                <a:cs typeface="Arial" pitchFamily="34" charset="0"/>
              </a:rPr>
              <a:t>      </a:t>
            </a:r>
            <a:r>
              <a:rPr lang="zh-CN" altLang="zh-CN" sz="1400" dirty="0" smtClean="0">
                <a:latin typeface="Adobe 楷体 Std R" pitchFamily="18" charset="-122"/>
                <a:ea typeface="Adobe 楷体 Std R" pitchFamily="18" charset="-122"/>
                <a:cs typeface="Arial" pitchFamily="34" charset="0"/>
              </a:rPr>
              <a:t>跨</a:t>
            </a:r>
            <a:r>
              <a:rPr lang="zh-CN" altLang="zh-CN" sz="1400" dirty="0">
                <a:latin typeface="Adobe 楷体 Std R" pitchFamily="18" charset="-122"/>
                <a:ea typeface="Adobe 楷体 Std R" pitchFamily="18" charset="-122"/>
                <a:cs typeface="Arial" pitchFamily="34" charset="0"/>
              </a:rPr>
              <a:t>校区借阅图书时，须凭本人借阅证（或一卡通）到服务窗口办理相关的预约借阅手续；在图书馆开放时段，可在任一校区归还其他校区的图书，还书时需说明为校区通借图书。</a:t>
            </a:r>
          </a:p>
        </p:txBody>
      </p:sp>
      <p:sp>
        <p:nvSpPr>
          <p:cNvPr id="15" name="矩形 14"/>
          <p:cNvSpPr/>
          <p:nvPr/>
        </p:nvSpPr>
        <p:spPr>
          <a:xfrm>
            <a:off x="3995936" y="2348880"/>
            <a:ext cx="4752528" cy="4201150"/>
          </a:xfrm>
          <a:prstGeom prst="rect">
            <a:avLst/>
          </a:prstGeom>
        </p:spPr>
        <p:txBody>
          <a:bodyPr wrap="square">
            <a:spAutoFit/>
          </a:bodyPr>
          <a:lstStyle/>
          <a:p>
            <a:pPr>
              <a:lnSpc>
                <a:spcPct val="150000"/>
              </a:lnSpc>
            </a:pPr>
            <a:r>
              <a:rPr lang="zh-CN" altLang="en-US" sz="1000" b="1" dirty="0" smtClean="0"/>
              <a:t>服务规则</a:t>
            </a:r>
          </a:p>
          <a:p>
            <a:pPr>
              <a:lnSpc>
                <a:spcPct val="150000"/>
              </a:lnSpc>
            </a:pPr>
            <a:r>
              <a:rPr lang="en-US" altLang="zh-CN" sz="1000" dirty="0" smtClean="0"/>
              <a:t>1</a:t>
            </a:r>
            <a:r>
              <a:rPr lang="zh-CN" altLang="en-US" sz="1000" dirty="0" smtClean="0"/>
              <a:t>．跨校区借阅图书时，须凭本人借阅证填写</a:t>
            </a:r>
            <a:r>
              <a:rPr lang="en-US" altLang="zh-CN" sz="1000" dirty="0" smtClean="0"/>
              <a:t>《</a:t>
            </a:r>
            <a:r>
              <a:rPr lang="zh-CN" altLang="en-US" sz="1000" dirty="0" smtClean="0"/>
              <a:t>读者预约图书登记表</a:t>
            </a:r>
            <a:r>
              <a:rPr lang="en-US" altLang="zh-CN" sz="1000" dirty="0" smtClean="0"/>
              <a:t>》</a:t>
            </a:r>
            <a:r>
              <a:rPr lang="zh-CN" altLang="en-US" sz="1000" dirty="0" smtClean="0"/>
              <a:t>。</a:t>
            </a:r>
          </a:p>
          <a:p>
            <a:pPr>
              <a:lnSpc>
                <a:spcPct val="150000"/>
              </a:lnSpc>
            </a:pPr>
            <a:r>
              <a:rPr lang="en-US" altLang="zh-CN" sz="1000" dirty="0" smtClean="0"/>
              <a:t>2</a:t>
            </a:r>
            <a:r>
              <a:rPr lang="zh-CN" altLang="en-US" sz="1000" dirty="0" smtClean="0"/>
              <a:t>．</a:t>
            </a:r>
            <a:r>
              <a:rPr lang="zh-CN" altLang="en-US" sz="1000" b="1" dirty="0" smtClean="0">
                <a:solidFill>
                  <a:schemeClr val="tx2">
                    <a:lumMod val="60000"/>
                    <a:lumOff val="40000"/>
                  </a:schemeClr>
                </a:solidFill>
              </a:rPr>
              <a:t>借阅的图书必须是读者所在校区无馆藏或图书已借出，且其它校区呈“可供出借”状态的馆藏图书。</a:t>
            </a:r>
          </a:p>
          <a:p>
            <a:pPr>
              <a:lnSpc>
                <a:spcPct val="150000"/>
              </a:lnSpc>
            </a:pPr>
            <a:r>
              <a:rPr lang="en-US" altLang="zh-CN" sz="1000" dirty="0" smtClean="0"/>
              <a:t>3</a:t>
            </a:r>
            <a:r>
              <a:rPr lang="zh-CN" altLang="en-US" sz="1000" dirty="0" smtClean="0"/>
              <a:t>．借阅册数：每人每次最多委托借书</a:t>
            </a:r>
            <a:r>
              <a:rPr lang="en-US" altLang="zh-CN" sz="1600" b="1" dirty="0" smtClean="0">
                <a:solidFill>
                  <a:srgbClr val="FF0000"/>
                </a:solidFill>
              </a:rPr>
              <a:t>2</a:t>
            </a:r>
            <a:r>
              <a:rPr lang="zh-CN" altLang="en-US" sz="1000" dirty="0" smtClean="0"/>
              <a:t>册。</a:t>
            </a:r>
          </a:p>
          <a:p>
            <a:pPr>
              <a:lnSpc>
                <a:spcPct val="150000"/>
              </a:lnSpc>
            </a:pPr>
            <a:r>
              <a:rPr lang="en-US" altLang="zh-CN" sz="1000" dirty="0" smtClean="0"/>
              <a:t>4</a:t>
            </a:r>
            <a:r>
              <a:rPr lang="zh-CN" altLang="en-US" sz="1000" dirty="0" smtClean="0"/>
              <a:t>．有效期限：预约图书每周运送一次，图书送达后，读者须在七天内及时到馆办理借阅手续，逾期不取，图书将退回原馆藏地。</a:t>
            </a:r>
          </a:p>
          <a:p>
            <a:pPr>
              <a:lnSpc>
                <a:spcPct val="150000"/>
              </a:lnSpc>
            </a:pPr>
            <a:r>
              <a:rPr lang="en-US" altLang="zh-CN" sz="1000" dirty="0" smtClean="0"/>
              <a:t>5</a:t>
            </a:r>
            <a:r>
              <a:rPr lang="zh-CN" altLang="en-US" sz="1000" dirty="0" smtClean="0"/>
              <a:t>．归还规则：在图书馆开放时段，</a:t>
            </a:r>
            <a:r>
              <a:rPr lang="zh-CN" altLang="en-US" sz="1000" b="1" dirty="0" smtClean="0">
                <a:solidFill>
                  <a:schemeClr val="tx2">
                    <a:lumMod val="60000"/>
                    <a:lumOff val="40000"/>
                  </a:schemeClr>
                </a:solidFill>
              </a:rPr>
              <a:t>可在任一校区归还其他校区的图书</a:t>
            </a:r>
            <a:r>
              <a:rPr lang="zh-CN" altLang="en-US" sz="1000" dirty="0" smtClean="0">
                <a:solidFill>
                  <a:schemeClr val="tx2">
                    <a:lumMod val="60000"/>
                    <a:lumOff val="40000"/>
                  </a:schemeClr>
                </a:solidFill>
              </a:rPr>
              <a:t>。</a:t>
            </a:r>
            <a:r>
              <a:rPr lang="zh-CN" altLang="en-US" sz="1000" dirty="0" smtClean="0"/>
              <a:t>还书时请说明为</a:t>
            </a:r>
            <a:r>
              <a:rPr lang="zh-CN" altLang="en-US" sz="1000" b="1" dirty="0" smtClean="0"/>
              <a:t>校区通借图书</a:t>
            </a:r>
            <a:r>
              <a:rPr lang="zh-CN" altLang="en-US" sz="1000" dirty="0" smtClean="0"/>
              <a:t>。若出现图书丢失、污损等情况时，读者须到图书原校区馆藏地，办理有关的赔偿手续。</a:t>
            </a:r>
          </a:p>
          <a:p>
            <a:pPr>
              <a:lnSpc>
                <a:spcPct val="150000"/>
              </a:lnSpc>
            </a:pPr>
            <a:endParaRPr lang="en-US" altLang="zh-CN" sz="1000" b="1" dirty="0" smtClean="0"/>
          </a:p>
          <a:p>
            <a:pPr>
              <a:lnSpc>
                <a:spcPct val="150000"/>
              </a:lnSpc>
            </a:pPr>
            <a:r>
              <a:rPr lang="zh-CN" altLang="en-US" sz="1000" b="1" dirty="0" smtClean="0"/>
              <a:t>服务时间</a:t>
            </a:r>
          </a:p>
          <a:p>
            <a:pPr>
              <a:lnSpc>
                <a:spcPct val="150000"/>
              </a:lnSpc>
            </a:pPr>
            <a:r>
              <a:rPr lang="zh-CN" altLang="en-US" sz="1000" b="1" dirty="0" smtClean="0">
                <a:solidFill>
                  <a:schemeClr val="tx2">
                    <a:lumMod val="60000"/>
                    <a:lumOff val="40000"/>
                  </a:schemeClr>
                </a:solidFill>
              </a:rPr>
              <a:t>昌岗校区图书馆：周一至周五：上午</a:t>
            </a:r>
            <a:r>
              <a:rPr lang="en-US" altLang="zh-CN" sz="1000" b="1" dirty="0" smtClean="0">
                <a:solidFill>
                  <a:schemeClr val="tx2">
                    <a:lumMod val="60000"/>
                    <a:lumOff val="40000"/>
                  </a:schemeClr>
                </a:solidFill>
              </a:rPr>
              <a:t>8:00-12:00</a:t>
            </a:r>
            <a:r>
              <a:rPr lang="zh-CN" altLang="en-US" sz="1000" b="1" dirty="0" smtClean="0">
                <a:solidFill>
                  <a:schemeClr val="tx2">
                    <a:lumMod val="60000"/>
                    <a:lumOff val="40000"/>
                  </a:schemeClr>
                </a:solidFill>
              </a:rPr>
              <a:t>，下午</a:t>
            </a:r>
            <a:r>
              <a:rPr lang="en-US" altLang="zh-CN" sz="1000" b="1" dirty="0" smtClean="0">
                <a:solidFill>
                  <a:schemeClr val="tx2">
                    <a:lumMod val="60000"/>
                    <a:lumOff val="40000"/>
                  </a:schemeClr>
                </a:solidFill>
              </a:rPr>
              <a:t>14:30-17:30</a:t>
            </a:r>
            <a:r>
              <a:rPr lang="zh-CN" altLang="en-US" sz="1000" b="1" dirty="0" smtClean="0">
                <a:solidFill>
                  <a:schemeClr val="tx2">
                    <a:lumMod val="60000"/>
                    <a:lumOff val="40000"/>
                  </a:schemeClr>
                </a:solidFill>
              </a:rPr>
              <a:t>。</a:t>
            </a:r>
          </a:p>
          <a:p>
            <a:pPr>
              <a:lnSpc>
                <a:spcPct val="150000"/>
              </a:lnSpc>
            </a:pPr>
            <a:r>
              <a:rPr lang="zh-CN" altLang="en-US" sz="1000" b="1" dirty="0" smtClean="0">
                <a:solidFill>
                  <a:schemeClr val="tx2">
                    <a:lumMod val="60000"/>
                    <a:lumOff val="40000"/>
                  </a:schemeClr>
                </a:solidFill>
              </a:rPr>
              <a:t>大学城校区图书馆：周一至周五：</a:t>
            </a:r>
            <a:r>
              <a:rPr lang="en-US" altLang="zh-CN" sz="1000" b="1" dirty="0" smtClean="0">
                <a:solidFill>
                  <a:schemeClr val="tx2">
                    <a:lumMod val="60000"/>
                    <a:lumOff val="40000"/>
                  </a:schemeClr>
                </a:solidFill>
              </a:rPr>
              <a:t>8:40-21</a:t>
            </a:r>
            <a:r>
              <a:rPr lang="zh-CN" altLang="en-US" sz="1000" b="1" dirty="0" smtClean="0">
                <a:solidFill>
                  <a:schemeClr val="tx2">
                    <a:lumMod val="60000"/>
                    <a:lumOff val="40000"/>
                  </a:schemeClr>
                </a:solidFill>
              </a:rPr>
              <a:t>：</a:t>
            </a:r>
            <a:r>
              <a:rPr lang="en-US" altLang="zh-CN" sz="1000" b="1" dirty="0" smtClean="0">
                <a:solidFill>
                  <a:schemeClr val="tx2">
                    <a:lumMod val="60000"/>
                    <a:lumOff val="40000"/>
                  </a:schemeClr>
                </a:solidFill>
              </a:rPr>
              <a:t>00</a:t>
            </a:r>
            <a:r>
              <a:rPr lang="zh-CN" altLang="en-US" sz="1000" b="1" dirty="0" smtClean="0">
                <a:solidFill>
                  <a:schemeClr val="tx2">
                    <a:lumMod val="60000"/>
                    <a:lumOff val="40000"/>
                  </a:schemeClr>
                </a:solidFill>
              </a:rPr>
              <a:t>。</a:t>
            </a:r>
          </a:p>
          <a:p>
            <a:pPr>
              <a:lnSpc>
                <a:spcPct val="150000"/>
              </a:lnSpc>
            </a:pPr>
            <a:r>
              <a:rPr lang="zh-CN" altLang="en-US" sz="1000" dirty="0" smtClean="0"/>
              <a:t>每学期最后一周以及假期暂停图书预约服务。</a:t>
            </a:r>
          </a:p>
          <a:p>
            <a:pPr>
              <a:lnSpc>
                <a:spcPct val="150000"/>
              </a:lnSpc>
            </a:pPr>
            <a:r>
              <a:rPr lang="zh-CN" altLang="en-US" sz="1000" b="1" dirty="0" smtClean="0"/>
              <a:t>服务地点</a:t>
            </a:r>
          </a:p>
          <a:p>
            <a:pPr>
              <a:lnSpc>
                <a:spcPct val="150000"/>
              </a:lnSpc>
            </a:pPr>
            <a:r>
              <a:rPr lang="zh-CN" altLang="en-US" sz="1000" dirty="0" smtClean="0"/>
              <a:t>大学城校区图书馆</a:t>
            </a:r>
            <a:r>
              <a:rPr lang="zh-CN" altLang="en-US" sz="1000" b="1" dirty="0" smtClean="0">
                <a:solidFill>
                  <a:schemeClr val="tx2">
                    <a:lumMod val="60000"/>
                    <a:lumOff val="40000"/>
                  </a:schemeClr>
                </a:solidFill>
              </a:rPr>
              <a:t>流通书库</a:t>
            </a:r>
            <a:r>
              <a:rPr lang="zh-CN" altLang="en-US" sz="1000" dirty="0" smtClean="0"/>
              <a:t>服务专窗；昌岗校区图书馆</a:t>
            </a:r>
            <a:r>
              <a:rPr lang="zh-CN" altLang="en-US" sz="1000" b="1" dirty="0" smtClean="0">
                <a:solidFill>
                  <a:schemeClr val="tx2">
                    <a:lumMod val="60000"/>
                    <a:lumOff val="40000"/>
                  </a:schemeClr>
                </a:solidFill>
              </a:rPr>
              <a:t>专业书库</a:t>
            </a:r>
            <a:r>
              <a:rPr lang="zh-CN" altLang="en-US" sz="1000" dirty="0" smtClean="0"/>
              <a:t>服务专窗。</a:t>
            </a:r>
            <a:endParaRPr lang="zh-CN" altLang="en-US" sz="1000"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755576" y="620688"/>
            <a:ext cx="3995936" cy="5157192"/>
          </a:xfrm>
          <a:prstGeom prst="rect">
            <a:avLst/>
          </a:prstGeom>
          <a:solidFill>
            <a:srgbClr val="BDD5D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26" name="Picture 2" descr="D:\backup\desktop\2015-09-30\未标题-20.jpg"/>
          <p:cNvPicPr>
            <a:picLocks noChangeAspect="1" noChangeArrowheads="1"/>
          </p:cNvPicPr>
          <p:nvPr/>
        </p:nvPicPr>
        <p:blipFill>
          <a:blip r:embed="rId3" cstate="email"/>
          <a:srcRect/>
          <a:stretch>
            <a:fillRect/>
          </a:stretch>
        </p:blipFill>
        <p:spPr bwMode="auto">
          <a:xfrm>
            <a:off x="3635896" y="3212975"/>
            <a:ext cx="1440160" cy="2023635"/>
          </a:xfrm>
          <a:prstGeom prst="rect">
            <a:avLst/>
          </a:prstGeom>
          <a:ln>
            <a:noFill/>
          </a:ln>
          <a:effectLst>
            <a:outerShdw blurRad="292100" dist="139700" dir="2700000" algn="tl" rotWithShape="0">
              <a:srgbClr val="333333">
                <a:alpha val="65000"/>
              </a:srgbClr>
            </a:outerShdw>
          </a:effectLst>
        </p:spPr>
      </p:pic>
      <p:pic>
        <p:nvPicPr>
          <p:cNvPr id="1027" name="Picture 3" descr="D:\backup\desktop\2015-09-30\未标题-1.jpg"/>
          <p:cNvPicPr>
            <a:picLocks noChangeAspect="1" noChangeArrowheads="1"/>
          </p:cNvPicPr>
          <p:nvPr/>
        </p:nvPicPr>
        <p:blipFill>
          <a:blip r:embed="rId4" cstate="email"/>
          <a:srcRect/>
          <a:stretch>
            <a:fillRect/>
          </a:stretch>
        </p:blipFill>
        <p:spPr bwMode="auto">
          <a:xfrm>
            <a:off x="251519" y="908720"/>
            <a:ext cx="1502263" cy="2016224"/>
          </a:xfrm>
          <a:prstGeom prst="rect">
            <a:avLst/>
          </a:prstGeom>
          <a:ln>
            <a:noFill/>
          </a:ln>
          <a:effectLst>
            <a:outerShdw blurRad="292100" dist="139700" dir="2700000" algn="tl" rotWithShape="0">
              <a:srgbClr val="333333">
                <a:alpha val="65000"/>
              </a:srgbClr>
            </a:outerShdw>
          </a:effectLst>
        </p:spPr>
      </p:pic>
      <p:pic>
        <p:nvPicPr>
          <p:cNvPr id="1028" name="Picture 4" descr="D:\backup\desktop\2015-09-30\未标题-2.jpg"/>
          <p:cNvPicPr>
            <a:picLocks noChangeAspect="1" noChangeArrowheads="1"/>
          </p:cNvPicPr>
          <p:nvPr/>
        </p:nvPicPr>
        <p:blipFill>
          <a:blip r:embed="rId5" cstate="email"/>
          <a:srcRect/>
          <a:stretch>
            <a:fillRect/>
          </a:stretch>
        </p:blipFill>
        <p:spPr bwMode="auto">
          <a:xfrm>
            <a:off x="1979712" y="908720"/>
            <a:ext cx="1407276" cy="2030951"/>
          </a:xfrm>
          <a:prstGeom prst="rect">
            <a:avLst/>
          </a:prstGeom>
          <a:ln>
            <a:noFill/>
          </a:ln>
          <a:effectLst>
            <a:outerShdw blurRad="292100" dist="139700" dir="2700000" algn="tl" rotWithShape="0">
              <a:srgbClr val="333333">
                <a:alpha val="65000"/>
              </a:srgbClr>
            </a:outerShdw>
          </a:effectLst>
        </p:spPr>
      </p:pic>
      <p:pic>
        <p:nvPicPr>
          <p:cNvPr id="1029" name="Picture 5" descr="D:\backup\desktop\2015-09-30\未标题-3.jpg"/>
          <p:cNvPicPr>
            <a:picLocks noChangeAspect="1" noChangeArrowheads="1"/>
          </p:cNvPicPr>
          <p:nvPr/>
        </p:nvPicPr>
        <p:blipFill>
          <a:blip r:embed="rId6" cstate="email"/>
          <a:srcRect/>
          <a:stretch>
            <a:fillRect/>
          </a:stretch>
        </p:blipFill>
        <p:spPr bwMode="auto">
          <a:xfrm>
            <a:off x="1979712" y="3212976"/>
            <a:ext cx="1415134" cy="2041638"/>
          </a:xfrm>
          <a:prstGeom prst="rect">
            <a:avLst/>
          </a:prstGeom>
          <a:ln>
            <a:noFill/>
          </a:ln>
          <a:effectLst>
            <a:outerShdw blurRad="292100" dist="139700" dir="2700000" algn="tl" rotWithShape="0">
              <a:srgbClr val="333333">
                <a:alpha val="65000"/>
              </a:srgbClr>
            </a:outerShdw>
          </a:effectLst>
        </p:spPr>
      </p:pic>
      <p:pic>
        <p:nvPicPr>
          <p:cNvPr id="1030" name="Picture 6" descr="D:\backup\desktop\2015-09-30\未标题-4.jpg"/>
          <p:cNvPicPr>
            <a:picLocks noChangeAspect="1" noChangeArrowheads="1"/>
          </p:cNvPicPr>
          <p:nvPr/>
        </p:nvPicPr>
        <p:blipFill>
          <a:blip r:embed="rId7" cstate="email">
            <a:lum bright="20000" contrast="20000"/>
          </a:blip>
          <a:srcRect/>
          <a:stretch>
            <a:fillRect/>
          </a:stretch>
        </p:blipFill>
        <p:spPr bwMode="auto">
          <a:xfrm>
            <a:off x="3635896" y="908720"/>
            <a:ext cx="1440160" cy="2013174"/>
          </a:xfrm>
          <a:prstGeom prst="rect">
            <a:avLst/>
          </a:prstGeom>
          <a:ln>
            <a:noFill/>
          </a:ln>
          <a:effectLst>
            <a:outerShdw blurRad="292100" dist="139700" dir="2700000" algn="tl" rotWithShape="0">
              <a:srgbClr val="333333">
                <a:alpha val="65000"/>
              </a:srgbClr>
            </a:outerShdw>
          </a:effectLst>
        </p:spPr>
      </p:pic>
      <p:pic>
        <p:nvPicPr>
          <p:cNvPr id="1031" name="Picture 7" descr="D:\backup\desktop\2015-09-30\未标题-10.jpg"/>
          <p:cNvPicPr>
            <a:picLocks noChangeAspect="1" noChangeArrowheads="1"/>
          </p:cNvPicPr>
          <p:nvPr/>
        </p:nvPicPr>
        <p:blipFill>
          <a:blip r:embed="rId8" cstate="email"/>
          <a:srcRect/>
          <a:stretch>
            <a:fillRect/>
          </a:stretch>
        </p:blipFill>
        <p:spPr bwMode="auto">
          <a:xfrm>
            <a:off x="251521" y="3212976"/>
            <a:ext cx="1512168" cy="2055593"/>
          </a:xfrm>
          <a:prstGeom prst="rect">
            <a:avLst/>
          </a:prstGeom>
          <a:ln>
            <a:noFill/>
          </a:ln>
          <a:effectLst>
            <a:outerShdw blurRad="292100" dist="139700" dir="2700000" algn="tl" rotWithShape="0">
              <a:srgbClr val="333333">
                <a:alpha val="65000"/>
              </a:srgbClr>
            </a:outerShdw>
          </a:effectLst>
        </p:spPr>
      </p:pic>
      <p:pic>
        <p:nvPicPr>
          <p:cNvPr id="1032" name="Picture 8" descr="D:\backup\desktop\2015-09-30\未标题-9.jpg"/>
          <p:cNvPicPr>
            <a:picLocks noChangeAspect="1" noChangeArrowheads="1"/>
          </p:cNvPicPr>
          <p:nvPr/>
        </p:nvPicPr>
        <p:blipFill>
          <a:blip r:embed="rId9" cstate="email"/>
          <a:srcRect/>
          <a:stretch>
            <a:fillRect/>
          </a:stretch>
        </p:blipFill>
        <p:spPr bwMode="auto">
          <a:xfrm>
            <a:off x="5364088" y="908720"/>
            <a:ext cx="3509584" cy="432048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dissolve">
                                      <p:cBhvr>
                                        <p:cTn id="7" dur="500"/>
                                        <p:tgtEl>
                                          <p:spTgt spid="1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48680"/>
            <a:ext cx="9144000" cy="144016"/>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2"/>
          <p:cNvSpPr/>
          <p:nvPr/>
        </p:nvSpPr>
        <p:spPr>
          <a:xfrm>
            <a:off x="0" y="4581128"/>
            <a:ext cx="9144000" cy="1152128"/>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2"/>
          <p:cNvSpPr>
            <a:spLocks noChangeArrowheads="1"/>
          </p:cNvSpPr>
          <p:nvPr/>
        </p:nvSpPr>
        <p:spPr bwMode="auto">
          <a:xfrm>
            <a:off x="0" y="404664"/>
            <a:ext cx="9144000" cy="648072"/>
          </a:xfrm>
          <a:prstGeom prst="rect">
            <a:avLst/>
          </a:prstGeom>
          <a:solidFill>
            <a:srgbClr val="D7E4BD">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5" name="矩形 4"/>
          <p:cNvSpPr/>
          <p:nvPr/>
        </p:nvSpPr>
        <p:spPr>
          <a:xfrm>
            <a:off x="0" y="5157192"/>
            <a:ext cx="9144000" cy="288032"/>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32"/>
          <p:cNvSpPr>
            <a:spLocks noChangeArrowheads="1"/>
          </p:cNvSpPr>
          <p:nvPr/>
        </p:nvSpPr>
        <p:spPr bwMode="auto">
          <a:xfrm>
            <a:off x="539551" y="0"/>
            <a:ext cx="720081" cy="6858000"/>
          </a:xfrm>
          <a:prstGeom prst="rect">
            <a:avLst/>
          </a:prstGeom>
          <a:solidFill>
            <a:srgbClr val="D7E4BD">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7" name="矩形 6"/>
          <p:cNvSpPr/>
          <p:nvPr/>
        </p:nvSpPr>
        <p:spPr>
          <a:xfrm>
            <a:off x="1043608" y="0"/>
            <a:ext cx="1584176"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p:cNvSpPr/>
          <p:nvPr/>
        </p:nvSpPr>
        <p:spPr>
          <a:xfrm>
            <a:off x="7956376" y="0"/>
            <a:ext cx="216024"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8"/>
          <p:cNvSpPr/>
          <p:nvPr/>
        </p:nvSpPr>
        <p:spPr>
          <a:xfrm>
            <a:off x="1619672" y="476672"/>
            <a:ext cx="5493812" cy="442878"/>
          </a:xfrm>
          <a:prstGeom prst="rect">
            <a:avLst/>
          </a:prstGeom>
        </p:spPr>
        <p:txBody>
          <a:bodyPr wrap="none">
            <a:spAutoFit/>
          </a:bodyPr>
          <a:lstStyle/>
          <a:p>
            <a:pPr marL="457200" indent="-457200">
              <a:lnSpc>
                <a:spcPct val="150000"/>
              </a:lnSpc>
              <a:buFont typeface="Wingdings" pitchFamily="2" charset="2"/>
              <a:buChar char="n"/>
              <a:defRPr/>
            </a:pPr>
            <a:r>
              <a:rPr lang="zh-CN" altLang="zh-CN" dirty="0" smtClean="0">
                <a:solidFill>
                  <a:srgbClr val="0066CC"/>
                </a:solidFill>
                <a:latin typeface="黑体" pitchFamily="49" charset="-122"/>
                <a:ea typeface="黑体" pitchFamily="49" charset="-122"/>
              </a:rPr>
              <a:t>广州大学城十校图书馆馆际互借</a:t>
            </a:r>
            <a:r>
              <a:rPr lang="zh-CN" altLang="en-US" dirty="0" smtClean="0">
                <a:solidFill>
                  <a:srgbClr val="0066CC"/>
                </a:solidFill>
                <a:latin typeface="黑体" pitchFamily="49" charset="-122"/>
                <a:ea typeface="黑体" pitchFamily="49" charset="-122"/>
              </a:rPr>
              <a:t>、通借通还</a:t>
            </a:r>
            <a:r>
              <a:rPr lang="zh-CN" altLang="zh-CN" dirty="0" smtClean="0">
                <a:solidFill>
                  <a:srgbClr val="0066CC"/>
                </a:solidFill>
                <a:latin typeface="黑体" pitchFamily="49" charset="-122"/>
                <a:ea typeface="黑体" pitchFamily="49" charset="-122"/>
              </a:rPr>
              <a:t>服务</a:t>
            </a:r>
            <a:endParaRPr lang="en-US" altLang="zh-CN" dirty="0" smtClean="0">
              <a:solidFill>
                <a:srgbClr val="0066CC"/>
              </a:solidFill>
              <a:latin typeface="黑体" pitchFamily="49" charset="-122"/>
              <a:ea typeface="黑体" pitchFamily="49" charset="-122"/>
            </a:endParaRPr>
          </a:p>
        </p:txBody>
      </p:sp>
      <p:sp>
        <p:nvSpPr>
          <p:cNvPr id="10" name="矩形 9"/>
          <p:cNvSpPr/>
          <p:nvPr/>
        </p:nvSpPr>
        <p:spPr>
          <a:xfrm>
            <a:off x="0" y="1268760"/>
            <a:ext cx="9144000" cy="1728192"/>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TextBox 13"/>
          <p:cNvSpPr txBox="1">
            <a:spLocks noChangeArrowheads="1"/>
          </p:cNvSpPr>
          <p:nvPr/>
        </p:nvSpPr>
        <p:spPr bwMode="auto">
          <a:xfrm>
            <a:off x="1187625" y="1412776"/>
            <a:ext cx="7200800" cy="923330"/>
          </a:xfrm>
          <a:prstGeom prst="rect">
            <a:avLst/>
          </a:prstGeom>
          <a:noFill/>
          <a:ln w="9525">
            <a:noFill/>
            <a:miter lim="800000"/>
            <a:headEnd/>
            <a:tailEnd/>
          </a:ln>
        </p:spPr>
        <p:txBody>
          <a:bodyPr wrap="square">
            <a:spAutoFit/>
          </a:bodyPr>
          <a:lstStyle/>
          <a:p>
            <a:pPr>
              <a:lnSpc>
                <a:spcPct val="150000"/>
              </a:lnSpc>
            </a:pPr>
            <a:r>
              <a:rPr lang="en-US" altLang="zh-CN" sz="1200" dirty="0" smtClean="0">
                <a:latin typeface="Adobe 楷体 Std R" pitchFamily="18" charset="-122"/>
                <a:ea typeface="Adobe 楷体 Std R" pitchFamily="18" charset="-122"/>
              </a:rPr>
              <a:t>       </a:t>
            </a:r>
            <a:r>
              <a:rPr lang="zh-CN" altLang="en-US" sz="1200" b="1" dirty="0" smtClean="0">
                <a:latin typeface="Adobe 楷体 Std R" pitchFamily="18" charset="-122"/>
                <a:ea typeface="Adobe 楷体 Std R" pitchFamily="18" charset="-122"/>
              </a:rPr>
              <a:t>馆际互借服务</a:t>
            </a:r>
            <a:r>
              <a:rPr lang="zh-CN" altLang="en-US" sz="1200" dirty="0" smtClean="0">
                <a:latin typeface="Adobe 楷体 Std R" pitchFamily="18" charset="-122"/>
                <a:ea typeface="Adobe 楷体 Std R" pitchFamily="18" charset="-122"/>
              </a:rPr>
              <a:t>：</a:t>
            </a:r>
            <a:r>
              <a:rPr lang="en-US" altLang="zh-CN" sz="1200" dirty="0" smtClean="0">
                <a:latin typeface="Adobe 楷体 Std R" pitchFamily="18" charset="-122"/>
                <a:ea typeface="Adobe 楷体 Std R" pitchFamily="18" charset="-122"/>
              </a:rPr>
              <a:t> </a:t>
            </a:r>
            <a:r>
              <a:rPr lang="zh-CN" altLang="zh-CN" sz="1200" dirty="0" smtClean="0">
                <a:latin typeface="Adobe 楷体 Std R" pitchFamily="18" charset="-122"/>
                <a:ea typeface="Adobe 楷体 Std R" pitchFamily="18" charset="-122"/>
              </a:rPr>
              <a:t>读者</a:t>
            </a:r>
            <a:r>
              <a:rPr lang="zh-CN" altLang="zh-CN" sz="1200" dirty="0">
                <a:latin typeface="Adobe 楷体 Std R" pitchFamily="18" charset="-122"/>
                <a:ea typeface="Adobe 楷体 Std R" pitchFamily="18" charset="-122"/>
              </a:rPr>
              <a:t>可通过广州大学城十校馆际互借系统在成员馆中共借阅</a:t>
            </a:r>
            <a:r>
              <a:rPr lang="en-US" altLang="zh-CN" sz="1200" dirty="0">
                <a:solidFill>
                  <a:srgbClr val="FF0000"/>
                </a:solidFill>
                <a:latin typeface="Adobe 楷体 Std R" pitchFamily="18" charset="-122"/>
                <a:ea typeface="Adobe 楷体 Std R" pitchFamily="18" charset="-122"/>
              </a:rPr>
              <a:t>5</a:t>
            </a:r>
            <a:r>
              <a:rPr lang="zh-CN" altLang="zh-CN" sz="1200" dirty="0">
                <a:solidFill>
                  <a:srgbClr val="FF0000"/>
                </a:solidFill>
                <a:latin typeface="Adobe 楷体 Std R" pitchFamily="18" charset="-122"/>
                <a:ea typeface="Adobe 楷体 Std R" pitchFamily="18" charset="-122"/>
              </a:rPr>
              <a:t>册</a:t>
            </a:r>
            <a:r>
              <a:rPr lang="zh-CN" altLang="zh-CN" sz="1200" dirty="0">
                <a:latin typeface="Adobe 楷体 Std R" pitchFamily="18" charset="-122"/>
                <a:ea typeface="Adobe 楷体 Std R" pitchFamily="18" charset="-122"/>
              </a:rPr>
              <a:t>图书。读者需登录“广州大学城十校图书馆馆际互借系统</a:t>
            </a:r>
            <a:r>
              <a:rPr lang="zh-CN" altLang="zh-CN" sz="1200" dirty="0" smtClean="0">
                <a:latin typeface="Adobe 楷体 Std R" pitchFamily="18" charset="-122"/>
                <a:ea typeface="Adobe 楷体 Std R" pitchFamily="18" charset="-122"/>
              </a:rPr>
              <a:t>”</a:t>
            </a:r>
            <a:r>
              <a:rPr lang="zh-CN" altLang="en-US" sz="1200" dirty="0" smtClean="0">
                <a:latin typeface="Adobe 楷体 Std R" pitchFamily="18" charset="-122"/>
                <a:ea typeface="Adobe 楷体 Std R" pitchFamily="18" charset="-122"/>
              </a:rPr>
              <a:t>（</a:t>
            </a:r>
            <a:r>
              <a:rPr lang="en-US" altLang="zh-CN" sz="1200" dirty="0" smtClean="0">
                <a:latin typeface="Adobe 楷体 Std R" pitchFamily="18" charset="-122"/>
                <a:ea typeface="Adobe 楷体 Std R" pitchFamily="18" charset="-122"/>
              </a:rPr>
              <a:t>http://www.gdtgw.cn:8080/ </a:t>
            </a:r>
            <a:r>
              <a:rPr lang="zh-CN" altLang="en-US" sz="1200" dirty="0" smtClean="0">
                <a:latin typeface="Adobe 楷体 Std R" pitchFamily="18" charset="-122"/>
                <a:ea typeface="Adobe 楷体 Std R" pitchFamily="18" charset="-122"/>
              </a:rPr>
              <a:t>）</a:t>
            </a:r>
            <a:r>
              <a:rPr lang="zh-CN" altLang="zh-CN" sz="1200" dirty="0" smtClean="0">
                <a:latin typeface="Adobe 楷体 Std R" pitchFamily="18" charset="-122"/>
                <a:ea typeface="Adobe 楷体 Std R" pitchFamily="18" charset="-122"/>
              </a:rPr>
              <a:t>，</a:t>
            </a:r>
            <a:r>
              <a:rPr lang="zh-CN" altLang="zh-CN" sz="1200" dirty="0">
                <a:latin typeface="Adobe 楷体 Std R" pitchFamily="18" charset="-122"/>
                <a:ea typeface="Adobe 楷体 Std R" pitchFamily="18" charset="-122"/>
              </a:rPr>
              <a:t>在“各馆馆藏目录”中查找相关的图书信息，详细填写并递交读者申请。馆际互借服务通过快递公司寄送图书</a:t>
            </a:r>
            <a:r>
              <a:rPr lang="zh-CN" altLang="zh-CN" sz="1200" dirty="0" smtClean="0">
                <a:latin typeface="Adobe 楷体 Std R" pitchFamily="18" charset="-122"/>
                <a:ea typeface="Adobe 楷体 Std R" pitchFamily="18" charset="-122"/>
              </a:rPr>
              <a:t>。</a:t>
            </a:r>
            <a:endParaRPr lang="zh-CN" altLang="zh-CN" sz="1200" dirty="0">
              <a:latin typeface="Adobe 楷体 Std R" pitchFamily="18" charset="-122"/>
              <a:ea typeface="Adobe 楷体 Std R" pitchFamily="18" charset="-122"/>
            </a:endParaRPr>
          </a:p>
        </p:txBody>
      </p:sp>
      <p:pic>
        <p:nvPicPr>
          <p:cNvPr id="12" name="Picture 6"/>
          <p:cNvPicPr>
            <a:picLocks noChangeAspect="1" noChangeArrowheads="1"/>
          </p:cNvPicPr>
          <p:nvPr/>
        </p:nvPicPr>
        <p:blipFill>
          <a:blip r:embed="rId2" cstate="email"/>
          <a:srcRect/>
          <a:stretch>
            <a:fillRect/>
          </a:stretch>
        </p:blipFill>
        <p:spPr bwMode="auto">
          <a:xfrm>
            <a:off x="1498898" y="2708920"/>
            <a:ext cx="2409825" cy="3733800"/>
          </a:xfrm>
          <a:prstGeom prst="rect">
            <a:avLst/>
          </a:prstGeom>
          <a:ln>
            <a:noFill/>
          </a:ln>
          <a:effectLst>
            <a:outerShdw blurRad="292100" dist="139700" dir="2700000" algn="tl" rotWithShape="0">
              <a:srgbClr val="333333">
                <a:alpha val="65000"/>
              </a:srgbClr>
            </a:outerShdw>
          </a:effectLst>
        </p:spPr>
      </p:pic>
      <p:sp>
        <p:nvSpPr>
          <p:cNvPr id="13" name="Rectangle 16"/>
          <p:cNvSpPr>
            <a:spLocks noChangeArrowheads="1"/>
          </p:cNvSpPr>
          <p:nvPr/>
        </p:nvSpPr>
        <p:spPr bwMode="auto">
          <a:xfrm>
            <a:off x="2083098" y="4013845"/>
            <a:ext cx="1679575" cy="255588"/>
          </a:xfrm>
          <a:prstGeom prst="rect">
            <a:avLst/>
          </a:prstGeom>
          <a:noFill/>
          <a:ln w="34925">
            <a:solidFill>
              <a:srgbClr val="FFC000"/>
            </a:solidFill>
            <a:miter lim="800000"/>
            <a:headEnd/>
            <a:tailEnd/>
          </a:ln>
        </p:spPr>
        <p:txBody>
          <a:bodyPr wrap="none" anchor="ctr"/>
          <a:lstStyle/>
          <a:p>
            <a:r>
              <a:rPr lang="en-US" altLang="zh-CN"/>
              <a:t>      </a:t>
            </a:r>
            <a:endParaRPr lang="zh-CN" altLang="en-US"/>
          </a:p>
        </p:txBody>
      </p:sp>
      <p:pic>
        <p:nvPicPr>
          <p:cNvPr id="14" name="Picture 4"/>
          <p:cNvPicPr>
            <a:picLocks noChangeAspect="1" noChangeArrowheads="1"/>
          </p:cNvPicPr>
          <p:nvPr/>
        </p:nvPicPr>
        <p:blipFill>
          <a:blip r:embed="rId3" cstate="email"/>
          <a:srcRect/>
          <a:stretch>
            <a:fillRect/>
          </a:stretch>
        </p:blipFill>
        <p:spPr bwMode="auto">
          <a:xfrm>
            <a:off x="4091186" y="2708920"/>
            <a:ext cx="4513262" cy="3697287"/>
          </a:xfrm>
          <a:prstGeom prst="rect">
            <a:avLst/>
          </a:prstGeom>
          <a:ln>
            <a:noFill/>
          </a:ln>
          <a:effectLst>
            <a:outerShdw blurRad="292100" dist="139700" dir="2700000" algn="tl" rotWithShape="0">
              <a:srgbClr val="333333">
                <a:alpha val="65000"/>
              </a:srgbClr>
            </a:outerShdw>
          </a:effectLst>
        </p:spPr>
      </p:pic>
      <p:sp>
        <p:nvSpPr>
          <p:cNvPr id="18" name="TextBox 16"/>
          <p:cNvSpPr txBox="1">
            <a:spLocks noChangeArrowheads="1"/>
          </p:cNvSpPr>
          <p:nvPr/>
        </p:nvSpPr>
        <p:spPr bwMode="auto">
          <a:xfrm>
            <a:off x="994842" y="2708920"/>
            <a:ext cx="431800" cy="3733800"/>
          </a:xfrm>
          <a:prstGeom prst="rect">
            <a:avLst/>
          </a:prstGeom>
          <a:solidFill>
            <a:schemeClr val="accent3">
              <a:lumMod val="50000"/>
            </a:schemeClr>
          </a:solidFill>
          <a:ln w="9525">
            <a:noFill/>
            <a:miter lim="800000"/>
            <a:headEnd/>
            <a:tailEnd/>
          </a:ln>
        </p:spPr>
        <p:txBody>
          <a:bodyPr vert="eaVert">
            <a:spAutoFit/>
          </a:bodyPr>
          <a:lstStyle/>
          <a:p>
            <a:r>
              <a:rPr lang="zh-CN" altLang="en-US" sz="1600" dirty="0">
                <a:solidFill>
                  <a:schemeClr val="bg1"/>
                </a:solidFill>
                <a:latin typeface="黑体" pitchFamily="49" charset="-122"/>
                <a:ea typeface="黑体" pitchFamily="49" charset="-122"/>
              </a:rPr>
              <a:t>   图书馆主页左方</a:t>
            </a:r>
            <a:r>
              <a:rPr lang="en-US" altLang="zh-CN" sz="1600" dirty="0">
                <a:solidFill>
                  <a:schemeClr val="bg1"/>
                </a:solidFill>
                <a:latin typeface="黑体" pitchFamily="49" charset="-122"/>
                <a:ea typeface="黑体" pitchFamily="49" charset="-122"/>
              </a:rPr>
              <a:t>【</a:t>
            </a:r>
            <a:r>
              <a:rPr lang="zh-CN" altLang="en-US" sz="1600" dirty="0">
                <a:solidFill>
                  <a:schemeClr val="bg1"/>
                </a:solidFill>
                <a:latin typeface="黑体" pitchFamily="49" charset="-122"/>
                <a:ea typeface="黑体" pitchFamily="49" charset="-122"/>
              </a:rPr>
              <a:t>读者服务</a:t>
            </a:r>
            <a:r>
              <a:rPr lang="en-US" altLang="zh-CN" sz="1600" dirty="0">
                <a:solidFill>
                  <a:schemeClr val="bg1"/>
                </a:solidFill>
                <a:latin typeface="黑体" pitchFamily="49" charset="-122"/>
                <a:ea typeface="黑体" pitchFamily="49" charset="-122"/>
              </a:rPr>
              <a:t>】</a:t>
            </a:r>
            <a:r>
              <a:rPr lang="zh-CN" altLang="en-US" sz="1600" dirty="0">
                <a:solidFill>
                  <a:schemeClr val="bg1"/>
                </a:solidFill>
                <a:latin typeface="黑体" pitchFamily="49" charset="-122"/>
                <a:ea typeface="黑体" pitchFamily="49" charset="-122"/>
              </a:rPr>
              <a:t>栏</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48680"/>
            <a:ext cx="9144000" cy="144016"/>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2"/>
          <p:cNvSpPr/>
          <p:nvPr/>
        </p:nvSpPr>
        <p:spPr>
          <a:xfrm>
            <a:off x="0" y="4581128"/>
            <a:ext cx="9144000" cy="1152128"/>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2"/>
          <p:cNvSpPr>
            <a:spLocks noChangeArrowheads="1"/>
          </p:cNvSpPr>
          <p:nvPr/>
        </p:nvSpPr>
        <p:spPr bwMode="auto">
          <a:xfrm>
            <a:off x="0" y="404664"/>
            <a:ext cx="9144000" cy="648072"/>
          </a:xfrm>
          <a:prstGeom prst="rect">
            <a:avLst/>
          </a:prstGeom>
          <a:solidFill>
            <a:srgbClr val="D7E4BD">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5" name="矩形 4"/>
          <p:cNvSpPr/>
          <p:nvPr/>
        </p:nvSpPr>
        <p:spPr>
          <a:xfrm>
            <a:off x="0" y="5157192"/>
            <a:ext cx="9144000" cy="288032"/>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32"/>
          <p:cNvSpPr>
            <a:spLocks noChangeArrowheads="1"/>
          </p:cNvSpPr>
          <p:nvPr/>
        </p:nvSpPr>
        <p:spPr bwMode="auto">
          <a:xfrm>
            <a:off x="539551" y="0"/>
            <a:ext cx="720081" cy="6858000"/>
          </a:xfrm>
          <a:prstGeom prst="rect">
            <a:avLst/>
          </a:prstGeom>
          <a:solidFill>
            <a:srgbClr val="D7E4BD">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7" name="矩形 6"/>
          <p:cNvSpPr/>
          <p:nvPr/>
        </p:nvSpPr>
        <p:spPr>
          <a:xfrm>
            <a:off x="1043608" y="0"/>
            <a:ext cx="1584176"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p:cNvSpPr/>
          <p:nvPr/>
        </p:nvSpPr>
        <p:spPr>
          <a:xfrm>
            <a:off x="7956376" y="0"/>
            <a:ext cx="216024"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8"/>
          <p:cNvSpPr/>
          <p:nvPr/>
        </p:nvSpPr>
        <p:spPr>
          <a:xfrm>
            <a:off x="827584" y="1268760"/>
            <a:ext cx="1415772" cy="338554"/>
          </a:xfrm>
          <a:prstGeom prst="rect">
            <a:avLst/>
          </a:prstGeom>
        </p:spPr>
        <p:txBody>
          <a:bodyPr wrap="none">
            <a:spAutoFit/>
          </a:bodyPr>
          <a:lstStyle/>
          <a:p>
            <a:r>
              <a:rPr lang="zh-CN" altLang="en-US" sz="1600" dirty="0" smtClean="0">
                <a:latin typeface="黑体" pitchFamily="49" charset="-122"/>
                <a:ea typeface="黑体" pitchFamily="49" charset="-122"/>
              </a:rPr>
              <a:t>通借通还服务</a:t>
            </a:r>
            <a:endParaRPr lang="zh-CN" altLang="en-US" sz="1600" dirty="0">
              <a:latin typeface="黑体" pitchFamily="49" charset="-122"/>
              <a:ea typeface="黑体" pitchFamily="49" charset="-122"/>
            </a:endParaRPr>
          </a:p>
        </p:txBody>
      </p:sp>
      <p:sp>
        <p:nvSpPr>
          <p:cNvPr id="10" name="矩形 9"/>
          <p:cNvSpPr/>
          <p:nvPr/>
        </p:nvSpPr>
        <p:spPr>
          <a:xfrm>
            <a:off x="0" y="1268760"/>
            <a:ext cx="9144000" cy="1152128"/>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10"/>
          <p:cNvSpPr/>
          <p:nvPr/>
        </p:nvSpPr>
        <p:spPr>
          <a:xfrm>
            <a:off x="899592" y="1844824"/>
            <a:ext cx="4680520" cy="3785652"/>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a:lnSpc>
                <a:spcPct val="150000"/>
              </a:lnSpc>
              <a:defRPr/>
            </a:pPr>
            <a:r>
              <a:rPr lang="zh-CN" altLang="en-US" sz="1000" b="1" dirty="0" smtClean="0"/>
              <a:t>服务</a:t>
            </a:r>
            <a:r>
              <a:rPr lang="zh-CN" altLang="en-US" sz="1000" b="1" dirty="0"/>
              <a:t>方式</a:t>
            </a:r>
          </a:p>
          <a:p>
            <a:pPr>
              <a:lnSpc>
                <a:spcPct val="150000"/>
              </a:lnSpc>
              <a:defRPr/>
            </a:pPr>
            <a:r>
              <a:rPr lang="zh-CN" altLang="en-US" sz="1000" b="1" dirty="0" smtClean="0">
                <a:solidFill>
                  <a:srgbClr val="0066CC"/>
                </a:solidFill>
              </a:rPr>
              <a:t>阅览</a:t>
            </a:r>
            <a:r>
              <a:rPr lang="en-US" altLang="zh-CN" sz="1000" b="1" dirty="0" smtClean="0">
                <a:solidFill>
                  <a:srgbClr val="0066CC"/>
                </a:solidFill>
              </a:rPr>
              <a:t>——</a:t>
            </a:r>
            <a:r>
              <a:rPr lang="zh-CN" altLang="en-US" sz="1000" dirty="0" smtClean="0"/>
              <a:t>凭</a:t>
            </a:r>
            <a:r>
              <a:rPr lang="zh-CN" altLang="en-US" sz="1000" dirty="0"/>
              <a:t>广州美术学院有效证件（教师为一卡通，</a:t>
            </a:r>
            <a:r>
              <a:rPr lang="zh-CN" altLang="en-US" sz="1000" b="1" dirty="0">
                <a:solidFill>
                  <a:srgbClr val="FF0000"/>
                </a:solidFill>
              </a:rPr>
              <a:t>学生为纸质学生证</a:t>
            </a:r>
            <a:r>
              <a:rPr lang="zh-CN" altLang="en-US" sz="1000" dirty="0"/>
              <a:t>，下同）与</a:t>
            </a:r>
            <a:r>
              <a:rPr lang="zh-CN" altLang="en-US" sz="1000" b="1" dirty="0">
                <a:solidFill>
                  <a:srgbClr val="FF0000"/>
                </a:solidFill>
              </a:rPr>
              <a:t>身份证</a:t>
            </a:r>
            <a:r>
              <a:rPr lang="zh-CN" altLang="en-US" sz="1000" dirty="0"/>
              <a:t>同时使用，免费进入广州大学城十校的所有校区图书馆阅览。</a:t>
            </a:r>
            <a:endParaRPr lang="en-US" altLang="zh-CN" sz="1000" dirty="0"/>
          </a:p>
          <a:p>
            <a:pPr>
              <a:lnSpc>
                <a:spcPct val="150000"/>
              </a:lnSpc>
              <a:defRPr/>
            </a:pPr>
            <a:endParaRPr lang="zh-CN" altLang="en-US" sz="1000" dirty="0"/>
          </a:p>
          <a:p>
            <a:pPr>
              <a:lnSpc>
                <a:spcPct val="150000"/>
              </a:lnSpc>
              <a:defRPr/>
            </a:pPr>
            <a:r>
              <a:rPr lang="zh-CN" altLang="en-US" sz="1000" b="1" dirty="0" smtClean="0">
                <a:solidFill>
                  <a:srgbClr val="0066CC"/>
                </a:solidFill>
              </a:rPr>
              <a:t>借阅</a:t>
            </a:r>
            <a:r>
              <a:rPr lang="en-US" altLang="zh-CN" sz="1000" b="1" dirty="0" smtClean="0">
                <a:solidFill>
                  <a:srgbClr val="0066CC"/>
                </a:solidFill>
              </a:rPr>
              <a:t>——</a:t>
            </a:r>
            <a:r>
              <a:rPr lang="zh-CN" altLang="en-US" sz="1000" dirty="0" smtClean="0"/>
              <a:t>读者</a:t>
            </a:r>
            <a:r>
              <a:rPr lang="zh-CN" altLang="en-US" sz="1000" dirty="0">
                <a:solidFill>
                  <a:schemeClr val="tx1"/>
                </a:solidFill>
              </a:rPr>
              <a:t>须在本馆开通“广州大学城十校图书馆借书服务”后</a:t>
            </a:r>
            <a:r>
              <a:rPr lang="zh-CN" altLang="en-US" sz="1000" dirty="0"/>
              <a:t>，方可凭本校有效证件与身份证同时使用前往其他九校借阅图书。</a:t>
            </a:r>
            <a:endParaRPr lang="en-US" altLang="zh-CN" sz="1000" dirty="0"/>
          </a:p>
          <a:p>
            <a:pPr>
              <a:lnSpc>
                <a:spcPct val="150000"/>
              </a:lnSpc>
              <a:defRPr/>
            </a:pPr>
            <a:r>
              <a:rPr lang="zh-CN" altLang="en-US" sz="1000" b="1" dirty="0" smtClean="0">
                <a:solidFill>
                  <a:srgbClr val="0066CC"/>
                </a:solidFill>
              </a:rPr>
              <a:t>图书</a:t>
            </a:r>
            <a:r>
              <a:rPr lang="zh-CN" altLang="en-US" sz="1000" b="1" dirty="0">
                <a:solidFill>
                  <a:srgbClr val="0066CC"/>
                </a:solidFill>
              </a:rPr>
              <a:t>归还</a:t>
            </a:r>
            <a:r>
              <a:rPr lang="zh-CN" altLang="en-US" sz="1000" b="1" dirty="0" smtClean="0">
                <a:solidFill>
                  <a:srgbClr val="0066CC"/>
                </a:solidFill>
              </a:rPr>
              <a:t>方式</a:t>
            </a:r>
            <a:r>
              <a:rPr lang="en-US" altLang="zh-CN" sz="1000" b="1" dirty="0" smtClean="0">
                <a:solidFill>
                  <a:srgbClr val="0066CC"/>
                </a:solidFill>
              </a:rPr>
              <a:t>——</a:t>
            </a:r>
            <a:r>
              <a:rPr lang="zh-CN" altLang="en-US" sz="1000" dirty="0" smtClean="0">
                <a:solidFill>
                  <a:schemeClr val="tx1"/>
                </a:solidFill>
              </a:rPr>
              <a:t>读者</a:t>
            </a:r>
            <a:r>
              <a:rPr lang="zh-CN" altLang="en-US" sz="1000" dirty="0">
                <a:solidFill>
                  <a:schemeClr val="tx1"/>
                </a:solidFill>
              </a:rPr>
              <a:t>须前往图书所在馆借阅与归还图书。</a:t>
            </a:r>
            <a:endParaRPr lang="en-US" altLang="zh-CN" sz="1000" dirty="0">
              <a:solidFill>
                <a:schemeClr val="tx1"/>
              </a:solidFill>
            </a:endParaRPr>
          </a:p>
          <a:p>
            <a:pPr>
              <a:lnSpc>
                <a:spcPct val="150000"/>
              </a:lnSpc>
              <a:defRPr/>
            </a:pPr>
            <a:endParaRPr lang="zh-CN" altLang="en-US" sz="1000" dirty="0"/>
          </a:p>
          <a:p>
            <a:pPr>
              <a:lnSpc>
                <a:spcPct val="150000"/>
              </a:lnSpc>
              <a:defRPr/>
            </a:pPr>
            <a:r>
              <a:rPr lang="zh-CN" altLang="en-US" sz="1000" b="1" dirty="0" smtClean="0"/>
              <a:t>可</a:t>
            </a:r>
            <a:r>
              <a:rPr lang="zh-CN" altLang="en-US" sz="1000" b="1" dirty="0"/>
              <a:t>借数量及期限</a:t>
            </a:r>
            <a:r>
              <a:rPr lang="zh-CN" altLang="en-US" sz="1000" b="1" dirty="0" smtClean="0"/>
              <a:t>：</a:t>
            </a:r>
            <a:r>
              <a:rPr lang="zh-CN" altLang="en-US" sz="1000" dirty="0" smtClean="0"/>
              <a:t>有效期</a:t>
            </a:r>
            <a:r>
              <a:rPr lang="zh-CN" altLang="en-US" sz="1000" dirty="0"/>
              <a:t>内可借阅</a:t>
            </a:r>
            <a:r>
              <a:rPr lang="en-US" altLang="zh-CN" sz="1000" dirty="0">
                <a:solidFill>
                  <a:srgbClr val="FF0000"/>
                </a:solidFill>
              </a:rPr>
              <a:t>5</a:t>
            </a:r>
            <a:r>
              <a:rPr lang="zh-CN" altLang="en-US" sz="1000" dirty="0">
                <a:solidFill>
                  <a:srgbClr val="FF0000"/>
                </a:solidFill>
              </a:rPr>
              <a:t>册</a:t>
            </a:r>
            <a:r>
              <a:rPr lang="zh-CN" altLang="en-US" sz="1000" dirty="0"/>
              <a:t>图书。借书期限为</a:t>
            </a:r>
            <a:r>
              <a:rPr lang="en-US" altLang="zh-CN" sz="1000" dirty="0">
                <a:solidFill>
                  <a:srgbClr val="FF0000"/>
                </a:solidFill>
              </a:rPr>
              <a:t>30</a:t>
            </a:r>
            <a:r>
              <a:rPr lang="zh-CN" altLang="en-US" sz="1000" dirty="0">
                <a:solidFill>
                  <a:srgbClr val="FF0000"/>
                </a:solidFill>
              </a:rPr>
              <a:t>天</a:t>
            </a:r>
            <a:r>
              <a:rPr lang="zh-CN" altLang="en-US" sz="1000" dirty="0" smtClean="0"/>
              <a:t>。</a:t>
            </a:r>
            <a:endParaRPr lang="en-US" altLang="zh-CN" sz="1000" dirty="0"/>
          </a:p>
          <a:p>
            <a:pPr>
              <a:lnSpc>
                <a:spcPct val="150000"/>
              </a:lnSpc>
              <a:defRPr/>
            </a:pPr>
            <a:endParaRPr lang="zh-CN" altLang="en-US" sz="1000" dirty="0"/>
          </a:p>
          <a:p>
            <a:pPr>
              <a:lnSpc>
                <a:spcPct val="150000"/>
              </a:lnSpc>
              <a:defRPr/>
            </a:pPr>
            <a:r>
              <a:rPr lang="zh-CN" altLang="en-US" sz="1000" b="1" dirty="0" smtClean="0"/>
              <a:t>开通</a:t>
            </a:r>
            <a:r>
              <a:rPr lang="zh-CN" altLang="en-US" sz="1000" b="1" dirty="0"/>
              <a:t>服务的</a:t>
            </a:r>
            <a:r>
              <a:rPr lang="zh-CN" altLang="en-US" sz="1000" b="1" dirty="0" smtClean="0"/>
              <a:t>办法</a:t>
            </a:r>
            <a:endParaRPr lang="zh-CN" altLang="en-US" sz="1000" b="1" dirty="0"/>
          </a:p>
          <a:p>
            <a:pPr>
              <a:lnSpc>
                <a:spcPct val="150000"/>
              </a:lnSpc>
              <a:buFont typeface="Wingdings" pitchFamily="2" charset="2"/>
              <a:buChar char="n"/>
              <a:defRPr/>
            </a:pPr>
            <a:r>
              <a:rPr lang="zh-CN" altLang="en-US" sz="1000" dirty="0" smtClean="0"/>
              <a:t>读者</a:t>
            </a:r>
            <a:r>
              <a:rPr lang="zh-CN" altLang="en-US" sz="1000" dirty="0"/>
              <a:t>在网上</a:t>
            </a:r>
            <a:r>
              <a:rPr lang="zh-CN" altLang="en-US" sz="1000" b="1" dirty="0"/>
              <a:t>下载“广州大学城十校图书馆借书服务”</a:t>
            </a:r>
            <a:r>
              <a:rPr lang="zh-CN" altLang="en-US" sz="1000" b="1" dirty="0" smtClean="0"/>
              <a:t>申请表</a:t>
            </a:r>
            <a:r>
              <a:rPr lang="zh-CN" altLang="en-US" sz="1000" dirty="0" smtClean="0"/>
              <a:t>，填好资料发送到邮箱</a:t>
            </a:r>
            <a:r>
              <a:rPr lang="en-US" altLang="zh-CN" sz="1000" dirty="0" smtClean="0"/>
              <a:t>390106784@qq.com</a:t>
            </a:r>
            <a:r>
              <a:rPr lang="zh-CN" altLang="en-US" sz="1000" dirty="0" smtClean="0"/>
              <a:t>；将纸</a:t>
            </a:r>
            <a:r>
              <a:rPr lang="zh-CN" altLang="en-US" sz="1000" dirty="0"/>
              <a:t>质表格交由本馆通借通还处（</a:t>
            </a:r>
            <a:r>
              <a:rPr lang="zh-CN" altLang="en-US" sz="1000" b="1" dirty="0">
                <a:solidFill>
                  <a:schemeClr val="tx2">
                    <a:lumMod val="60000"/>
                    <a:lumOff val="40000"/>
                  </a:schemeClr>
                </a:solidFill>
              </a:rPr>
              <a:t>大学城</a:t>
            </a:r>
            <a:r>
              <a:rPr lang="en-US" altLang="zh-CN" sz="1000" b="1" dirty="0">
                <a:solidFill>
                  <a:schemeClr val="tx2">
                    <a:lumMod val="60000"/>
                    <a:lumOff val="40000"/>
                  </a:schemeClr>
                </a:solidFill>
              </a:rPr>
              <a:t>4</a:t>
            </a:r>
            <a:r>
              <a:rPr lang="zh-CN" altLang="en-US" sz="1000" b="1" dirty="0">
                <a:solidFill>
                  <a:schemeClr val="tx2">
                    <a:lumMod val="60000"/>
                    <a:lumOff val="40000"/>
                  </a:schemeClr>
                </a:solidFill>
              </a:rPr>
              <a:t>楼流通部、昌岗</a:t>
            </a:r>
            <a:r>
              <a:rPr lang="en-US" altLang="zh-CN" sz="1000" b="1" dirty="0">
                <a:solidFill>
                  <a:schemeClr val="tx2">
                    <a:lumMod val="60000"/>
                    <a:lumOff val="40000"/>
                  </a:schemeClr>
                </a:solidFill>
              </a:rPr>
              <a:t>2</a:t>
            </a:r>
            <a:r>
              <a:rPr lang="zh-CN" altLang="en-US" sz="1000" b="1" dirty="0">
                <a:solidFill>
                  <a:schemeClr val="tx2">
                    <a:lumMod val="60000"/>
                    <a:lumOff val="40000"/>
                  </a:schemeClr>
                </a:solidFill>
              </a:rPr>
              <a:t>楼专业库</a:t>
            </a:r>
            <a:r>
              <a:rPr lang="zh-CN" altLang="en-US" sz="1000" dirty="0"/>
              <a:t>）进行审核</a:t>
            </a:r>
            <a:r>
              <a:rPr lang="zh-CN" altLang="en-US" sz="1000" dirty="0" smtClean="0"/>
              <a:t>批准。</a:t>
            </a:r>
            <a:endParaRPr lang="zh-CN" altLang="en-US" sz="1000" dirty="0"/>
          </a:p>
          <a:p>
            <a:pPr>
              <a:lnSpc>
                <a:spcPct val="150000"/>
              </a:lnSpc>
              <a:buFont typeface="Wingdings" pitchFamily="2" charset="2"/>
              <a:buChar char="n"/>
              <a:defRPr/>
            </a:pPr>
            <a:r>
              <a:rPr lang="zh-CN" altLang="en-US" sz="1000" dirty="0" smtClean="0"/>
              <a:t>读者</a:t>
            </a:r>
            <a:r>
              <a:rPr lang="zh-CN" altLang="en-US" sz="1000" dirty="0"/>
              <a:t>首次前往其他学校图书馆均需进行账户激活工作。</a:t>
            </a:r>
            <a:endParaRPr lang="en-US" altLang="zh-CN" sz="1000" dirty="0"/>
          </a:p>
          <a:p>
            <a:pPr>
              <a:lnSpc>
                <a:spcPct val="150000"/>
              </a:lnSpc>
              <a:defRPr/>
            </a:pPr>
            <a:endParaRPr lang="en-US" altLang="zh-CN" sz="1000" dirty="0"/>
          </a:p>
        </p:txBody>
      </p:sp>
      <p:pic>
        <p:nvPicPr>
          <p:cNvPr id="13" name="Picture 6"/>
          <p:cNvPicPr>
            <a:picLocks noChangeAspect="1" noChangeArrowheads="1"/>
          </p:cNvPicPr>
          <p:nvPr/>
        </p:nvPicPr>
        <p:blipFill>
          <a:blip r:embed="rId2" cstate="email"/>
          <a:srcRect/>
          <a:stretch>
            <a:fillRect/>
          </a:stretch>
        </p:blipFill>
        <p:spPr bwMode="auto">
          <a:xfrm>
            <a:off x="6300192" y="1855440"/>
            <a:ext cx="2409825" cy="3733800"/>
          </a:xfrm>
          <a:prstGeom prst="rect">
            <a:avLst/>
          </a:prstGeom>
          <a:ln>
            <a:noFill/>
          </a:ln>
          <a:effectLst>
            <a:outerShdw blurRad="292100" dist="139700" dir="2700000" algn="tl" rotWithShape="0">
              <a:srgbClr val="333333">
                <a:alpha val="65000"/>
              </a:srgbClr>
            </a:outerShdw>
          </a:effectLst>
        </p:spPr>
      </p:pic>
      <p:sp>
        <p:nvSpPr>
          <p:cNvPr id="14" name="Rectangle 16"/>
          <p:cNvSpPr>
            <a:spLocks noChangeArrowheads="1"/>
          </p:cNvSpPr>
          <p:nvPr/>
        </p:nvSpPr>
        <p:spPr bwMode="auto">
          <a:xfrm>
            <a:off x="6884392" y="3160365"/>
            <a:ext cx="1679575" cy="255588"/>
          </a:xfrm>
          <a:prstGeom prst="rect">
            <a:avLst/>
          </a:prstGeom>
          <a:noFill/>
          <a:ln w="34925">
            <a:solidFill>
              <a:srgbClr val="FFC000"/>
            </a:solidFill>
            <a:miter lim="800000"/>
            <a:headEnd/>
            <a:tailEnd/>
          </a:ln>
        </p:spPr>
        <p:txBody>
          <a:bodyPr wrap="none" anchor="ctr"/>
          <a:lstStyle/>
          <a:p>
            <a:r>
              <a:rPr lang="en-US" altLang="zh-CN"/>
              <a:t>      </a:t>
            </a:r>
            <a:endParaRPr lang="zh-CN" altLang="en-US"/>
          </a:p>
        </p:txBody>
      </p:sp>
      <p:sp>
        <p:nvSpPr>
          <p:cNvPr id="15" name="TextBox 16"/>
          <p:cNvSpPr txBox="1">
            <a:spLocks noChangeArrowheads="1"/>
          </p:cNvSpPr>
          <p:nvPr/>
        </p:nvSpPr>
        <p:spPr bwMode="auto">
          <a:xfrm>
            <a:off x="5796136" y="1855440"/>
            <a:ext cx="431800" cy="3733800"/>
          </a:xfrm>
          <a:prstGeom prst="rect">
            <a:avLst/>
          </a:prstGeom>
          <a:solidFill>
            <a:schemeClr val="accent3">
              <a:lumMod val="50000"/>
            </a:schemeClr>
          </a:solidFill>
          <a:ln w="9525">
            <a:noFill/>
            <a:miter lim="800000"/>
            <a:headEnd/>
            <a:tailEnd/>
          </a:ln>
        </p:spPr>
        <p:txBody>
          <a:bodyPr vert="eaVert">
            <a:spAutoFit/>
          </a:bodyPr>
          <a:lstStyle/>
          <a:p>
            <a:r>
              <a:rPr lang="zh-CN" altLang="en-US" sz="1600" dirty="0">
                <a:solidFill>
                  <a:schemeClr val="bg1"/>
                </a:solidFill>
                <a:latin typeface="黑体" pitchFamily="49" charset="-122"/>
                <a:ea typeface="黑体" pitchFamily="49" charset="-122"/>
              </a:rPr>
              <a:t>   图书馆主页左方</a:t>
            </a:r>
            <a:r>
              <a:rPr lang="en-US" altLang="zh-CN" sz="1600" dirty="0">
                <a:solidFill>
                  <a:schemeClr val="bg1"/>
                </a:solidFill>
                <a:latin typeface="黑体" pitchFamily="49" charset="-122"/>
                <a:ea typeface="黑体" pitchFamily="49" charset="-122"/>
              </a:rPr>
              <a:t>【</a:t>
            </a:r>
            <a:r>
              <a:rPr lang="zh-CN" altLang="en-US" sz="1600" dirty="0">
                <a:solidFill>
                  <a:schemeClr val="bg1"/>
                </a:solidFill>
                <a:latin typeface="黑体" pitchFamily="49" charset="-122"/>
                <a:ea typeface="黑体" pitchFamily="49" charset="-122"/>
              </a:rPr>
              <a:t>读者服务</a:t>
            </a:r>
            <a:r>
              <a:rPr lang="en-US" altLang="zh-CN" sz="1600" dirty="0">
                <a:solidFill>
                  <a:schemeClr val="bg1"/>
                </a:solidFill>
                <a:latin typeface="黑体" pitchFamily="49" charset="-122"/>
                <a:ea typeface="黑体" pitchFamily="49" charset="-122"/>
              </a:rPr>
              <a:t>】</a:t>
            </a:r>
            <a:r>
              <a:rPr lang="zh-CN" altLang="en-US" sz="1600" dirty="0">
                <a:solidFill>
                  <a:schemeClr val="bg1"/>
                </a:solidFill>
                <a:latin typeface="黑体" pitchFamily="49" charset="-122"/>
                <a:ea typeface="黑体" pitchFamily="49" charset="-122"/>
              </a:rPr>
              <a:t>栏</a:t>
            </a:r>
          </a:p>
        </p:txBody>
      </p:sp>
      <p:sp>
        <p:nvSpPr>
          <p:cNvPr id="16" name="矩形 15"/>
          <p:cNvSpPr/>
          <p:nvPr/>
        </p:nvSpPr>
        <p:spPr>
          <a:xfrm>
            <a:off x="755576" y="476672"/>
            <a:ext cx="5493812" cy="442878"/>
          </a:xfrm>
          <a:prstGeom prst="rect">
            <a:avLst/>
          </a:prstGeom>
        </p:spPr>
        <p:txBody>
          <a:bodyPr wrap="none">
            <a:spAutoFit/>
          </a:bodyPr>
          <a:lstStyle/>
          <a:p>
            <a:pPr marL="457200" indent="-457200">
              <a:lnSpc>
                <a:spcPct val="150000"/>
              </a:lnSpc>
              <a:buFont typeface="Wingdings" pitchFamily="2" charset="2"/>
              <a:buChar char="n"/>
              <a:defRPr/>
            </a:pPr>
            <a:r>
              <a:rPr lang="zh-CN" altLang="zh-CN" dirty="0" smtClean="0">
                <a:solidFill>
                  <a:srgbClr val="0066CC"/>
                </a:solidFill>
                <a:latin typeface="黑体" pitchFamily="49" charset="-122"/>
                <a:ea typeface="黑体" pitchFamily="49" charset="-122"/>
              </a:rPr>
              <a:t>广州大学城十校图书馆馆际互借</a:t>
            </a:r>
            <a:r>
              <a:rPr lang="zh-CN" altLang="en-US" dirty="0" smtClean="0">
                <a:solidFill>
                  <a:srgbClr val="0066CC"/>
                </a:solidFill>
                <a:latin typeface="黑体" pitchFamily="49" charset="-122"/>
                <a:ea typeface="黑体" pitchFamily="49" charset="-122"/>
              </a:rPr>
              <a:t>、通借通还</a:t>
            </a:r>
            <a:r>
              <a:rPr lang="zh-CN" altLang="zh-CN" dirty="0" smtClean="0">
                <a:solidFill>
                  <a:srgbClr val="0066CC"/>
                </a:solidFill>
                <a:latin typeface="黑体" pitchFamily="49" charset="-122"/>
                <a:ea typeface="黑体" pitchFamily="49" charset="-122"/>
              </a:rPr>
              <a:t>服务</a:t>
            </a:r>
            <a:endParaRPr lang="en-US" altLang="zh-CN" dirty="0" smtClean="0">
              <a:solidFill>
                <a:srgbClr val="0066CC"/>
              </a:solidFill>
              <a:latin typeface="黑体" pitchFamily="49" charset="-122"/>
              <a:ea typeface="黑体" pitchFamily="49" charset="-122"/>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48680"/>
            <a:ext cx="9144000" cy="144016"/>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2"/>
          <p:cNvSpPr/>
          <p:nvPr/>
        </p:nvSpPr>
        <p:spPr>
          <a:xfrm>
            <a:off x="0" y="4581128"/>
            <a:ext cx="9144000" cy="1152128"/>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2"/>
          <p:cNvSpPr>
            <a:spLocks noChangeArrowheads="1"/>
          </p:cNvSpPr>
          <p:nvPr/>
        </p:nvSpPr>
        <p:spPr bwMode="auto">
          <a:xfrm>
            <a:off x="0" y="404664"/>
            <a:ext cx="9144000" cy="648072"/>
          </a:xfrm>
          <a:prstGeom prst="rect">
            <a:avLst/>
          </a:prstGeom>
          <a:solidFill>
            <a:srgbClr val="D7E4BD">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5" name="矩形 4"/>
          <p:cNvSpPr/>
          <p:nvPr/>
        </p:nvSpPr>
        <p:spPr>
          <a:xfrm>
            <a:off x="0" y="5157192"/>
            <a:ext cx="9144000" cy="288032"/>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32"/>
          <p:cNvSpPr>
            <a:spLocks noChangeArrowheads="1"/>
          </p:cNvSpPr>
          <p:nvPr/>
        </p:nvSpPr>
        <p:spPr bwMode="auto">
          <a:xfrm>
            <a:off x="539551" y="0"/>
            <a:ext cx="720081" cy="6858000"/>
          </a:xfrm>
          <a:prstGeom prst="rect">
            <a:avLst/>
          </a:prstGeom>
          <a:solidFill>
            <a:srgbClr val="D7E4BD">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7" name="矩形 6"/>
          <p:cNvSpPr/>
          <p:nvPr/>
        </p:nvSpPr>
        <p:spPr>
          <a:xfrm>
            <a:off x="1043608" y="0"/>
            <a:ext cx="1584176"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p:cNvSpPr/>
          <p:nvPr/>
        </p:nvSpPr>
        <p:spPr>
          <a:xfrm>
            <a:off x="7956376" y="0"/>
            <a:ext cx="216024"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8"/>
          <p:cNvSpPr/>
          <p:nvPr/>
        </p:nvSpPr>
        <p:spPr>
          <a:xfrm>
            <a:off x="1691680" y="620688"/>
            <a:ext cx="2954655" cy="369332"/>
          </a:xfrm>
          <a:prstGeom prst="rect">
            <a:avLst/>
          </a:prstGeom>
        </p:spPr>
        <p:txBody>
          <a:bodyPr wrap="none">
            <a:spAutoFit/>
          </a:bodyPr>
          <a:lstStyle/>
          <a:p>
            <a:pPr marL="457200" indent="-457200">
              <a:buFont typeface="Wingdings" pitchFamily="2" charset="2"/>
              <a:buChar char="n"/>
            </a:pPr>
            <a:r>
              <a:rPr lang="zh-CN" altLang="en-US" dirty="0" smtClean="0">
                <a:solidFill>
                  <a:srgbClr val="0066CC"/>
                </a:solidFill>
                <a:latin typeface="Adobe 黑体 Std R" pitchFamily="34" charset="-122"/>
                <a:ea typeface="Adobe 黑体 Std R" pitchFamily="34" charset="-122"/>
              </a:rPr>
              <a:t>专题资源空间架构服务</a:t>
            </a:r>
            <a:endParaRPr lang="en-US" altLang="zh-CN" dirty="0">
              <a:solidFill>
                <a:srgbClr val="0066CC"/>
              </a:solidFill>
              <a:latin typeface="Adobe 黑体 Std R" pitchFamily="34" charset="-122"/>
              <a:ea typeface="Adobe 黑体 Std R" pitchFamily="34" charset="-122"/>
            </a:endParaRPr>
          </a:p>
        </p:txBody>
      </p:sp>
      <p:sp>
        <p:nvSpPr>
          <p:cNvPr id="10" name="矩形 9"/>
          <p:cNvSpPr/>
          <p:nvPr/>
        </p:nvSpPr>
        <p:spPr>
          <a:xfrm>
            <a:off x="0" y="1268760"/>
            <a:ext cx="9144000" cy="1152128"/>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TextBox 13"/>
          <p:cNvSpPr txBox="1">
            <a:spLocks noChangeArrowheads="1"/>
          </p:cNvSpPr>
          <p:nvPr/>
        </p:nvSpPr>
        <p:spPr bwMode="auto">
          <a:xfrm>
            <a:off x="1259632" y="1412776"/>
            <a:ext cx="6984776" cy="646331"/>
          </a:xfrm>
          <a:prstGeom prst="rect">
            <a:avLst/>
          </a:prstGeom>
          <a:noFill/>
          <a:ln w="9525">
            <a:noFill/>
            <a:miter lim="800000"/>
            <a:headEnd/>
            <a:tailEnd/>
          </a:ln>
        </p:spPr>
        <p:txBody>
          <a:bodyPr wrap="square">
            <a:spAutoFit/>
          </a:bodyPr>
          <a:lstStyle/>
          <a:p>
            <a:pPr>
              <a:lnSpc>
                <a:spcPct val="150000"/>
              </a:lnSpc>
              <a:spcBef>
                <a:spcPct val="50000"/>
              </a:spcBef>
            </a:pPr>
            <a:r>
              <a:rPr lang="zh-CN" altLang="en-US" sz="1200" dirty="0" smtClean="0">
                <a:latin typeface="黑体" pitchFamily="49" charset="-122"/>
                <a:ea typeface="Adobe 楷体 Std R" pitchFamily="18" charset="-122"/>
              </a:rPr>
              <a:t>    三</a:t>
            </a:r>
            <a:r>
              <a:rPr lang="zh-CN" altLang="en-US" sz="1200" dirty="0">
                <a:latin typeface="黑体" pitchFamily="49" charset="-122"/>
                <a:ea typeface="Adobe 楷体 Std R" pitchFamily="18" charset="-122"/>
              </a:rPr>
              <a:t>楼</a:t>
            </a:r>
            <a:r>
              <a:rPr kumimoji="1" lang="zh-CN" altLang="en-US" sz="1200" dirty="0">
                <a:latin typeface="黑体" pitchFamily="49" charset="-122"/>
                <a:ea typeface="Adobe 楷体 Std R" pitchFamily="18" charset="-122"/>
              </a:rPr>
              <a:t>图书阅览室休闲沙发区</a:t>
            </a:r>
            <a:r>
              <a:rPr kumimoji="1" lang="en-US" altLang="zh-CN" sz="1200" dirty="0">
                <a:latin typeface="黑体" pitchFamily="49" charset="-122"/>
                <a:ea typeface="Adobe 楷体 Std R" pitchFamily="18" charset="-122"/>
              </a:rPr>
              <a:t>——</a:t>
            </a:r>
            <a:r>
              <a:rPr lang="zh-CN" altLang="en-US" sz="1200" dirty="0">
                <a:latin typeface="黑体" pitchFamily="49" charset="-122"/>
                <a:ea typeface="Adobe 楷体 Std R" pitchFamily="18" charset="-122"/>
              </a:rPr>
              <a:t>不定时以不同主题向读者提供专题书目推荐和展示。</a:t>
            </a:r>
            <a:r>
              <a:rPr kumimoji="1" lang="zh-CN" altLang="en-US" sz="1200" dirty="0">
                <a:latin typeface="黑体" pitchFamily="49" charset="-122"/>
                <a:ea typeface="Adobe 楷体 Std R" pitchFamily="18" charset="-122"/>
              </a:rPr>
              <a:t>如</a:t>
            </a:r>
            <a:r>
              <a:rPr kumimoji="1" lang="en-US" altLang="zh-CN" sz="1200" dirty="0">
                <a:latin typeface="黑体" pitchFamily="49" charset="-122"/>
                <a:ea typeface="Adobe 楷体 Std R" pitchFamily="18" charset="-122"/>
              </a:rPr>
              <a:t>【</a:t>
            </a:r>
            <a:r>
              <a:rPr kumimoji="1" lang="zh-CN" altLang="en-US" sz="1200" dirty="0">
                <a:latin typeface="黑体" pitchFamily="49" charset="-122"/>
                <a:ea typeface="Adobe 楷体 Std R" pitchFamily="18" charset="-122"/>
              </a:rPr>
              <a:t>出版社的故事</a:t>
            </a:r>
            <a:r>
              <a:rPr kumimoji="1" lang="en-US" altLang="zh-CN" sz="1200" dirty="0">
                <a:latin typeface="黑体" pitchFamily="49" charset="-122"/>
                <a:ea typeface="Adobe 楷体 Std R" pitchFamily="18" charset="-122"/>
              </a:rPr>
              <a:t>】</a:t>
            </a:r>
            <a:r>
              <a:rPr kumimoji="1" lang="zh-CN" altLang="en-US" sz="1200" dirty="0">
                <a:latin typeface="黑体" pitchFamily="49" charset="-122"/>
                <a:ea typeface="Adobe 楷体 Std R" pitchFamily="18" charset="-122"/>
              </a:rPr>
              <a:t>、</a:t>
            </a:r>
            <a:r>
              <a:rPr kumimoji="1" lang="en-US" altLang="zh-CN" sz="1200" dirty="0">
                <a:latin typeface="黑体" pitchFamily="49" charset="-122"/>
                <a:ea typeface="Adobe 楷体 Std R" pitchFamily="18" charset="-122"/>
              </a:rPr>
              <a:t>【</a:t>
            </a:r>
            <a:r>
              <a:rPr kumimoji="1" lang="zh-CN" altLang="en-US" sz="1200" dirty="0">
                <a:latin typeface="黑体" pitchFamily="49" charset="-122"/>
                <a:ea typeface="Adobe 楷体 Std R" pitchFamily="18" charset="-122"/>
              </a:rPr>
              <a:t>当代艺术书展</a:t>
            </a:r>
            <a:r>
              <a:rPr kumimoji="1" lang="en-US" altLang="zh-CN" sz="1200" dirty="0">
                <a:latin typeface="黑体" pitchFamily="49" charset="-122"/>
                <a:ea typeface="Adobe 楷体 Std R" pitchFamily="18" charset="-122"/>
              </a:rPr>
              <a:t>】</a:t>
            </a:r>
            <a:r>
              <a:rPr kumimoji="1" lang="zh-CN" altLang="en-US" sz="1200" dirty="0">
                <a:latin typeface="黑体" pitchFamily="49" charset="-122"/>
                <a:ea typeface="Adobe 楷体 Std R" pitchFamily="18" charset="-122"/>
              </a:rPr>
              <a:t>、</a:t>
            </a:r>
            <a:r>
              <a:rPr kumimoji="1" lang="en-US" altLang="zh-CN" sz="1200" dirty="0">
                <a:latin typeface="黑体" pitchFamily="49" charset="-122"/>
                <a:ea typeface="Adobe 楷体 Std R" pitchFamily="18" charset="-122"/>
              </a:rPr>
              <a:t>【</a:t>
            </a:r>
            <a:r>
              <a:rPr kumimoji="1" lang="zh-CN" altLang="en-US" sz="1200" dirty="0">
                <a:latin typeface="黑体" pitchFamily="49" charset="-122"/>
                <a:ea typeface="Adobe 楷体 Std R" pitchFamily="18" charset="-122"/>
              </a:rPr>
              <a:t>中国最美书籍</a:t>
            </a:r>
            <a:r>
              <a:rPr kumimoji="1" lang="en-US" altLang="zh-CN" sz="1200" dirty="0">
                <a:latin typeface="黑体" pitchFamily="49" charset="-122"/>
                <a:ea typeface="Adobe 楷体 Std R" pitchFamily="18" charset="-122"/>
              </a:rPr>
              <a:t>】</a:t>
            </a:r>
            <a:r>
              <a:rPr kumimoji="1" lang="zh-CN" altLang="en-US" sz="1200" dirty="0">
                <a:latin typeface="黑体" pitchFamily="49" charset="-122"/>
                <a:ea typeface="Adobe 楷体 Std R" pitchFamily="18" charset="-122"/>
              </a:rPr>
              <a:t>、</a:t>
            </a:r>
            <a:r>
              <a:rPr kumimoji="1" lang="en-US" altLang="zh-CN" sz="1200" dirty="0">
                <a:latin typeface="黑体" pitchFamily="49" charset="-122"/>
                <a:ea typeface="Adobe 楷体 Std R" pitchFamily="18" charset="-122"/>
              </a:rPr>
              <a:t>【</a:t>
            </a:r>
            <a:r>
              <a:rPr kumimoji="1" lang="zh-CN" altLang="en-US" sz="1200" dirty="0">
                <a:latin typeface="黑体" pitchFamily="49" charset="-122"/>
                <a:ea typeface="Adobe 楷体 Std R" pitchFamily="18" charset="-122"/>
              </a:rPr>
              <a:t>教师推荐书目</a:t>
            </a:r>
            <a:r>
              <a:rPr kumimoji="1" lang="en-US" altLang="zh-CN" sz="1200" dirty="0" smtClean="0">
                <a:latin typeface="黑体" pitchFamily="49" charset="-122"/>
                <a:ea typeface="Adobe 楷体 Std R" pitchFamily="18" charset="-122"/>
              </a:rPr>
              <a:t>】</a:t>
            </a:r>
            <a:r>
              <a:rPr kumimoji="1" lang="zh-CN" altLang="en-US" sz="1200" dirty="0" smtClean="0">
                <a:latin typeface="黑体" pitchFamily="49" charset="-122"/>
                <a:ea typeface="Adobe 楷体 Std R" pitchFamily="18" charset="-122"/>
              </a:rPr>
              <a:t>、</a:t>
            </a:r>
            <a:r>
              <a:rPr kumimoji="1" lang="en-US" altLang="zh-CN" sz="1200" dirty="0" smtClean="0">
                <a:latin typeface="黑体" pitchFamily="49" charset="-122"/>
                <a:ea typeface="Adobe 楷体 Std R" pitchFamily="18" charset="-122"/>
              </a:rPr>
              <a:t>【</a:t>
            </a:r>
            <a:r>
              <a:rPr kumimoji="1" lang="zh-CN" altLang="en-US" sz="1200" dirty="0" smtClean="0">
                <a:latin typeface="黑体" pitchFamily="49" charset="-122"/>
                <a:ea typeface="Adobe 楷体 Std R" pitchFamily="18" charset="-122"/>
              </a:rPr>
              <a:t>美术通史专题书展</a:t>
            </a:r>
            <a:r>
              <a:rPr kumimoji="1" lang="en-US" altLang="zh-CN" sz="1200" dirty="0" smtClean="0">
                <a:latin typeface="黑体" pitchFamily="49" charset="-122"/>
                <a:ea typeface="Adobe 楷体 Std R" pitchFamily="18" charset="-122"/>
              </a:rPr>
              <a:t>】……</a:t>
            </a:r>
            <a:endParaRPr kumimoji="1" lang="zh-CN" altLang="en-US" sz="1200" dirty="0">
              <a:latin typeface="黑体" pitchFamily="49" charset="-122"/>
              <a:ea typeface="Adobe 楷体 Std R" pitchFamily="18" charset="-122"/>
            </a:endParaRPr>
          </a:p>
        </p:txBody>
      </p:sp>
      <p:pic>
        <p:nvPicPr>
          <p:cNvPr id="12" name="Picture 3" descr="IMG_20130618_134243"/>
          <p:cNvPicPr>
            <a:picLocks noChangeAspect="1" noChangeArrowheads="1"/>
          </p:cNvPicPr>
          <p:nvPr/>
        </p:nvPicPr>
        <p:blipFill>
          <a:blip r:embed="rId2" cstate="email">
            <a:lum bright="12000" contrast="24000"/>
          </a:blip>
          <a:srcRect/>
          <a:stretch>
            <a:fillRect/>
          </a:stretch>
        </p:blipFill>
        <p:spPr bwMode="auto">
          <a:xfrm>
            <a:off x="1319907" y="2348880"/>
            <a:ext cx="3505200" cy="2063750"/>
          </a:xfrm>
          <a:prstGeom prst="rect">
            <a:avLst/>
          </a:prstGeom>
          <a:noFill/>
          <a:ln w="9525">
            <a:noFill/>
            <a:miter lim="800000"/>
            <a:headEnd/>
            <a:tailEnd/>
          </a:ln>
        </p:spPr>
      </p:pic>
      <p:pic>
        <p:nvPicPr>
          <p:cNvPr id="13" name="Picture 4" descr="IMG_20130618_133520"/>
          <p:cNvPicPr>
            <a:picLocks noChangeAspect="1" noChangeArrowheads="1"/>
          </p:cNvPicPr>
          <p:nvPr/>
        </p:nvPicPr>
        <p:blipFill>
          <a:blip r:embed="rId3" cstate="email">
            <a:lum bright="12000" contrast="18000"/>
          </a:blip>
          <a:srcRect/>
          <a:stretch>
            <a:fillRect/>
          </a:stretch>
        </p:blipFill>
        <p:spPr bwMode="auto">
          <a:xfrm>
            <a:off x="1319907" y="4447555"/>
            <a:ext cx="3505200" cy="1973263"/>
          </a:xfrm>
          <a:prstGeom prst="rect">
            <a:avLst/>
          </a:prstGeom>
          <a:noFill/>
          <a:ln w="9525">
            <a:noFill/>
            <a:miter lim="800000"/>
            <a:headEnd/>
            <a:tailEnd/>
          </a:ln>
        </p:spPr>
      </p:pic>
      <p:pic>
        <p:nvPicPr>
          <p:cNvPr id="14" name="Picture 7" descr="IMG_20130625_155834"/>
          <p:cNvPicPr>
            <a:picLocks noChangeAspect="1" noChangeArrowheads="1"/>
          </p:cNvPicPr>
          <p:nvPr/>
        </p:nvPicPr>
        <p:blipFill>
          <a:blip r:embed="rId4" cstate="email">
            <a:lum bright="6000"/>
          </a:blip>
          <a:srcRect/>
          <a:stretch>
            <a:fillRect/>
          </a:stretch>
        </p:blipFill>
        <p:spPr bwMode="auto">
          <a:xfrm>
            <a:off x="4860032" y="2348880"/>
            <a:ext cx="3397250" cy="2063750"/>
          </a:xfrm>
          <a:prstGeom prst="rect">
            <a:avLst/>
          </a:prstGeom>
          <a:noFill/>
          <a:ln w="9525">
            <a:noFill/>
            <a:miter lim="800000"/>
            <a:headEnd/>
            <a:tailEnd/>
          </a:ln>
        </p:spPr>
      </p:pic>
      <p:pic>
        <p:nvPicPr>
          <p:cNvPr id="15" name="Picture 4" descr="IMG_20130625_155808"/>
          <p:cNvPicPr>
            <a:picLocks noChangeAspect="1" noChangeArrowheads="1"/>
          </p:cNvPicPr>
          <p:nvPr/>
        </p:nvPicPr>
        <p:blipFill>
          <a:blip r:embed="rId5" cstate="email">
            <a:lum bright="6000" contrast="12000"/>
          </a:blip>
          <a:srcRect/>
          <a:stretch>
            <a:fillRect/>
          </a:stretch>
        </p:blipFill>
        <p:spPr bwMode="auto">
          <a:xfrm>
            <a:off x="4860032" y="4449143"/>
            <a:ext cx="3397250" cy="1971675"/>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48680"/>
            <a:ext cx="9144000" cy="144016"/>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2"/>
          <p:cNvSpPr/>
          <p:nvPr/>
        </p:nvSpPr>
        <p:spPr>
          <a:xfrm>
            <a:off x="0" y="4581128"/>
            <a:ext cx="9144000" cy="1152128"/>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2"/>
          <p:cNvSpPr>
            <a:spLocks noChangeArrowheads="1"/>
          </p:cNvSpPr>
          <p:nvPr/>
        </p:nvSpPr>
        <p:spPr bwMode="auto">
          <a:xfrm>
            <a:off x="0" y="404664"/>
            <a:ext cx="9144000" cy="648072"/>
          </a:xfrm>
          <a:prstGeom prst="rect">
            <a:avLst/>
          </a:prstGeom>
          <a:solidFill>
            <a:srgbClr val="D7E4BD">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5" name="矩形 4"/>
          <p:cNvSpPr/>
          <p:nvPr/>
        </p:nvSpPr>
        <p:spPr>
          <a:xfrm>
            <a:off x="0" y="5157192"/>
            <a:ext cx="9144000" cy="288032"/>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32"/>
          <p:cNvSpPr>
            <a:spLocks noChangeArrowheads="1"/>
          </p:cNvSpPr>
          <p:nvPr/>
        </p:nvSpPr>
        <p:spPr bwMode="auto">
          <a:xfrm>
            <a:off x="539551" y="0"/>
            <a:ext cx="720081" cy="6858000"/>
          </a:xfrm>
          <a:prstGeom prst="rect">
            <a:avLst/>
          </a:prstGeom>
          <a:solidFill>
            <a:srgbClr val="D7E4BD">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7" name="矩形 6"/>
          <p:cNvSpPr/>
          <p:nvPr/>
        </p:nvSpPr>
        <p:spPr>
          <a:xfrm>
            <a:off x="1043608" y="0"/>
            <a:ext cx="1584176"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p:cNvSpPr/>
          <p:nvPr/>
        </p:nvSpPr>
        <p:spPr>
          <a:xfrm>
            <a:off x="7956376" y="0"/>
            <a:ext cx="216024"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8"/>
          <p:cNvSpPr/>
          <p:nvPr/>
        </p:nvSpPr>
        <p:spPr>
          <a:xfrm>
            <a:off x="1691680" y="620688"/>
            <a:ext cx="2954655" cy="369332"/>
          </a:xfrm>
          <a:prstGeom prst="rect">
            <a:avLst/>
          </a:prstGeom>
        </p:spPr>
        <p:txBody>
          <a:bodyPr wrap="none">
            <a:spAutoFit/>
          </a:bodyPr>
          <a:lstStyle/>
          <a:p>
            <a:pPr marL="457200" indent="-457200">
              <a:buFont typeface="Wingdings" pitchFamily="2" charset="2"/>
              <a:buChar char="n"/>
            </a:pPr>
            <a:r>
              <a:rPr lang="zh-CN" altLang="zh-CN" dirty="0" smtClean="0">
                <a:solidFill>
                  <a:srgbClr val="0066CC"/>
                </a:solidFill>
                <a:latin typeface="Adobe 黑体 Std R" pitchFamily="34" charset="-122"/>
                <a:ea typeface="Adobe 黑体 Std R" pitchFamily="34" charset="-122"/>
              </a:rPr>
              <a:t>读者信息素养教育服务</a:t>
            </a:r>
            <a:endParaRPr lang="en-US" altLang="zh-CN" dirty="0">
              <a:solidFill>
                <a:srgbClr val="0066CC"/>
              </a:solidFill>
              <a:latin typeface="Adobe 黑体 Std R" pitchFamily="34" charset="-122"/>
              <a:ea typeface="Adobe 黑体 Std R" pitchFamily="34" charset="-122"/>
            </a:endParaRPr>
          </a:p>
        </p:txBody>
      </p:sp>
      <p:sp>
        <p:nvSpPr>
          <p:cNvPr id="10" name="矩形 9"/>
          <p:cNvSpPr/>
          <p:nvPr/>
        </p:nvSpPr>
        <p:spPr>
          <a:xfrm>
            <a:off x="0" y="1268760"/>
            <a:ext cx="9144000" cy="1152128"/>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TextBox 13"/>
          <p:cNvSpPr txBox="1">
            <a:spLocks noChangeArrowheads="1"/>
          </p:cNvSpPr>
          <p:nvPr/>
        </p:nvSpPr>
        <p:spPr bwMode="auto">
          <a:xfrm>
            <a:off x="1403648" y="1484784"/>
            <a:ext cx="6443663" cy="923330"/>
          </a:xfrm>
          <a:prstGeom prst="rect">
            <a:avLst/>
          </a:prstGeom>
          <a:noFill/>
          <a:ln w="9525">
            <a:noFill/>
            <a:miter lim="800000"/>
            <a:headEnd/>
            <a:tailEnd/>
          </a:ln>
        </p:spPr>
        <p:txBody>
          <a:bodyPr>
            <a:spAutoFit/>
          </a:bodyPr>
          <a:lstStyle/>
          <a:p>
            <a:pPr>
              <a:lnSpc>
                <a:spcPct val="150000"/>
              </a:lnSpc>
            </a:pPr>
            <a:r>
              <a:rPr lang="en-US" altLang="zh-CN" sz="1200" dirty="0" smtClean="0">
                <a:latin typeface="Adobe 楷体 Std R" pitchFamily="18" charset="-122"/>
                <a:ea typeface="Adobe 楷体 Std R" pitchFamily="18" charset="-122"/>
              </a:rPr>
              <a:t>       </a:t>
            </a:r>
            <a:r>
              <a:rPr lang="zh-CN" altLang="zh-CN" sz="1200" dirty="0" smtClean="0">
                <a:latin typeface="Adobe 楷体 Std R" pitchFamily="18" charset="-122"/>
                <a:ea typeface="Adobe 楷体 Std R" pitchFamily="18" charset="-122"/>
              </a:rPr>
              <a:t>图书馆</a:t>
            </a:r>
            <a:r>
              <a:rPr lang="zh-CN" altLang="zh-CN" sz="1200" dirty="0">
                <a:latin typeface="Adobe 楷体 Std R" pitchFamily="18" charset="-122"/>
                <a:ea typeface="Adobe 楷体 Std R" pitchFamily="18" charset="-122"/>
              </a:rPr>
              <a:t>不定期举行用户培训与教育活动，培训内容涉及：图书馆馆藏与利用、各学科文献信息资源利用，本校各种网络数据库的检索等。</a:t>
            </a:r>
            <a:r>
              <a:rPr lang="zh-CN" altLang="en-US" sz="1200" dirty="0">
                <a:latin typeface="Adobe 楷体 Std R" pitchFamily="18" charset="-122"/>
                <a:ea typeface="Adobe 楷体 Std R" pitchFamily="18" charset="-122"/>
                <a:cs typeface="Times New Roman" pitchFamily="18" charset="0"/>
              </a:rPr>
              <a:t>预约电话：</a:t>
            </a:r>
            <a:r>
              <a:rPr lang="en-US" altLang="zh-CN" sz="1200" dirty="0">
                <a:latin typeface="Adobe 楷体 Std R" pitchFamily="18" charset="-122"/>
                <a:ea typeface="Adobe 楷体 Std R" pitchFamily="18" charset="-122"/>
                <a:cs typeface="Times New Roman" pitchFamily="18" charset="0"/>
              </a:rPr>
              <a:t>39323393</a:t>
            </a:r>
          </a:p>
          <a:p>
            <a:pPr>
              <a:lnSpc>
                <a:spcPct val="150000"/>
              </a:lnSpc>
            </a:pPr>
            <a:endParaRPr lang="zh-CN" altLang="zh-CN" sz="1200" dirty="0">
              <a:latin typeface="Adobe 楷体 Std R" pitchFamily="18" charset="-122"/>
              <a:ea typeface="Adobe 楷体 Std R" pitchFamily="18" charset="-122"/>
            </a:endParaRPr>
          </a:p>
        </p:txBody>
      </p:sp>
      <p:pic>
        <p:nvPicPr>
          <p:cNvPr id="12" name="Picture 6" descr="TooMuchInformation[17]"/>
          <p:cNvPicPr>
            <a:picLocks noChangeAspect="1" noChangeArrowheads="1"/>
          </p:cNvPicPr>
          <p:nvPr/>
        </p:nvPicPr>
        <p:blipFill>
          <a:blip r:embed="rId2" cstate="email"/>
          <a:srcRect/>
          <a:stretch>
            <a:fillRect/>
          </a:stretch>
        </p:blipFill>
        <p:spPr bwMode="auto">
          <a:xfrm>
            <a:off x="6084837" y="2325786"/>
            <a:ext cx="2087563" cy="3119438"/>
          </a:xfrm>
          <a:prstGeom prst="rect">
            <a:avLst/>
          </a:prstGeom>
          <a:noFill/>
          <a:ln w="9525">
            <a:noFill/>
            <a:miter lim="800000"/>
            <a:headEnd/>
            <a:tailEnd/>
          </a:ln>
        </p:spPr>
      </p:pic>
      <p:pic>
        <p:nvPicPr>
          <p:cNvPr id="13" name="Picture 7" descr="firehydrant"/>
          <p:cNvPicPr>
            <a:picLocks noChangeAspect="1" noChangeArrowheads="1"/>
          </p:cNvPicPr>
          <p:nvPr/>
        </p:nvPicPr>
        <p:blipFill>
          <a:blip r:embed="rId3" cstate="email"/>
          <a:srcRect/>
          <a:stretch>
            <a:fillRect/>
          </a:stretch>
        </p:blipFill>
        <p:spPr bwMode="auto">
          <a:xfrm>
            <a:off x="1115962" y="2325786"/>
            <a:ext cx="4897438" cy="3095625"/>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2"/>
          <p:cNvSpPr>
            <a:spLocks noChangeArrowheads="1"/>
          </p:cNvSpPr>
          <p:nvPr/>
        </p:nvSpPr>
        <p:spPr bwMode="auto">
          <a:xfrm>
            <a:off x="0" y="4797152"/>
            <a:ext cx="9144000" cy="1152128"/>
          </a:xfrm>
          <a:prstGeom prst="rect">
            <a:avLst/>
          </a:prstGeom>
          <a:solidFill>
            <a:srgbClr val="D7E4BD">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34" name="矩形 32"/>
          <p:cNvSpPr>
            <a:spLocks noChangeArrowheads="1"/>
          </p:cNvSpPr>
          <p:nvPr/>
        </p:nvSpPr>
        <p:spPr bwMode="auto">
          <a:xfrm>
            <a:off x="0" y="1556792"/>
            <a:ext cx="9144000" cy="432048"/>
          </a:xfrm>
          <a:prstGeom prst="rect">
            <a:avLst/>
          </a:prstGeom>
          <a:solidFill>
            <a:srgbClr val="D7E4BD">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33" name="矩形 32"/>
          <p:cNvSpPr/>
          <p:nvPr/>
        </p:nvSpPr>
        <p:spPr>
          <a:xfrm>
            <a:off x="7740352" y="0"/>
            <a:ext cx="288032"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2" name="矩形 31"/>
          <p:cNvSpPr/>
          <p:nvPr/>
        </p:nvSpPr>
        <p:spPr>
          <a:xfrm>
            <a:off x="152400" y="0"/>
            <a:ext cx="603176"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矩形 30"/>
          <p:cNvSpPr/>
          <p:nvPr/>
        </p:nvSpPr>
        <p:spPr>
          <a:xfrm>
            <a:off x="0" y="2924944"/>
            <a:ext cx="9144000" cy="1152128"/>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 name="矩形 32"/>
          <p:cNvSpPr>
            <a:spLocks noChangeArrowheads="1"/>
          </p:cNvSpPr>
          <p:nvPr/>
        </p:nvSpPr>
        <p:spPr bwMode="auto">
          <a:xfrm>
            <a:off x="7452320" y="0"/>
            <a:ext cx="755576" cy="6858000"/>
          </a:xfrm>
          <a:prstGeom prst="rect">
            <a:avLst/>
          </a:prstGeom>
          <a:solidFill>
            <a:srgbClr val="D7E4BD">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25" name="矩形 24"/>
          <p:cNvSpPr/>
          <p:nvPr/>
        </p:nvSpPr>
        <p:spPr>
          <a:xfrm>
            <a:off x="0" y="2708920"/>
            <a:ext cx="9144000" cy="144016"/>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矩形 25"/>
          <p:cNvSpPr/>
          <p:nvPr/>
        </p:nvSpPr>
        <p:spPr>
          <a:xfrm>
            <a:off x="0" y="4365104"/>
            <a:ext cx="9144000" cy="288032"/>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矩形 32"/>
          <p:cNvSpPr>
            <a:spLocks noChangeArrowheads="1"/>
          </p:cNvSpPr>
          <p:nvPr/>
        </p:nvSpPr>
        <p:spPr bwMode="auto">
          <a:xfrm>
            <a:off x="323528" y="0"/>
            <a:ext cx="576064" cy="6858000"/>
          </a:xfrm>
          <a:prstGeom prst="rect">
            <a:avLst/>
          </a:prstGeom>
          <a:solidFill>
            <a:srgbClr val="D7E4BD">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28" name="矩形 27"/>
          <p:cNvSpPr/>
          <p:nvPr/>
        </p:nvSpPr>
        <p:spPr>
          <a:xfrm>
            <a:off x="0" y="5157192"/>
            <a:ext cx="9144000" cy="288032"/>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矩形 28"/>
          <p:cNvSpPr/>
          <p:nvPr/>
        </p:nvSpPr>
        <p:spPr>
          <a:xfrm>
            <a:off x="0" y="1268760"/>
            <a:ext cx="9144000" cy="1152128"/>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8"/>
          <p:cNvSpPr/>
          <p:nvPr/>
        </p:nvSpPr>
        <p:spPr>
          <a:xfrm>
            <a:off x="676017" y="2132856"/>
            <a:ext cx="1015663" cy="2477601"/>
          </a:xfrm>
          <a:prstGeom prst="rect">
            <a:avLst/>
          </a:prstGeom>
        </p:spPr>
        <p:txBody>
          <a:bodyPr vert="eaVert" wrap="square">
            <a:spAutoFit/>
          </a:bodyPr>
          <a:lstStyle/>
          <a:p>
            <a:pPr marL="457200" indent="-457200">
              <a:lnSpc>
                <a:spcPct val="150000"/>
              </a:lnSpc>
              <a:buFont typeface="Wingdings" pitchFamily="2" charset="2"/>
              <a:buChar char="n"/>
            </a:pPr>
            <a:r>
              <a:rPr lang="zh-CN" altLang="en-US" sz="1200" spc="300" dirty="0" smtClean="0">
                <a:solidFill>
                  <a:srgbClr val="FF3399"/>
                </a:solidFill>
                <a:latin typeface="Adobe 黑体 Std R" pitchFamily="34" charset="-122"/>
                <a:ea typeface="Adobe 黑体 Std R" pitchFamily="34" charset="-122"/>
              </a:rPr>
              <a:t>（进阶培训）</a:t>
            </a:r>
            <a:endParaRPr lang="en-US" altLang="zh-CN" sz="1200" spc="300" dirty="0" smtClean="0">
              <a:solidFill>
                <a:srgbClr val="FF3399"/>
              </a:solidFill>
              <a:latin typeface="Adobe 黑体 Std R" pitchFamily="34" charset="-122"/>
              <a:ea typeface="Adobe 黑体 Std R" pitchFamily="34" charset="-122"/>
            </a:endParaRPr>
          </a:p>
          <a:p>
            <a:pPr marL="457200" indent="-457200">
              <a:lnSpc>
                <a:spcPct val="150000"/>
              </a:lnSpc>
              <a:buFont typeface="Wingdings" pitchFamily="2" charset="2"/>
              <a:buChar char="n"/>
            </a:pPr>
            <a:r>
              <a:rPr lang="zh-CN" altLang="zh-CN" sz="1200" spc="300" dirty="0" smtClean="0">
                <a:solidFill>
                  <a:srgbClr val="0066CC"/>
                </a:solidFill>
                <a:latin typeface="Adobe 黑体 Std R" pitchFamily="34" charset="-122"/>
                <a:ea typeface="Adobe 黑体 Std R" pitchFamily="34" charset="-122"/>
              </a:rPr>
              <a:t>读者信息素养教育服务</a:t>
            </a:r>
            <a:endParaRPr lang="en-US" altLang="zh-CN" sz="1200" spc="300" dirty="0" smtClean="0">
              <a:solidFill>
                <a:srgbClr val="0066CC"/>
              </a:solidFill>
              <a:latin typeface="Adobe 黑体 Std R" pitchFamily="34" charset="-122"/>
              <a:ea typeface="Adobe 黑体 Std R" pitchFamily="34" charset="-122"/>
            </a:endParaRPr>
          </a:p>
          <a:p>
            <a:pPr marL="457200" indent="-457200">
              <a:lnSpc>
                <a:spcPct val="150000"/>
              </a:lnSpc>
              <a:buFont typeface="Wingdings" pitchFamily="2" charset="2"/>
              <a:buChar char="n"/>
            </a:pPr>
            <a:endParaRPr lang="en-US" altLang="zh-CN" sz="1200" spc="300" dirty="0" smtClean="0">
              <a:solidFill>
                <a:srgbClr val="0066CC"/>
              </a:solidFill>
              <a:latin typeface="Adobe 黑体 Std R" pitchFamily="34" charset="-122"/>
              <a:ea typeface="Adobe 黑体 Std R" pitchFamily="34" charset="-122"/>
            </a:endParaRPr>
          </a:p>
        </p:txBody>
      </p:sp>
      <p:pic>
        <p:nvPicPr>
          <p:cNvPr id="1026" name="Picture 2" descr="D:\backup\desktop\QQ截图20160908112734.jpg"/>
          <p:cNvPicPr>
            <a:picLocks noChangeAspect="1" noChangeArrowheads="1"/>
          </p:cNvPicPr>
          <p:nvPr/>
        </p:nvPicPr>
        <p:blipFill>
          <a:blip r:embed="rId2" cstate="email"/>
          <a:srcRect/>
          <a:stretch>
            <a:fillRect/>
          </a:stretch>
        </p:blipFill>
        <p:spPr bwMode="auto">
          <a:xfrm>
            <a:off x="1835696" y="1916832"/>
            <a:ext cx="5472608" cy="3059149"/>
          </a:xfrm>
          <a:prstGeom prst="rect">
            <a:avLst/>
          </a:prstGeom>
          <a:ln>
            <a:noFill/>
          </a:ln>
          <a:effectLst>
            <a:outerShdw blurRad="292100" dist="139700" dir="2700000" algn="tl" rotWithShape="0">
              <a:srgbClr val="333333">
                <a:alpha val="65000"/>
              </a:srgbClr>
            </a:outerShdw>
          </a:effectLst>
        </p:spPr>
      </p:pic>
      <p:pic>
        <p:nvPicPr>
          <p:cNvPr id="1030" name="Picture 6" descr="D:\backup\desktop\QQ截图20160908113434.jpg"/>
          <p:cNvPicPr>
            <a:picLocks noChangeAspect="1" noChangeArrowheads="1"/>
          </p:cNvPicPr>
          <p:nvPr/>
        </p:nvPicPr>
        <p:blipFill>
          <a:blip r:embed="rId3" cstate="email"/>
          <a:srcRect/>
          <a:stretch>
            <a:fillRect/>
          </a:stretch>
        </p:blipFill>
        <p:spPr bwMode="auto">
          <a:xfrm>
            <a:off x="3182680" y="178282"/>
            <a:ext cx="2788748" cy="1584176"/>
          </a:xfrm>
          <a:prstGeom prst="rect">
            <a:avLst/>
          </a:prstGeom>
          <a:ln>
            <a:noFill/>
          </a:ln>
          <a:effectLst>
            <a:outerShdw blurRad="292100" dist="139700" dir="2700000" algn="tl" rotWithShape="0">
              <a:srgbClr val="333333">
                <a:alpha val="65000"/>
              </a:srgbClr>
            </a:outerShdw>
          </a:effectLst>
        </p:spPr>
      </p:pic>
      <p:pic>
        <p:nvPicPr>
          <p:cNvPr id="1031" name="Picture 7" descr="D:\backup\desktop\QQ截图20160908113503.jpg"/>
          <p:cNvPicPr>
            <a:picLocks noChangeAspect="1" noChangeArrowheads="1"/>
          </p:cNvPicPr>
          <p:nvPr/>
        </p:nvPicPr>
        <p:blipFill>
          <a:blip r:embed="rId4" cstate="email"/>
          <a:srcRect/>
          <a:stretch>
            <a:fillRect/>
          </a:stretch>
        </p:blipFill>
        <p:spPr bwMode="auto">
          <a:xfrm>
            <a:off x="179512" y="5085184"/>
            <a:ext cx="2832347" cy="1571544"/>
          </a:xfrm>
          <a:prstGeom prst="rect">
            <a:avLst/>
          </a:prstGeom>
          <a:ln>
            <a:noFill/>
          </a:ln>
          <a:effectLst>
            <a:outerShdw blurRad="292100" dist="139700" dir="2700000" algn="tl" rotWithShape="0">
              <a:srgbClr val="333333">
                <a:alpha val="65000"/>
              </a:srgbClr>
            </a:outerShdw>
          </a:effectLst>
        </p:spPr>
      </p:pic>
      <p:pic>
        <p:nvPicPr>
          <p:cNvPr id="1033" name="Picture 9"/>
          <p:cNvPicPr>
            <a:picLocks noChangeAspect="1" noChangeArrowheads="1"/>
          </p:cNvPicPr>
          <p:nvPr/>
        </p:nvPicPr>
        <p:blipFill>
          <a:blip r:embed="rId5" cstate="email"/>
          <a:srcRect/>
          <a:stretch>
            <a:fillRect/>
          </a:stretch>
        </p:blipFill>
        <p:spPr bwMode="auto">
          <a:xfrm>
            <a:off x="6135008" y="178282"/>
            <a:ext cx="2829480" cy="1594534"/>
          </a:xfrm>
          <a:prstGeom prst="rect">
            <a:avLst/>
          </a:prstGeom>
          <a:ln>
            <a:noFill/>
          </a:ln>
          <a:effectLst>
            <a:outerShdw blurRad="292100" dist="139700" dir="2700000" algn="tl" rotWithShape="0">
              <a:srgbClr val="333333">
                <a:alpha val="65000"/>
              </a:srgbClr>
            </a:outerShdw>
          </a:effectLst>
        </p:spPr>
      </p:pic>
      <p:pic>
        <p:nvPicPr>
          <p:cNvPr id="1034" name="Picture 10"/>
          <p:cNvPicPr>
            <a:picLocks noChangeAspect="1" noChangeArrowheads="1"/>
          </p:cNvPicPr>
          <p:nvPr/>
        </p:nvPicPr>
        <p:blipFill>
          <a:blip r:embed="rId6" cstate="email"/>
          <a:srcRect/>
          <a:stretch>
            <a:fillRect/>
          </a:stretch>
        </p:blipFill>
        <p:spPr bwMode="auto">
          <a:xfrm>
            <a:off x="144016" y="178282"/>
            <a:ext cx="2816833" cy="1584176"/>
          </a:xfrm>
          <a:prstGeom prst="rect">
            <a:avLst/>
          </a:prstGeom>
          <a:ln>
            <a:noFill/>
          </a:ln>
          <a:effectLst>
            <a:outerShdw blurRad="292100" dist="139700" dir="2700000" algn="tl" rotWithShape="0">
              <a:srgbClr val="333333">
                <a:alpha val="65000"/>
              </a:srgbClr>
            </a:outerShdw>
          </a:effectLst>
        </p:spPr>
      </p:pic>
      <p:pic>
        <p:nvPicPr>
          <p:cNvPr id="1035" name="Picture 11"/>
          <p:cNvPicPr>
            <a:picLocks noChangeAspect="1" noChangeArrowheads="1"/>
          </p:cNvPicPr>
          <p:nvPr/>
        </p:nvPicPr>
        <p:blipFill>
          <a:blip r:embed="rId7" cstate="email"/>
          <a:srcRect/>
          <a:stretch>
            <a:fillRect/>
          </a:stretch>
        </p:blipFill>
        <p:spPr bwMode="auto">
          <a:xfrm>
            <a:off x="6084168" y="5085184"/>
            <a:ext cx="2952328" cy="1571889"/>
          </a:xfrm>
          <a:prstGeom prst="rect">
            <a:avLst/>
          </a:prstGeom>
          <a:ln>
            <a:noFill/>
          </a:ln>
          <a:effectLst>
            <a:outerShdw blurRad="292100" dist="139700" dir="2700000" algn="tl" rotWithShape="0">
              <a:srgbClr val="333333">
                <a:alpha val="65000"/>
              </a:srgbClr>
            </a:outerShdw>
          </a:effectLst>
        </p:spPr>
      </p:pic>
      <p:pic>
        <p:nvPicPr>
          <p:cNvPr id="1036" name="Picture 12"/>
          <p:cNvPicPr>
            <a:picLocks noChangeAspect="1" noChangeArrowheads="1"/>
          </p:cNvPicPr>
          <p:nvPr/>
        </p:nvPicPr>
        <p:blipFill>
          <a:blip r:embed="rId8" cstate="email"/>
          <a:srcRect/>
          <a:stretch>
            <a:fillRect/>
          </a:stretch>
        </p:blipFill>
        <p:spPr bwMode="auto">
          <a:xfrm>
            <a:off x="3131840" y="5085184"/>
            <a:ext cx="2828281" cy="156719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1034"/>
                                        </p:tgtEl>
                                        <p:attrNameLst>
                                          <p:attrName>style.visibility</p:attrName>
                                        </p:attrNameLst>
                                      </p:cBhvr>
                                      <p:to>
                                        <p:strVal val="visible"/>
                                      </p:to>
                                    </p:set>
                                    <p:anim calcmode="lin" valueType="num">
                                      <p:cBhvr>
                                        <p:cTn id="7" dur="1000" fill="hold"/>
                                        <p:tgtEl>
                                          <p:spTgt spid="1034"/>
                                        </p:tgtEl>
                                        <p:attrNameLst>
                                          <p:attrName>ppt_w</p:attrName>
                                        </p:attrNameLst>
                                      </p:cBhvr>
                                      <p:tavLst>
                                        <p:tav tm="0">
                                          <p:val>
                                            <p:fltVal val="0"/>
                                          </p:val>
                                        </p:tav>
                                        <p:tav tm="100000">
                                          <p:val>
                                            <p:strVal val="#ppt_w"/>
                                          </p:val>
                                        </p:tav>
                                      </p:tavLst>
                                    </p:anim>
                                    <p:anim calcmode="lin" valueType="num">
                                      <p:cBhvr>
                                        <p:cTn id="8" dur="1000" fill="hold"/>
                                        <p:tgtEl>
                                          <p:spTgt spid="1034"/>
                                        </p:tgtEl>
                                        <p:attrNameLst>
                                          <p:attrName>ppt_h</p:attrName>
                                        </p:attrNameLst>
                                      </p:cBhvr>
                                      <p:tavLst>
                                        <p:tav tm="0">
                                          <p:val>
                                            <p:fltVal val="0"/>
                                          </p:val>
                                        </p:tav>
                                        <p:tav tm="100000">
                                          <p:val>
                                            <p:strVal val="#ppt_h"/>
                                          </p:val>
                                        </p:tav>
                                      </p:tavLst>
                                    </p:anim>
                                    <p:anim calcmode="lin" valueType="num">
                                      <p:cBhvr>
                                        <p:cTn id="9" dur="1000" fill="hold"/>
                                        <p:tgtEl>
                                          <p:spTgt spid="1034"/>
                                        </p:tgtEl>
                                        <p:attrNameLst>
                                          <p:attrName>style.rotation</p:attrName>
                                        </p:attrNameLst>
                                      </p:cBhvr>
                                      <p:tavLst>
                                        <p:tav tm="0">
                                          <p:val>
                                            <p:fltVal val="90"/>
                                          </p:val>
                                        </p:tav>
                                        <p:tav tm="100000">
                                          <p:val>
                                            <p:fltVal val="0"/>
                                          </p:val>
                                        </p:tav>
                                      </p:tavLst>
                                    </p:anim>
                                    <p:animEffect transition="in" filter="fade">
                                      <p:cBhvr>
                                        <p:cTn id="10" dur="1000"/>
                                        <p:tgtEl>
                                          <p:spTgt spid="1034"/>
                                        </p:tgtEl>
                                      </p:cBhvr>
                                    </p:animEffect>
                                  </p:childTnLst>
                                </p:cTn>
                              </p:par>
                            </p:childTnLst>
                          </p:cTn>
                        </p:par>
                        <p:par>
                          <p:cTn id="11" fill="hold">
                            <p:stCondLst>
                              <p:cond delay="1000"/>
                            </p:stCondLst>
                            <p:childTnLst>
                              <p:par>
                                <p:cTn id="12" presetID="31" presetClass="entr" presetSubtype="0" fill="hold" nodeType="afterEffect">
                                  <p:stCondLst>
                                    <p:cond delay="0"/>
                                  </p:stCondLst>
                                  <p:iterate type="lt">
                                    <p:tmPct val="5000"/>
                                  </p:iterate>
                                  <p:childTnLst>
                                    <p:set>
                                      <p:cBhvr>
                                        <p:cTn id="13" dur="1" fill="hold">
                                          <p:stCondLst>
                                            <p:cond delay="0"/>
                                          </p:stCondLst>
                                        </p:cTn>
                                        <p:tgtEl>
                                          <p:spTgt spid="1030"/>
                                        </p:tgtEl>
                                        <p:attrNameLst>
                                          <p:attrName>style.visibility</p:attrName>
                                        </p:attrNameLst>
                                      </p:cBhvr>
                                      <p:to>
                                        <p:strVal val="visible"/>
                                      </p:to>
                                    </p:set>
                                    <p:anim calcmode="lin" valueType="num">
                                      <p:cBhvr>
                                        <p:cTn id="14" dur="1000" fill="hold"/>
                                        <p:tgtEl>
                                          <p:spTgt spid="1030"/>
                                        </p:tgtEl>
                                        <p:attrNameLst>
                                          <p:attrName>ppt_w</p:attrName>
                                        </p:attrNameLst>
                                      </p:cBhvr>
                                      <p:tavLst>
                                        <p:tav tm="0">
                                          <p:val>
                                            <p:fltVal val="0"/>
                                          </p:val>
                                        </p:tav>
                                        <p:tav tm="100000">
                                          <p:val>
                                            <p:strVal val="#ppt_w"/>
                                          </p:val>
                                        </p:tav>
                                      </p:tavLst>
                                    </p:anim>
                                    <p:anim calcmode="lin" valueType="num">
                                      <p:cBhvr>
                                        <p:cTn id="15" dur="1000" fill="hold"/>
                                        <p:tgtEl>
                                          <p:spTgt spid="1030"/>
                                        </p:tgtEl>
                                        <p:attrNameLst>
                                          <p:attrName>ppt_h</p:attrName>
                                        </p:attrNameLst>
                                      </p:cBhvr>
                                      <p:tavLst>
                                        <p:tav tm="0">
                                          <p:val>
                                            <p:fltVal val="0"/>
                                          </p:val>
                                        </p:tav>
                                        <p:tav tm="100000">
                                          <p:val>
                                            <p:strVal val="#ppt_h"/>
                                          </p:val>
                                        </p:tav>
                                      </p:tavLst>
                                    </p:anim>
                                    <p:anim calcmode="lin" valueType="num">
                                      <p:cBhvr>
                                        <p:cTn id="16" dur="1000" fill="hold"/>
                                        <p:tgtEl>
                                          <p:spTgt spid="1030"/>
                                        </p:tgtEl>
                                        <p:attrNameLst>
                                          <p:attrName>style.rotation</p:attrName>
                                        </p:attrNameLst>
                                      </p:cBhvr>
                                      <p:tavLst>
                                        <p:tav tm="0">
                                          <p:val>
                                            <p:fltVal val="90"/>
                                          </p:val>
                                        </p:tav>
                                        <p:tav tm="100000">
                                          <p:val>
                                            <p:fltVal val="0"/>
                                          </p:val>
                                        </p:tav>
                                      </p:tavLst>
                                    </p:anim>
                                    <p:animEffect transition="in" filter="fade">
                                      <p:cBhvr>
                                        <p:cTn id="17" dur="1000"/>
                                        <p:tgtEl>
                                          <p:spTgt spid="1030"/>
                                        </p:tgtEl>
                                      </p:cBhvr>
                                    </p:animEffect>
                                  </p:childTnLst>
                                </p:cTn>
                              </p:par>
                            </p:childTnLst>
                          </p:cTn>
                        </p:par>
                        <p:par>
                          <p:cTn id="18" fill="hold">
                            <p:stCondLst>
                              <p:cond delay="2000"/>
                            </p:stCondLst>
                            <p:childTnLst>
                              <p:par>
                                <p:cTn id="19" presetID="31" presetClass="entr" presetSubtype="0" fill="hold" nodeType="afterEffect">
                                  <p:stCondLst>
                                    <p:cond delay="0"/>
                                  </p:stCondLst>
                                  <p:iterate type="lt">
                                    <p:tmPct val="5000"/>
                                  </p:iterate>
                                  <p:childTnLst>
                                    <p:set>
                                      <p:cBhvr>
                                        <p:cTn id="20" dur="1" fill="hold">
                                          <p:stCondLst>
                                            <p:cond delay="0"/>
                                          </p:stCondLst>
                                        </p:cTn>
                                        <p:tgtEl>
                                          <p:spTgt spid="1033"/>
                                        </p:tgtEl>
                                        <p:attrNameLst>
                                          <p:attrName>style.visibility</p:attrName>
                                        </p:attrNameLst>
                                      </p:cBhvr>
                                      <p:to>
                                        <p:strVal val="visible"/>
                                      </p:to>
                                    </p:set>
                                    <p:anim calcmode="lin" valueType="num">
                                      <p:cBhvr>
                                        <p:cTn id="21" dur="1000" fill="hold"/>
                                        <p:tgtEl>
                                          <p:spTgt spid="1033"/>
                                        </p:tgtEl>
                                        <p:attrNameLst>
                                          <p:attrName>ppt_w</p:attrName>
                                        </p:attrNameLst>
                                      </p:cBhvr>
                                      <p:tavLst>
                                        <p:tav tm="0">
                                          <p:val>
                                            <p:fltVal val="0"/>
                                          </p:val>
                                        </p:tav>
                                        <p:tav tm="100000">
                                          <p:val>
                                            <p:strVal val="#ppt_w"/>
                                          </p:val>
                                        </p:tav>
                                      </p:tavLst>
                                    </p:anim>
                                    <p:anim calcmode="lin" valueType="num">
                                      <p:cBhvr>
                                        <p:cTn id="22" dur="1000" fill="hold"/>
                                        <p:tgtEl>
                                          <p:spTgt spid="1033"/>
                                        </p:tgtEl>
                                        <p:attrNameLst>
                                          <p:attrName>ppt_h</p:attrName>
                                        </p:attrNameLst>
                                      </p:cBhvr>
                                      <p:tavLst>
                                        <p:tav tm="0">
                                          <p:val>
                                            <p:fltVal val="0"/>
                                          </p:val>
                                        </p:tav>
                                        <p:tav tm="100000">
                                          <p:val>
                                            <p:strVal val="#ppt_h"/>
                                          </p:val>
                                        </p:tav>
                                      </p:tavLst>
                                    </p:anim>
                                    <p:anim calcmode="lin" valueType="num">
                                      <p:cBhvr>
                                        <p:cTn id="23" dur="1000" fill="hold"/>
                                        <p:tgtEl>
                                          <p:spTgt spid="1033"/>
                                        </p:tgtEl>
                                        <p:attrNameLst>
                                          <p:attrName>style.rotation</p:attrName>
                                        </p:attrNameLst>
                                      </p:cBhvr>
                                      <p:tavLst>
                                        <p:tav tm="0">
                                          <p:val>
                                            <p:fltVal val="90"/>
                                          </p:val>
                                        </p:tav>
                                        <p:tav tm="100000">
                                          <p:val>
                                            <p:fltVal val="0"/>
                                          </p:val>
                                        </p:tav>
                                      </p:tavLst>
                                    </p:anim>
                                    <p:animEffect transition="in" filter="fade">
                                      <p:cBhvr>
                                        <p:cTn id="24" dur="1000"/>
                                        <p:tgtEl>
                                          <p:spTgt spid="1033"/>
                                        </p:tgtEl>
                                      </p:cBhvr>
                                    </p:animEffect>
                                  </p:childTnLst>
                                </p:cTn>
                              </p:par>
                            </p:childTnLst>
                          </p:cTn>
                        </p:par>
                        <p:par>
                          <p:cTn id="25" fill="hold">
                            <p:stCondLst>
                              <p:cond delay="3000"/>
                            </p:stCondLst>
                            <p:childTnLst>
                              <p:par>
                                <p:cTn id="26" presetID="31" presetClass="entr" presetSubtype="0" fill="hold" nodeType="afterEffect">
                                  <p:stCondLst>
                                    <p:cond delay="0"/>
                                  </p:stCondLst>
                                  <p:iterate type="lt">
                                    <p:tmPct val="5000"/>
                                  </p:iterate>
                                  <p:childTnLst>
                                    <p:set>
                                      <p:cBhvr>
                                        <p:cTn id="27" dur="1" fill="hold">
                                          <p:stCondLst>
                                            <p:cond delay="0"/>
                                          </p:stCondLst>
                                        </p:cTn>
                                        <p:tgtEl>
                                          <p:spTgt spid="1031"/>
                                        </p:tgtEl>
                                        <p:attrNameLst>
                                          <p:attrName>style.visibility</p:attrName>
                                        </p:attrNameLst>
                                      </p:cBhvr>
                                      <p:to>
                                        <p:strVal val="visible"/>
                                      </p:to>
                                    </p:set>
                                    <p:anim calcmode="lin" valueType="num">
                                      <p:cBhvr>
                                        <p:cTn id="28" dur="1000" fill="hold"/>
                                        <p:tgtEl>
                                          <p:spTgt spid="1031"/>
                                        </p:tgtEl>
                                        <p:attrNameLst>
                                          <p:attrName>ppt_w</p:attrName>
                                        </p:attrNameLst>
                                      </p:cBhvr>
                                      <p:tavLst>
                                        <p:tav tm="0">
                                          <p:val>
                                            <p:fltVal val="0"/>
                                          </p:val>
                                        </p:tav>
                                        <p:tav tm="100000">
                                          <p:val>
                                            <p:strVal val="#ppt_w"/>
                                          </p:val>
                                        </p:tav>
                                      </p:tavLst>
                                    </p:anim>
                                    <p:anim calcmode="lin" valueType="num">
                                      <p:cBhvr>
                                        <p:cTn id="29" dur="1000" fill="hold"/>
                                        <p:tgtEl>
                                          <p:spTgt spid="1031"/>
                                        </p:tgtEl>
                                        <p:attrNameLst>
                                          <p:attrName>ppt_h</p:attrName>
                                        </p:attrNameLst>
                                      </p:cBhvr>
                                      <p:tavLst>
                                        <p:tav tm="0">
                                          <p:val>
                                            <p:fltVal val="0"/>
                                          </p:val>
                                        </p:tav>
                                        <p:tav tm="100000">
                                          <p:val>
                                            <p:strVal val="#ppt_h"/>
                                          </p:val>
                                        </p:tav>
                                      </p:tavLst>
                                    </p:anim>
                                    <p:anim calcmode="lin" valueType="num">
                                      <p:cBhvr>
                                        <p:cTn id="30" dur="1000" fill="hold"/>
                                        <p:tgtEl>
                                          <p:spTgt spid="1031"/>
                                        </p:tgtEl>
                                        <p:attrNameLst>
                                          <p:attrName>style.rotation</p:attrName>
                                        </p:attrNameLst>
                                      </p:cBhvr>
                                      <p:tavLst>
                                        <p:tav tm="0">
                                          <p:val>
                                            <p:fltVal val="90"/>
                                          </p:val>
                                        </p:tav>
                                        <p:tav tm="100000">
                                          <p:val>
                                            <p:fltVal val="0"/>
                                          </p:val>
                                        </p:tav>
                                      </p:tavLst>
                                    </p:anim>
                                    <p:animEffect transition="in" filter="fade">
                                      <p:cBhvr>
                                        <p:cTn id="31" dur="1000"/>
                                        <p:tgtEl>
                                          <p:spTgt spid="1031"/>
                                        </p:tgtEl>
                                      </p:cBhvr>
                                    </p:animEffect>
                                  </p:childTnLst>
                                </p:cTn>
                              </p:par>
                            </p:childTnLst>
                          </p:cTn>
                        </p:par>
                        <p:par>
                          <p:cTn id="32" fill="hold">
                            <p:stCondLst>
                              <p:cond delay="4000"/>
                            </p:stCondLst>
                            <p:childTnLst>
                              <p:par>
                                <p:cTn id="33" presetID="31" presetClass="entr" presetSubtype="0" fill="hold" nodeType="afterEffect">
                                  <p:stCondLst>
                                    <p:cond delay="0"/>
                                  </p:stCondLst>
                                  <p:iterate type="lt">
                                    <p:tmPct val="5000"/>
                                  </p:iterate>
                                  <p:childTnLst>
                                    <p:set>
                                      <p:cBhvr>
                                        <p:cTn id="34" dur="1" fill="hold">
                                          <p:stCondLst>
                                            <p:cond delay="0"/>
                                          </p:stCondLst>
                                        </p:cTn>
                                        <p:tgtEl>
                                          <p:spTgt spid="1036"/>
                                        </p:tgtEl>
                                        <p:attrNameLst>
                                          <p:attrName>style.visibility</p:attrName>
                                        </p:attrNameLst>
                                      </p:cBhvr>
                                      <p:to>
                                        <p:strVal val="visible"/>
                                      </p:to>
                                    </p:set>
                                    <p:anim calcmode="lin" valueType="num">
                                      <p:cBhvr>
                                        <p:cTn id="35" dur="1000" fill="hold"/>
                                        <p:tgtEl>
                                          <p:spTgt spid="1036"/>
                                        </p:tgtEl>
                                        <p:attrNameLst>
                                          <p:attrName>ppt_w</p:attrName>
                                        </p:attrNameLst>
                                      </p:cBhvr>
                                      <p:tavLst>
                                        <p:tav tm="0">
                                          <p:val>
                                            <p:fltVal val="0"/>
                                          </p:val>
                                        </p:tav>
                                        <p:tav tm="100000">
                                          <p:val>
                                            <p:strVal val="#ppt_w"/>
                                          </p:val>
                                        </p:tav>
                                      </p:tavLst>
                                    </p:anim>
                                    <p:anim calcmode="lin" valueType="num">
                                      <p:cBhvr>
                                        <p:cTn id="36" dur="1000" fill="hold"/>
                                        <p:tgtEl>
                                          <p:spTgt spid="1036"/>
                                        </p:tgtEl>
                                        <p:attrNameLst>
                                          <p:attrName>ppt_h</p:attrName>
                                        </p:attrNameLst>
                                      </p:cBhvr>
                                      <p:tavLst>
                                        <p:tav tm="0">
                                          <p:val>
                                            <p:fltVal val="0"/>
                                          </p:val>
                                        </p:tav>
                                        <p:tav tm="100000">
                                          <p:val>
                                            <p:strVal val="#ppt_h"/>
                                          </p:val>
                                        </p:tav>
                                      </p:tavLst>
                                    </p:anim>
                                    <p:anim calcmode="lin" valueType="num">
                                      <p:cBhvr>
                                        <p:cTn id="37" dur="1000" fill="hold"/>
                                        <p:tgtEl>
                                          <p:spTgt spid="1036"/>
                                        </p:tgtEl>
                                        <p:attrNameLst>
                                          <p:attrName>style.rotation</p:attrName>
                                        </p:attrNameLst>
                                      </p:cBhvr>
                                      <p:tavLst>
                                        <p:tav tm="0">
                                          <p:val>
                                            <p:fltVal val="90"/>
                                          </p:val>
                                        </p:tav>
                                        <p:tav tm="100000">
                                          <p:val>
                                            <p:fltVal val="0"/>
                                          </p:val>
                                        </p:tav>
                                      </p:tavLst>
                                    </p:anim>
                                    <p:animEffect transition="in" filter="fade">
                                      <p:cBhvr>
                                        <p:cTn id="38" dur="1000"/>
                                        <p:tgtEl>
                                          <p:spTgt spid="1036"/>
                                        </p:tgtEl>
                                      </p:cBhvr>
                                    </p:animEffect>
                                  </p:childTnLst>
                                </p:cTn>
                              </p:par>
                            </p:childTnLst>
                          </p:cTn>
                        </p:par>
                        <p:par>
                          <p:cTn id="39" fill="hold">
                            <p:stCondLst>
                              <p:cond delay="5000"/>
                            </p:stCondLst>
                            <p:childTnLst>
                              <p:par>
                                <p:cTn id="40" presetID="31" presetClass="entr" presetSubtype="0" fill="hold" nodeType="afterEffect">
                                  <p:stCondLst>
                                    <p:cond delay="0"/>
                                  </p:stCondLst>
                                  <p:iterate type="lt">
                                    <p:tmPct val="5000"/>
                                  </p:iterate>
                                  <p:childTnLst>
                                    <p:set>
                                      <p:cBhvr>
                                        <p:cTn id="41" dur="1" fill="hold">
                                          <p:stCondLst>
                                            <p:cond delay="0"/>
                                          </p:stCondLst>
                                        </p:cTn>
                                        <p:tgtEl>
                                          <p:spTgt spid="1035"/>
                                        </p:tgtEl>
                                        <p:attrNameLst>
                                          <p:attrName>style.visibility</p:attrName>
                                        </p:attrNameLst>
                                      </p:cBhvr>
                                      <p:to>
                                        <p:strVal val="visible"/>
                                      </p:to>
                                    </p:set>
                                    <p:anim calcmode="lin" valueType="num">
                                      <p:cBhvr>
                                        <p:cTn id="42" dur="1000" fill="hold"/>
                                        <p:tgtEl>
                                          <p:spTgt spid="1035"/>
                                        </p:tgtEl>
                                        <p:attrNameLst>
                                          <p:attrName>ppt_w</p:attrName>
                                        </p:attrNameLst>
                                      </p:cBhvr>
                                      <p:tavLst>
                                        <p:tav tm="0">
                                          <p:val>
                                            <p:fltVal val="0"/>
                                          </p:val>
                                        </p:tav>
                                        <p:tav tm="100000">
                                          <p:val>
                                            <p:strVal val="#ppt_w"/>
                                          </p:val>
                                        </p:tav>
                                      </p:tavLst>
                                    </p:anim>
                                    <p:anim calcmode="lin" valueType="num">
                                      <p:cBhvr>
                                        <p:cTn id="43" dur="1000" fill="hold"/>
                                        <p:tgtEl>
                                          <p:spTgt spid="1035"/>
                                        </p:tgtEl>
                                        <p:attrNameLst>
                                          <p:attrName>ppt_h</p:attrName>
                                        </p:attrNameLst>
                                      </p:cBhvr>
                                      <p:tavLst>
                                        <p:tav tm="0">
                                          <p:val>
                                            <p:fltVal val="0"/>
                                          </p:val>
                                        </p:tav>
                                        <p:tav tm="100000">
                                          <p:val>
                                            <p:strVal val="#ppt_h"/>
                                          </p:val>
                                        </p:tav>
                                      </p:tavLst>
                                    </p:anim>
                                    <p:anim calcmode="lin" valueType="num">
                                      <p:cBhvr>
                                        <p:cTn id="44" dur="1000" fill="hold"/>
                                        <p:tgtEl>
                                          <p:spTgt spid="1035"/>
                                        </p:tgtEl>
                                        <p:attrNameLst>
                                          <p:attrName>style.rotation</p:attrName>
                                        </p:attrNameLst>
                                      </p:cBhvr>
                                      <p:tavLst>
                                        <p:tav tm="0">
                                          <p:val>
                                            <p:fltVal val="90"/>
                                          </p:val>
                                        </p:tav>
                                        <p:tav tm="100000">
                                          <p:val>
                                            <p:fltVal val="0"/>
                                          </p:val>
                                        </p:tav>
                                      </p:tavLst>
                                    </p:anim>
                                    <p:animEffect transition="in" filter="fade">
                                      <p:cBhvr>
                                        <p:cTn id="45" dur="1000"/>
                                        <p:tgtEl>
                                          <p:spTgt spid="1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矩形 32"/>
          <p:cNvSpPr>
            <a:spLocks noChangeArrowheads="1"/>
          </p:cNvSpPr>
          <p:nvPr/>
        </p:nvSpPr>
        <p:spPr bwMode="auto">
          <a:xfrm>
            <a:off x="0" y="4797152"/>
            <a:ext cx="9144000" cy="1152128"/>
          </a:xfrm>
          <a:prstGeom prst="rect">
            <a:avLst/>
          </a:prstGeom>
          <a:solidFill>
            <a:srgbClr val="D7E4BD">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34" name="矩形 32"/>
          <p:cNvSpPr>
            <a:spLocks noChangeArrowheads="1"/>
          </p:cNvSpPr>
          <p:nvPr/>
        </p:nvSpPr>
        <p:spPr bwMode="auto">
          <a:xfrm>
            <a:off x="0" y="1556792"/>
            <a:ext cx="9144000" cy="432048"/>
          </a:xfrm>
          <a:prstGeom prst="rect">
            <a:avLst/>
          </a:prstGeom>
          <a:solidFill>
            <a:srgbClr val="D7E4BD">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33" name="矩形 32"/>
          <p:cNvSpPr/>
          <p:nvPr/>
        </p:nvSpPr>
        <p:spPr>
          <a:xfrm>
            <a:off x="7740352" y="0"/>
            <a:ext cx="288032"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2" name="矩形 31"/>
          <p:cNvSpPr/>
          <p:nvPr/>
        </p:nvSpPr>
        <p:spPr>
          <a:xfrm>
            <a:off x="152400" y="0"/>
            <a:ext cx="603176"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1" name="矩形 30"/>
          <p:cNvSpPr/>
          <p:nvPr/>
        </p:nvSpPr>
        <p:spPr>
          <a:xfrm>
            <a:off x="0" y="2924944"/>
            <a:ext cx="9144000" cy="1152128"/>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0" name="矩形 32"/>
          <p:cNvSpPr>
            <a:spLocks noChangeArrowheads="1"/>
          </p:cNvSpPr>
          <p:nvPr/>
        </p:nvSpPr>
        <p:spPr bwMode="auto">
          <a:xfrm>
            <a:off x="7452320" y="0"/>
            <a:ext cx="755576" cy="6858000"/>
          </a:xfrm>
          <a:prstGeom prst="rect">
            <a:avLst/>
          </a:prstGeom>
          <a:solidFill>
            <a:srgbClr val="D7E4BD">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25" name="矩形 24"/>
          <p:cNvSpPr/>
          <p:nvPr/>
        </p:nvSpPr>
        <p:spPr>
          <a:xfrm>
            <a:off x="0" y="2708920"/>
            <a:ext cx="9144000" cy="144016"/>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矩形 25"/>
          <p:cNvSpPr/>
          <p:nvPr/>
        </p:nvSpPr>
        <p:spPr>
          <a:xfrm>
            <a:off x="0" y="4365104"/>
            <a:ext cx="9144000" cy="288032"/>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7" name="矩形 32"/>
          <p:cNvSpPr>
            <a:spLocks noChangeArrowheads="1"/>
          </p:cNvSpPr>
          <p:nvPr/>
        </p:nvSpPr>
        <p:spPr bwMode="auto">
          <a:xfrm>
            <a:off x="323528" y="0"/>
            <a:ext cx="576064" cy="6858000"/>
          </a:xfrm>
          <a:prstGeom prst="rect">
            <a:avLst/>
          </a:prstGeom>
          <a:solidFill>
            <a:srgbClr val="D7E4BD">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28" name="矩形 27"/>
          <p:cNvSpPr/>
          <p:nvPr/>
        </p:nvSpPr>
        <p:spPr>
          <a:xfrm>
            <a:off x="0" y="5157192"/>
            <a:ext cx="9144000" cy="288032"/>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9" name="矩形 28"/>
          <p:cNvSpPr/>
          <p:nvPr/>
        </p:nvSpPr>
        <p:spPr>
          <a:xfrm>
            <a:off x="0" y="1268760"/>
            <a:ext cx="9144000" cy="1152128"/>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2" name="矩形 21"/>
          <p:cNvSpPr/>
          <p:nvPr/>
        </p:nvSpPr>
        <p:spPr>
          <a:xfrm>
            <a:off x="179512" y="476672"/>
            <a:ext cx="1015663" cy="2477601"/>
          </a:xfrm>
          <a:prstGeom prst="rect">
            <a:avLst/>
          </a:prstGeom>
        </p:spPr>
        <p:txBody>
          <a:bodyPr vert="eaVert" wrap="square">
            <a:spAutoFit/>
          </a:bodyPr>
          <a:lstStyle/>
          <a:p>
            <a:pPr marL="457200" indent="-457200">
              <a:lnSpc>
                <a:spcPct val="150000"/>
              </a:lnSpc>
              <a:buFont typeface="Wingdings" pitchFamily="2" charset="2"/>
              <a:buChar char="n"/>
            </a:pPr>
            <a:r>
              <a:rPr lang="zh-CN" altLang="en-US" sz="1200" spc="300" dirty="0" smtClean="0">
                <a:solidFill>
                  <a:srgbClr val="FF3399"/>
                </a:solidFill>
                <a:latin typeface="Adobe 黑体 Std R" pitchFamily="34" charset="-122"/>
                <a:ea typeface="Adobe 黑体 Std R" pitchFamily="34" charset="-122"/>
              </a:rPr>
              <a:t>（高阶培训）</a:t>
            </a:r>
            <a:endParaRPr lang="en-US" altLang="zh-CN" sz="1200" spc="300" dirty="0" smtClean="0">
              <a:solidFill>
                <a:srgbClr val="FF3399"/>
              </a:solidFill>
              <a:latin typeface="Adobe 黑体 Std R" pitchFamily="34" charset="-122"/>
              <a:ea typeface="Adobe 黑体 Std R" pitchFamily="34" charset="-122"/>
            </a:endParaRPr>
          </a:p>
          <a:p>
            <a:pPr marL="457200" indent="-457200">
              <a:lnSpc>
                <a:spcPct val="150000"/>
              </a:lnSpc>
              <a:buFont typeface="Wingdings" pitchFamily="2" charset="2"/>
              <a:buChar char="n"/>
            </a:pPr>
            <a:r>
              <a:rPr lang="zh-CN" altLang="zh-CN" sz="1200" spc="300" dirty="0" smtClean="0">
                <a:solidFill>
                  <a:srgbClr val="0066CC"/>
                </a:solidFill>
                <a:latin typeface="Adobe 黑体 Std R" pitchFamily="34" charset="-122"/>
                <a:ea typeface="Adobe 黑体 Std R" pitchFamily="34" charset="-122"/>
              </a:rPr>
              <a:t>读者信息素养教育服务</a:t>
            </a:r>
            <a:endParaRPr lang="en-US" altLang="zh-CN" sz="1200" spc="300" dirty="0" smtClean="0">
              <a:solidFill>
                <a:srgbClr val="0066CC"/>
              </a:solidFill>
              <a:latin typeface="Adobe 黑体 Std R" pitchFamily="34" charset="-122"/>
              <a:ea typeface="Adobe 黑体 Std R" pitchFamily="34" charset="-122"/>
            </a:endParaRPr>
          </a:p>
          <a:p>
            <a:pPr marL="457200" indent="-457200">
              <a:lnSpc>
                <a:spcPct val="150000"/>
              </a:lnSpc>
              <a:buFont typeface="Wingdings" pitchFamily="2" charset="2"/>
              <a:buChar char="n"/>
            </a:pPr>
            <a:endParaRPr lang="en-US" altLang="zh-CN" sz="1200" spc="300" dirty="0" smtClean="0">
              <a:solidFill>
                <a:srgbClr val="0066CC"/>
              </a:solidFill>
              <a:latin typeface="Adobe 黑体 Std R" pitchFamily="34" charset="-122"/>
              <a:ea typeface="Adobe 黑体 Std R" pitchFamily="34" charset="-122"/>
            </a:endParaRPr>
          </a:p>
        </p:txBody>
      </p:sp>
      <p:pic>
        <p:nvPicPr>
          <p:cNvPr id="2050" name="Picture 2"/>
          <p:cNvPicPr>
            <a:picLocks noChangeAspect="1" noChangeArrowheads="1"/>
          </p:cNvPicPr>
          <p:nvPr/>
        </p:nvPicPr>
        <p:blipFill>
          <a:blip r:embed="rId2" cstate="email"/>
          <a:srcRect/>
          <a:stretch>
            <a:fillRect/>
          </a:stretch>
        </p:blipFill>
        <p:spPr bwMode="auto">
          <a:xfrm>
            <a:off x="1259632" y="188640"/>
            <a:ext cx="4261127" cy="3168352"/>
          </a:xfrm>
          <a:prstGeom prst="rect">
            <a:avLst/>
          </a:prstGeom>
          <a:ln>
            <a:noFill/>
          </a:ln>
          <a:effectLst>
            <a:outerShdw blurRad="292100" dist="139700" dir="2700000" algn="tl" rotWithShape="0">
              <a:srgbClr val="333333">
                <a:alpha val="65000"/>
              </a:srgbClr>
            </a:outerShdw>
          </a:effectLst>
        </p:spPr>
      </p:pic>
      <p:sp>
        <p:nvSpPr>
          <p:cNvPr id="24" name="TextBox 23"/>
          <p:cNvSpPr txBox="1"/>
          <p:nvPr/>
        </p:nvSpPr>
        <p:spPr>
          <a:xfrm>
            <a:off x="5868144" y="476672"/>
            <a:ext cx="2736304" cy="2816156"/>
          </a:xfrm>
          <a:prstGeom prst="rect">
            <a:avLst/>
          </a:prstGeom>
          <a:solidFill>
            <a:srgbClr val="D9D9D9">
              <a:alpha val="61961"/>
            </a:srgbClr>
          </a:solidFill>
        </p:spPr>
        <p:txBody>
          <a:bodyPr wrap="square" rtlCol="0">
            <a:spAutoFit/>
          </a:bodyPr>
          <a:lstStyle/>
          <a:p>
            <a:pPr>
              <a:lnSpc>
                <a:spcPct val="150000"/>
              </a:lnSpc>
            </a:pPr>
            <a:r>
              <a:rPr lang="en-US" altLang="zh-CN" sz="1000" dirty="0" smtClean="0">
                <a:latin typeface="黑体" pitchFamily="49" charset="-122"/>
                <a:ea typeface="黑体" pitchFamily="49" charset="-122"/>
              </a:rPr>
              <a:t>PART I </a:t>
            </a:r>
            <a:r>
              <a:rPr lang="zh-CN" altLang="en-US" sz="1000" dirty="0" smtClean="0">
                <a:latin typeface="黑体" pitchFamily="49" charset="-122"/>
                <a:ea typeface="黑体" pitchFamily="49" charset="-122"/>
              </a:rPr>
              <a:t>什么是毕业论文</a:t>
            </a:r>
            <a:endParaRPr lang="en-US" altLang="zh-CN" sz="1000" dirty="0" smtClean="0">
              <a:latin typeface="黑体" pitchFamily="49" charset="-122"/>
              <a:ea typeface="黑体" pitchFamily="49" charset="-122"/>
            </a:endParaRPr>
          </a:p>
          <a:p>
            <a:pPr marL="228600" indent="-228600">
              <a:lnSpc>
                <a:spcPct val="150000"/>
              </a:lnSpc>
              <a:buFont typeface="+mj-lt"/>
              <a:buAutoNum type="arabicPeriod"/>
            </a:pPr>
            <a:r>
              <a:rPr lang="zh-CN" altLang="en-US" sz="1000" dirty="0" smtClean="0">
                <a:latin typeface="黑体" pitchFamily="49" charset="-122"/>
                <a:ea typeface="黑体" pitchFamily="49" charset="-122"/>
              </a:rPr>
              <a:t>什么是毕业论文</a:t>
            </a:r>
            <a:endParaRPr lang="en-US" altLang="zh-CN" sz="1000" dirty="0" smtClean="0">
              <a:latin typeface="黑体" pitchFamily="49" charset="-122"/>
              <a:ea typeface="黑体" pitchFamily="49" charset="-122"/>
            </a:endParaRPr>
          </a:p>
          <a:p>
            <a:pPr marL="228600" indent="-228600">
              <a:lnSpc>
                <a:spcPct val="150000"/>
              </a:lnSpc>
              <a:buFont typeface="+mj-lt"/>
              <a:buAutoNum type="arabicPeriod"/>
            </a:pPr>
            <a:r>
              <a:rPr lang="zh-CN" altLang="en-US" sz="1000" dirty="0" smtClean="0">
                <a:latin typeface="黑体" pitchFamily="49" charset="-122"/>
                <a:ea typeface="黑体" pitchFamily="49" charset="-122"/>
              </a:rPr>
              <a:t>毕业论文的特点与要求</a:t>
            </a:r>
            <a:endParaRPr lang="en-US" altLang="zh-CN" sz="1000" dirty="0" smtClean="0">
              <a:latin typeface="黑体" pitchFamily="49" charset="-122"/>
              <a:ea typeface="黑体" pitchFamily="49" charset="-122"/>
            </a:endParaRPr>
          </a:p>
          <a:p>
            <a:pPr>
              <a:lnSpc>
                <a:spcPct val="150000"/>
              </a:lnSpc>
            </a:pPr>
            <a:endParaRPr lang="zh-CN" altLang="en-US" sz="1000" dirty="0" smtClean="0">
              <a:latin typeface="黑体" pitchFamily="49" charset="-122"/>
              <a:ea typeface="黑体" pitchFamily="49" charset="-122"/>
            </a:endParaRPr>
          </a:p>
          <a:p>
            <a:pPr>
              <a:lnSpc>
                <a:spcPct val="150000"/>
              </a:lnSpc>
            </a:pPr>
            <a:r>
              <a:rPr lang="en-US" altLang="zh-CN" sz="1000" dirty="0" smtClean="0">
                <a:latin typeface="黑体" pitchFamily="49" charset="-122"/>
                <a:ea typeface="黑体" pitchFamily="49" charset="-122"/>
              </a:rPr>
              <a:t>PART II </a:t>
            </a:r>
            <a:r>
              <a:rPr lang="zh-CN" altLang="en-US" sz="1000" dirty="0" smtClean="0">
                <a:latin typeface="黑体" pitchFamily="49" charset="-122"/>
                <a:ea typeface="黑体" pitchFamily="49" charset="-122"/>
              </a:rPr>
              <a:t>毕业论文撰写要求与格式</a:t>
            </a:r>
            <a:endParaRPr lang="en-US" altLang="zh-CN" sz="1000" dirty="0" smtClean="0">
              <a:latin typeface="黑体" pitchFamily="49" charset="-122"/>
              <a:ea typeface="黑体" pitchFamily="49" charset="-122"/>
            </a:endParaRPr>
          </a:p>
          <a:p>
            <a:pPr marL="228600" indent="-228600">
              <a:lnSpc>
                <a:spcPct val="150000"/>
              </a:lnSpc>
              <a:buFont typeface="+mj-lt"/>
              <a:buAutoNum type="arabicPeriod"/>
            </a:pPr>
            <a:r>
              <a:rPr lang="zh-CN" altLang="en-US" sz="1000" dirty="0" smtClean="0">
                <a:latin typeface="黑体" pitchFamily="49" charset="-122"/>
                <a:ea typeface="黑体" pitchFamily="49" charset="-122"/>
              </a:rPr>
              <a:t>毕业论文的结构</a:t>
            </a:r>
            <a:endParaRPr lang="en-US" altLang="zh-CN" sz="1000" dirty="0" smtClean="0">
              <a:latin typeface="黑体" pitchFamily="49" charset="-122"/>
              <a:ea typeface="黑体" pitchFamily="49" charset="-122"/>
            </a:endParaRPr>
          </a:p>
          <a:p>
            <a:pPr marL="228600" indent="-228600">
              <a:lnSpc>
                <a:spcPct val="150000"/>
              </a:lnSpc>
              <a:buFont typeface="+mj-lt"/>
              <a:buAutoNum type="arabicPeriod"/>
            </a:pPr>
            <a:r>
              <a:rPr lang="zh-CN" altLang="en-US" sz="1000" dirty="0" smtClean="0">
                <a:latin typeface="黑体" pitchFamily="49" charset="-122"/>
                <a:ea typeface="黑体" pitchFamily="49" charset="-122"/>
              </a:rPr>
              <a:t>注释格式</a:t>
            </a:r>
            <a:endParaRPr lang="en-US" altLang="zh-CN" sz="1000" dirty="0" smtClean="0">
              <a:latin typeface="黑体" pitchFamily="49" charset="-122"/>
              <a:ea typeface="黑体" pitchFamily="49" charset="-122"/>
            </a:endParaRPr>
          </a:p>
          <a:p>
            <a:pPr marL="228600" indent="-228600">
              <a:lnSpc>
                <a:spcPct val="150000"/>
              </a:lnSpc>
              <a:buFont typeface="+mj-lt"/>
              <a:buAutoNum type="arabicPeriod"/>
            </a:pPr>
            <a:r>
              <a:rPr lang="zh-CN" altLang="en-US" sz="1000" dirty="0" smtClean="0">
                <a:latin typeface="黑体" pitchFamily="49" charset="-122"/>
                <a:ea typeface="黑体" pitchFamily="49" charset="-122"/>
              </a:rPr>
              <a:t>参考书目</a:t>
            </a:r>
            <a:endParaRPr lang="en-US" altLang="zh-CN" sz="1000" dirty="0" smtClean="0">
              <a:latin typeface="黑体" pitchFamily="49" charset="-122"/>
              <a:ea typeface="黑体" pitchFamily="49" charset="-122"/>
            </a:endParaRPr>
          </a:p>
          <a:p>
            <a:pPr marL="228600" indent="-228600">
              <a:lnSpc>
                <a:spcPct val="150000"/>
              </a:lnSpc>
              <a:buFont typeface="+mj-lt"/>
              <a:buAutoNum type="arabicPeriod"/>
            </a:pPr>
            <a:endParaRPr lang="en-US" altLang="zh-CN" sz="1000" dirty="0" smtClean="0">
              <a:latin typeface="黑体" pitchFamily="49" charset="-122"/>
              <a:ea typeface="黑体" pitchFamily="49" charset="-122"/>
            </a:endParaRPr>
          </a:p>
          <a:p>
            <a:pPr marL="228600" indent="-228600">
              <a:lnSpc>
                <a:spcPct val="150000"/>
              </a:lnSpc>
            </a:pPr>
            <a:r>
              <a:rPr lang="en-US" altLang="zh-CN" sz="1000" dirty="0" smtClean="0">
                <a:latin typeface="黑体" pitchFamily="49" charset="-122"/>
                <a:ea typeface="黑体" pitchFamily="49" charset="-122"/>
              </a:rPr>
              <a:t>PART III </a:t>
            </a:r>
            <a:r>
              <a:rPr lang="zh-CN" altLang="en-US" sz="1000" dirty="0" smtClean="0">
                <a:latin typeface="黑体" pitchFamily="49" charset="-122"/>
                <a:ea typeface="黑体" pitchFamily="49" charset="-122"/>
              </a:rPr>
              <a:t>艺术文献信息检索</a:t>
            </a:r>
            <a:endParaRPr lang="en-US" altLang="zh-CN" sz="1000" dirty="0" smtClean="0">
              <a:latin typeface="黑体" pitchFamily="49" charset="-122"/>
              <a:ea typeface="黑体" pitchFamily="49" charset="-122"/>
            </a:endParaRPr>
          </a:p>
          <a:p>
            <a:pPr marL="228600" indent="-228600">
              <a:lnSpc>
                <a:spcPct val="150000"/>
              </a:lnSpc>
            </a:pPr>
            <a:r>
              <a:rPr lang="en-US" altLang="zh-CN" sz="1000" dirty="0" smtClean="0">
                <a:latin typeface="黑体" pitchFamily="49" charset="-122"/>
                <a:ea typeface="黑体" pitchFamily="49" charset="-122"/>
              </a:rPr>
              <a:t>PART IV </a:t>
            </a:r>
            <a:r>
              <a:rPr lang="zh-CN" altLang="en-US" sz="1000" dirty="0" smtClean="0">
                <a:latin typeface="黑体" pitchFamily="49" charset="-122"/>
                <a:ea typeface="黑体" pitchFamily="49" charset="-122"/>
              </a:rPr>
              <a:t>图书馆资源</a:t>
            </a:r>
          </a:p>
          <a:p>
            <a:endParaRPr lang="zh-CN" altLang="en-US" sz="1200" dirty="0"/>
          </a:p>
        </p:txBody>
      </p:sp>
      <p:pic>
        <p:nvPicPr>
          <p:cNvPr id="2051" name="Picture 3"/>
          <p:cNvPicPr>
            <a:picLocks noChangeAspect="1" noChangeArrowheads="1"/>
          </p:cNvPicPr>
          <p:nvPr/>
        </p:nvPicPr>
        <p:blipFill>
          <a:blip r:embed="rId3" cstate="email"/>
          <a:srcRect/>
          <a:stretch>
            <a:fillRect/>
          </a:stretch>
        </p:blipFill>
        <p:spPr bwMode="auto">
          <a:xfrm>
            <a:off x="4644008" y="3501008"/>
            <a:ext cx="3699067" cy="2636912"/>
          </a:xfrm>
          <a:prstGeom prst="rect">
            <a:avLst/>
          </a:prstGeom>
          <a:ln>
            <a:noFill/>
          </a:ln>
          <a:effectLst>
            <a:outerShdw blurRad="292100" dist="139700" dir="2700000" algn="tl" rotWithShape="0">
              <a:srgbClr val="333333">
                <a:alpha val="65000"/>
              </a:srgbClr>
            </a:outerShdw>
          </a:effectLst>
        </p:spPr>
      </p:pic>
      <p:pic>
        <p:nvPicPr>
          <p:cNvPr id="2052" name="Picture 4"/>
          <p:cNvPicPr>
            <a:picLocks noChangeAspect="1" noChangeArrowheads="1"/>
          </p:cNvPicPr>
          <p:nvPr/>
        </p:nvPicPr>
        <p:blipFill>
          <a:blip r:embed="rId4" cstate="email"/>
          <a:srcRect/>
          <a:stretch>
            <a:fillRect/>
          </a:stretch>
        </p:blipFill>
        <p:spPr bwMode="auto">
          <a:xfrm>
            <a:off x="539552" y="3501008"/>
            <a:ext cx="3960440" cy="2882644"/>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afterEffect">
                                  <p:stCondLst>
                                    <p:cond delay="0"/>
                                  </p:stCondLst>
                                  <p:childTnLst>
                                    <p:animEffect transition="out" filter="fade">
                                      <p:cBhvr>
                                        <p:cTn id="6" dur="500" tmFilter="0, 0; .2, .5; .8, .5; 1, 0"/>
                                        <p:tgtEl>
                                          <p:spTgt spid="2050"/>
                                        </p:tgtEl>
                                      </p:cBhvr>
                                    </p:animEffect>
                                    <p:animScale>
                                      <p:cBhvr>
                                        <p:cTn id="7" dur="250" autoRev="1" fill="hold"/>
                                        <p:tgtEl>
                                          <p:spTgt spid="2050"/>
                                        </p:tgtEl>
                                      </p:cBhvr>
                                      <p:by x="105000" y="105000"/>
                                    </p:animScale>
                                  </p:childTnLst>
                                </p:cTn>
                              </p:par>
                            </p:childTnLst>
                          </p:cTn>
                        </p:par>
                        <p:par>
                          <p:cTn id="8" fill="hold">
                            <p:stCondLst>
                              <p:cond delay="500"/>
                            </p:stCondLst>
                            <p:childTnLst>
                              <p:par>
                                <p:cTn id="9" presetID="17" presetClass="entr" presetSubtype="10"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fltVal val="0"/>
                                          </p:val>
                                        </p:tav>
                                        <p:tav tm="100000">
                                          <p:val>
                                            <p:strVal val="#ppt_w"/>
                                          </p:val>
                                        </p:tav>
                                      </p:tavLst>
                                    </p:anim>
                                    <p:anim calcmode="lin" valueType="num">
                                      <p:cBhvr>
                                        <p:cTn id="12" dur="500" fill="hold"/>
                                        <p:tgtEl>
                                          <p:spTgt spid="24"/>
                                        </p:tgtEl>
                                        <p:attrNameLst>
                                          <p:attrName>ppt_h</p:attrName>
                                        </p:attrNameLst>
                                      </p:cBhvr>
                                      <p:tavLst>
                                        <p:tav tm="0">
                                          <p:val>
                                            <p:strVal val="#ppt_h"/>
                                          </p:val>
                                        </p:tav>
                                        <p:tav tm="100000">
                                          <p:val>
                                            <p:strVal val="#ppt_h"/>
                                          </p:val>
                                        </p:tav>
                                      </p:tavLst>
                                    </p:anim>
                                  </p:childTnLst>
                                </p:cTn>
                              </p:par>
                            </p:childTnLst>
                          </p:cTn>
                        </p:par>
                        <p:par>
                          <p:cTn id="13" fill="hold">
                            <p:stCondLst>
                              <p:cond delay="1000"/>
                            </p:stCondLst>
                            <p:childTnLst>
                              <p:par>
                                <p:cTn id="14" presetID="17" presetClass="entr" presetSubtype="10" fill="hold" nodeType="afterEffect">
                                  <p:stCondLst>
                                    <p:cond delay="0"/>
                                  </p:stCondLst>
                                  <p:childTnLst>
                                    <p:set>
                                      <p:cBhvr>
                                        <p:cTn id="15" dur="1" fill="hold">
                                          <p:stCondLst>
                                            <p:cond delay="0"/>
                                          </p:stCondLst>
                                        </p:cTn>
                                        <p:tgtEl>
                                          <p:spTgt spid="2051"/>
                                        </p:tgtEl>
                                        <p:attrNameLst>
                                          <p:attrName>style.visibility</p:attrName>
                                        </p:attrNameLst>
                                      </p:cBhvr>
                                      <p:to>
                                        <p:strVal val="visible"/>
                                      </p:to>
                                    </p:set>
                                    <p:anim calcmode="lin" valueType="num">
                                      <p:cBhvr>
                                        <p:cTn id="16" dur="500" fill="hold"/>
                                        <p:tgtEl>
                                          <p:spTgt spid="2051"/>
                                        </p:tgtEl>
                                        <p:attrNameLst>
                                          <p:attrName>ppt_w</p:attrName>
                                        </p:attrNameLst>
                                      </p:cBhvr>
                                      <p:tavLst>
                                        <p:tav tm="0">
                                          <p:val>
                                            <p:fltVal val="0"/>
                                          </p:val>
                                        </p:tav>
                                        <p:tav tm="100000">
                                          <p:val>
                                            <p:strVal val="#ppt_w"/>
                                          </p:val>
                                        </p:tav>
                                      </p:tavLst>
                                    </p:anim>
                                    <p:anim calcmode="lin" valueType="num">
                                      <p:cBhvr>
                                        <p:cTn id="17" dur="500" fill="hold"/>
                                        <p:tgtEl>
                                          <p:spTgt spid="2051"/>
                                        </p:tgtEl>
                                        <p:attrNameLst>
                                          <p:attrName>ppt_h</p:attrName>
                                        </p:attrNameLst>
                                      </p:cBhvr>
                                      <p:tavLst>
                                        <p:tav tm="0">
                                          <p:val>
                                            <p:strVal val="#ppt_h"/>
                                          </p:val>
                                        </p:tav>
                                        <p:tav tm="100000">
                                          <p:val>
                                            <p:strVal val="#ppt_h"/>
                                          </p:val>
                                        </p:tav>
                                      </p:tavLst>
                                    </p:anim>
                                  </p:childTnLst>
                                </p:cTn>
                              </p:par>
                            </p:childTnLst>
                          </p:cTn>
                        </p:par>
                        <p:par>
                          <p:cTn id="18" fill="hold">
                            <p:stCondLst>
                              <p:cond delay="1500"/>
                            </p:stCondLst>
                            <p:childTnLst>
                              <p:par>
                                <p:cTn id="19" presetID="17" presetClass="entr" presetSubtype="10" fill="hold" nodeType="afterEffect">
                                  <p:stCondLst>
                                    <p:cond delay="0"/>
                                  </p:stCondLst>
                                  <p:childTnLst>
                                    <p:set>
                                      <p:cBhvr>
                                        <p:cTn id="20" dur="1" fill="hold">
                                          <p:stCondLst>
                                            <p:cond delay="0"/>
                                          </p:stCondLst>
                                        </p:cTn>
                                        <p:tgtEl>
                                          <p:spTgt spid="2052"/>
                                        </p:tgtEl>
                                        <p:attrNameLst>
                                          <p:attrName>style.visibility</p:attrName>
                                        </p:attrNameLst>
                                      </p:cBhvr>
                                      <p:to>
                                        <p:strVal val="visible"/>
                                      </p:to>
                                    </p:set>
                                    <p:anim calcmode="lin" valueType="num">
                                      <p:cBhvr>
                                        <p:cTn id="21" dur="500" fill="hold"/>
                                        <p:tgtEl>
                                          <p:spTgt spid="2052"/>
                                        </p:tgtEl>
                                        <p:attrNameLst>
                                          <p:attrName>ppt_w</p:attrName>
                                        </p:attrNameLst>
                                      </p:cBhvr>
                                      <p:tavLst>
                                        <p:tav tm="0">
                                          <p:val>
                                            <p:fltVal val="0"/>
                                          </p:val>
                                        </p:tav>
                                        <p:tav tm="100000">
                                          <p:val>
                                            <p:strVal val="#ppt_w"/>
                                          </p:val>
                                        </p:tav>
                                      </p:tavLst>
                                    </p:anim>
                                    <p:anim calcmode="lin" valueType="num">
                                      <p:cBhvr>
                                        <p:cTn id="22" dur="500" fill="hold"/>
                                        <p:tgtEl>
                                          <p:spTgt spid="205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48680"/>
            <a:ext cx="9144000" cy="144016"/>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2"/>
          <p:cNvSpPr/>
          <p:nvPr/>
        </p:nvSpPr>
        <p:spPr>
          <a:xfrm>
            <a:off x="0" y="4581128"/>
            <a:ext cx="9144000" cy="1152128"/>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2"/>
          <p:cNvSpPr>
            <a:spLocks noChangeArrowheads="1"/>
          </p:cNvSpPr>
          <p:nvPr/>
        </p:nvSpPr>
        <p:spPr bwMode="auto">
          <a:xfrm>
            <a:off x="0" y="404664"/>
            <a:ext cx="9144000" cy="648072"/>
          </a:xfrm>
          <a:prstGeom prst="rect">
            <a:avLst/>
          </a:prstGeom>
          <a:solidFill>
            <a:srgbClr val="D7E4BD">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5" name="矩形 4"/>
          <p:cNvSpPr/>
          <p:nvPr/>
        </p:nvSpPr>
        <p:spPr>
          <a:xfrm>
            <a:off x="0" y="5157192"/>
            <a:ext cx="9144000" cy="288032"/>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32"/>
          <p:cNvSpPr>
            <a:spLocks noChangeArrowheads="1"/>
          </p:cNvSpPr>
          <p:nvPr/>
        </p:nvSpPr>
        <p:spPr bwMode="auto">
          <a:xfrm>
            <a:off x="539551" y="0"/>
            <a:ext cx="720081" cy="6858000"/>
          </a:xfrm>
          <a:prstGeom prst="rect">
            <a:avLst/>
          </a:prstGeom>
          <a:solidFill>
            <a:srgbClr val="D7E4BD">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7" name="矩形 6"/>
          <p:cNvSpPr/>
          <p:nvPr/>
        </p:nvSpPr>
        <p:spPr>
          <a:xfrm>
            <a:off x="1043608" y="0"/>
            <a:ext cx="1584176"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p:cNvSpPr/>
          <p:nvPr/>
        </p:nvSpPr>
        <p:spPr>
          <a:xfrm>
            <a:off x="7956376" y="0"/>
            <a:ext cx="216024"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9"/>
          <p:cNvSpPr/>
          <p:nvPr/>
        </p:nvSpPr>
        <p:spPr>
          <a:xfrm>
            <a:off x="0" y="1268760"/>
            <a:ext cx="9144000" cy="1368152"/>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TextBox 13"/>
          <p:cNvSpPr txBox="1">
            <a:spLocks noChangeArrowheads="1"/>
          </p:cNvSpPr>
          <p:nvPr/>
        </p:nvSpPr>
        <p:spPr bwMode="auto">
          <a:xfrm>
            <a:off x="1043608" y="1556792"/>
            <a:ext cx="4752528" cy="923330"/>
          </a:xfrm>
          <a:prstGeom prst="rect">
            <a:avLst/>
          </a:prstGeom>
          <a:noFill/>
          <a:ln w="9525">
            <a:noFill/>
            <a:miter lim="800000"/>
            <a:headEnd/>
            <a:tailEnd/>
          </a:ln>
        </p:spPr>
        <p:txBody>
          <a:bodyPr wrap="square">
            <a:spAutoFit/>
          </a:bodyPr>
          <a:lstStyle/>
          <a:p>
            <a:pPr indent="266700" eaLnBrk="0" hangingPunct="0">
              <a:lnSpc>
                <a:spcPct val="150000"/>
              </a:lnSpc>
            </a:pPr>
            <a:r>
              <a:rPr lang="zh-CN" altLang="en-US" sz="1200" dirty="0">
                <a:latin typeface="Adobe 楷体 Std R" pitchFamily="18" charset="-122"/>
                <a:ea typeface="Adobe 楷体 Std R" pitchFamily="18" charset="-122"/>
              </a:rPr>
              <a:t>对在选书活动中采选的新书，通过读者申请的“急需新书绿色通道服务”，书到馆后优先验收、优先编目，在收到提交申请后</a:t>
            </a:r>
            <a:r>
              <a:rPr lang="en-US" altLang="zh-CN" sz="1200" dirty="0">
                <a:latin typeface="Adobe 楷体 Std R" pitchFamily="18" charset="-122"/>
                <a:ea typeface="Adobe 楷体 Std R" pitchFamily="18" charset="-122"/>
              </a:rPr>
              <a:t>5</a:t>
            </a:r>
            <a:r>
              <a:rPr lang="zh-CN" altLang="en-US" sz="1200" dirty="0">
                <a:latin typeface="Adobe 楷体 Std R" pitchFamily="18" charset="-122"/>
                <a:ea typeface="Adobe 楷体 Std R" pitchFamily="18" charset="-122"/>
              </a:rPr>
              <a:t>个工作日内进入到流通或阅览书库。</a:t>
            </a:r>
            <a:endParaRPr lang="en-US" altLang="zh-CN" sz="1200" dirty="0">
              <a:latin typeface="Adobe 楷体 Std R" pitchFamily="18" charset="-122"/>
              <a:ea typeface="Adobe 楷体 Std R" pitchFamily="18" charset="-122"/>
            </a:endParaRPr>
          </a:p>
        </p:txBody>
      </p:sp>
      <p:sp>
        <p:nvSpPr>
          <p:cNvPr id="12" name="矩形 11"/>
          <p:cNvSpPr/>
          <p:nvPr/>
        </p:nvSpPr>
        <p:spPr>
          <a:xfrm>
            <a:off x="971600" y="620688"/>
            <a:ext cx="2954655" cy="369332"/>
          </a:xfrm>
          <a:prstGeom prst="rect">
            <a:avLst/>
          </a:prstGeom>
        </p:spPr>
        <p:txBody>
          <a:bodyPr wrap="none">
            <a:spAutoFit/>
          </a:bodyPr>
          <a:lstStyle/>
          <a:p>
            <a:pPr marL="457200" indent="-457200">
              <a:buFont typeface="Wingdings" pitchFamily="2" charset="2"/>
              <a:buChar char="n"/>
            </a:pPr>
            <a:r>
              <a:rPr lang="zh-CN" altLang="en-US" dirty="0" smtClean="0">
                <a:solidFill>
                  <a:srgbClr val="0066CC"/>
                </a:solidFill>
                <a:latin typeface="黑体" pitchFamily="49" charset="-122"/>
                <a:ea typeface="黑体" pitchFamily="49" charset="-122"/>
              </a:rPr>
              <a:t>急需新书绿色通道服务</a:t>
            </a:r>
            <a:endParaRPr lang="en-US" altLang="zh-CN" dirty="0">
              <a:solidFill>
                <a:srgbClr val="0066CC"/>
              </a:solidFill>
              <a:latin typeface="黑体" pitchFamily="49" charset="-122"/>
              <a:ea typeface="黑体" pitchFamily="49" charset="-122"/>
            </a:endParaRPr>
          </a:p>
        </p:txBody>
      </p:sp>
      <p:sp>
        <p:nvSpPr>
          <p:cNvPr id="14" name="矩形 13"/>
          <p:cNvSpPr/>
          <p:nvPr/>
        </p:nvSpPr>
        <p:spPr>
          <a:xfrm>
            <a:off x="971600" y="2771636"/>
            <a:ext cx="1954381" cy="369332"/>
          </a:xfrm>
          <a:prstGeom prst="rect">
            <a:avLst/>
          </a:prstGeom>
        </p:spPr>
        <p:txBody>
          <a:bodyPr wrap="none">
            <a:spAutoFit/>
          </a:bodyPr>
          <a:lstStyle/>
          <a:p>
            <a:pPr indent="266700" eaLnBrk="0" hangingPunct="0">
              <a:buFont typeface="Wingdings" pitchFamily="2" charset="2"/>
              <a:buChar char="n"/>
            </a:pPr>
            <a:r>
              <a:rPr lang="zh-CN" altLang="en-US" dirty="0" smtClean="0">
                <a:solidFill>
                  <a:srgbClr val="0066CC"/>
                </a:solidFill>
                <a:latin typeface="黑体" pitchFamily="49" charset="-122"/>
                <a:ea typeface="黑体" pitchFamily="49" charset="-122"/>
                <a:cs typeface="Times New Roman" pitchFamily="18" charset="0"/>
              </a:rPr>
              <a:t> 书刊荐购服务</a:t>
            </a:r>
            <a:endParaRPr lang="en-US" altLang="zh-CN" dirty="0">
              <a:solidFill>
                <a:srgbClr val="0066CC"/>
              </a:solidFill>
              <a:latin typeface="黑体" pitchFamily="49" charset="-122"/>
              <a:ea typeface="黑体" pitchFamily="49" charset="-122"/>
              <a:cs typeface="Times New Roman" pitchFamily="18" charset="0"/>
            </a:endParaRPr>
          </a:p>
        </p:txBody>
      </p:sp>
      <p:sp>
        <p:nvSpPr>
          <p:cNvPr id="15" name="TextBox 14"/>
          <p:cNvSpPr txBox="1">
            <a:spLocks noChangeArrowheads="1"/>
          </p:cNvSpPr>
          <p:nvPr/>
        </p:nvSpPr>
        <p:spPr bwMode="auto">
          <a:xfrm>
            <a:off x="1043608" y="3319824"/>
            <a:ext cx="4608512" cy="1477328"/>
          </a:xfrm>
          <a:prstGeom prst="rect">
            <a:avLst/>
          </a:prstGeom>
          <a:noFill/>
          <a:ln w="9525">
            <a:noFill/>
            <a:miter lim="800000"/>
            <a:headEnd/>
            <a:tailEnd/>
          </a:ln>
        </p:spPr>
        <p:txBody>
          <a:bodyPr wrap="square">
            <a:spAutoFit/>
          </a:bodyPr>
          <a:lstStyle/>
          <a:p>
            <a:pPr>
              <a:lnSpc>
                <a:spcPct val="150000"/>
              </a:lnSpc>
            </a:pPr>
            <a:r>
              <a:rPr lang="zh-CN" altLang="en-US" sz="1200" dirty="0">
                <a:latin typeface="Adobe 楷体 Std R" pitchFamily="18" charset="-122"/>
                <a:ea typeface="Adobe 楷体 Std R" pitchFamily="18" charset="-122"/>
              </a:rPr>
              <a:t>      为优化馆藏，图书馆长期面向我校师生开展图书期刊荐购工作，读者可通过点击登录图书馆荐购系统进行图书期刊荐购，或通过纸质表格、</a:t>
            </a:r>
            <a:r>
              <a:rPr lang="en-US" altLang="zh-CN" sz="1200" dirty="0">
                <a:latin typeface="Adobe 楷体 Std R" pitchFamily="18" charset="-122"/>
                <a:ea typeface="Adobe 楷体 Std R" pitchFamily="18" charset="-122"/>
              </a:rPr>
              <a:t>email</a:t>
            </a:r>
            <a:r>
              <a:rPr lang="zh-CN" altLang="en-US" sz="1200" dirty="0">
                <a:latin typeface="Adobe 楷体 Std R" pitchFamily="18" charset="-122"/>
                <a:ea typeface="Adobe 楷体 Std R" pitchFamily="18" charset="-122"/>
              </a:rPr>
              <a:t>（图书馆邮箱：</a:t>
            </a:r>
            <a:r>
              <a:rPr lang="en-US" altLang="zh-CN" sz="1200" dirty="0">
                <a:latin typeface="Adobe 楷体 Std R" pitchFamily="18" charset="-122"/>
                <a:ea typeface="Adobe 楷体 Std R" pitchFamily="18" charset="-122"/>
              </a:rPr>
              <a:t>tsg@gzarts.edu.cn</a:t>
            </a:r>
            <a:r>
              <a:rPr lang="zh-CN" altLang="en-US" sz="1200" dirty="0">
                <a:latin typeface="Adobe 楷体 Std R" pitchFamily="18" charset="-122"/>
                <a:ea typeface="Adobe 楷体 Std R" pitchFamily="18" charset="-122"/>
              </a:rPr>
              <a:t>）向图书馆采访部荐购。</a:t>
            </a:r>
            <a:endParaRPr lang="en-US" altLang="zh-CN" sz="1200" dirty="0">
              <a:latin typeface="Adobe 楷体 Std R" pitchFamily="18" charset="-122"/>
              <a:ea typeface="Adobe 楷体 Std R" pitchFamily="18" charset="-122"/>
            </a:endParaRPr>
          </a:p>
          <a:p>
            <a:pPr>
              <a:lnSpc>
                <a:spcPct val="150000"/>
              </a:lnSpc>
            </a:pPr>
            <a:endParaRPr lang="zh-CN" altLang="en-US" sz="1200" dirty="0"/>
          </a:p>
        </p:txBody>
      </p:sp>
      <p:pic>
        <p:nvPicPr>
          <p:cNvPr id="16" name="Picture 6"/>
          <p:cNvPicPr>
            <a:picLocks noChangeAspect="1" noChangeArrowheads="1"/>
          </p:cNvPicPr>
          <p:nvPr/>
        </p:nvPicPr>
        <p:blipFill>
          <a:blip r:embed="rId2" cstate="email"/>
          <a:srcRect/>
          <a:stretch>
            <a:fillRect/>
          </a:stretch>
        </p:blipFill>
        <p:spPr bwMode="auto">
          <a:xfrm>
            <a:off x="6429102" y="386233"/>
            <a:ext cx="2409825" cy="5707063"/>
          </a:xfrm>
          <a:prstGeom prst="rect">
            <a:avLst/>
          </a:prstGeom>
          <a:ln>
            <a:noFill/>
          </a:ln>
          <a:effectLst>
            <a:outerShdw blurRad="292100" dist="139700" dir="2700000" algn="tl" rotWithShape="0">
              <a:srgbClr val="333333">
                <a:alpha val="65000"/>
              </a:srgbClr>
            </a:outerShdw>
          </a:effectLst>
        </p:spPr>
      </p:pic>
      <p:sp>
        <p:nvSpPr>
          <p:cNvPr id="17" name="Rectangle 16"/>
          <p:cNvSpPr>
            <a:spLocks noChangeArrowheads="1"/>
          </p:cNvSpPr>
          <p:nvPr/>
        </p:nvSpPr>
        <p:spPr bwMode="auto">
          <a:xfrm>
            <a:off x="7013302" y="4777258"/>
            <a:ext cx="990600" cy="228600"/>
          </a:xfrm>
          <a:prstGeom prst="rect">
            <a:avLst/>
          </a:prstGeom>
          <a:noFill/>
          <a:ln w="34925">
            <a:solidFill>
              <a:srgbClr val="FFC000"/>
            </a:solidFill>
            <a:miter lim="800000"/>
            <a:headEnd/>
            <a:tailEnd/>
          </a:ln>
        </p:spPr>
        <p:txBody>
          <a:bodyPr wrap="none" anchor="ctr"/>
          <a:lstStyle/>
          <a:p>
            <a:r>
              <a:rPr lang="en-US" altLang="zh-CN"/>
              <a:t>      </a:t>
            </a:r>
            <a:endParaRPr lang="zh-CN" altLang="en-US"/>
          </a:p>
        </p:txBody>
      </p:sp>
      <p:sp>
        <p:nvSpPr>
          <p:cNvPr id="18" name="Rectangle 16"/>
          <p:cNvSpPr>
            <a:spLocks noChangeArrowheads="1"/>
          </p:cNvSpPr>
          <p:nvPr/>
        </p:nvSpPr>
        <p:spPr bwMode="auto">
          <a:xfrm>
            <a:off x="7013302" y="5617046"/>
            <a:ext cx="1314450" cy="255587"/>
          </a:xfrm>
          <a:prstGeom prst="rect">
            <a:avLst/>
          </a:prstGeom>
          <a:noFill/>
          <a:ln w="34925">
            <a:solidFill>
              <a:srgbClr val="FFC000"/>
            </a:solidFill>
            <a:miter lim="800000"/>
            <a:headEnd/>
            <a:tailEnd/>
          </a:ln>
        </p:spPr>
        <p:txBody>
          <a:bodyPr wrap="none" anchor="ctr"/>
          <a:lstStyle/>
          <a:p>
            <a:r>
              <a:rPr lang="en-US" altLang="zh-CN"/>
              <a:t>      </a:t>
            </a:r>
            <a:endParaRPr lang="zh-CN" altLang="en-US"/>
          </a:p>
        </p:txBody>
      </p:sp>
      <p:sp>
        <p:nvSpPr>
          <p:cNvPr id="19" name="TextBox 16"/>
          <p:cNvSpPr txBox="1">
            <a:spLocks noChangeArrowheads="1"/>
          </p:cNvSpPr>
          <p:nvPr/>
        </p:nvSpPr>
        <p:spPr bwMode="auto">
          <a:xfrm>
            <a:off x="5941065" y="386232"/>
            <a:ext cx="430887" cy="5707063"/>
          </a:xfrm>
          <a:prstGeom prst="rect">
            <a:avLst/>
          </a:prstGeom>
          <a:solidFill>
            <a:schemeClr val="accent3">
              <a:lumMod val="50000"/>
            </a:schemeClr>
          </a:solidFill>
          <a:ln w="9525">
            <a:noFill/>
            <a:miter lim="800000"/>
            <a:headEnd/>
            <a:tailEnd/>
          </a:ln>
        </p:spPr>
        <p:txBody>
          <a:bodyPr vert="eaVert" wrap="square">
            <a:spAutoFit/>
          </a:bodyPr>
          <a:lstStyle/>
          <a:p>
            <a:r>
              <a:rPr lang="zh-CN" altLang="en-US" sz="1600" dirty="0">
                <a:solidFill>
                  <a:schemeClr val="bg1"/>
                </a:solidFill>
                <a:latin typeface="黑体" pitchFamily="49" charset="-122"/>
                <a:ea typeface="黑体" pitchFamily="49" charset="-122"/>
              </a:rPr>
              <a:t>   图书馆主页左方</a:t>
            </a:r>
            <a:r>
              <a:rPr lang="en-US" altLang="zh-CN" sz="1600" dirty="0">
                <a:solidFill>
                  <a:schemeClr val="bg1"/>
                </a:solidFill>
                <a:latin typeface="黑体" pitchFamily="49" charset="-122"/>
                <a:ea typeface="黑体" pitchFamily="49" charset="-122"/>
              </a:rPr>
              <a:t>【</a:t>
            </a:r>
            <a:r>
              <a:rPr lang="zh-CN" altLang="en-US" sz="1600" dirty="0">
                <a:solidFill>
                  <a:schemeClr val="bg1"/>
                </a:solidFill>
                <a:latin typeface="黑体" pitchFamily="49" charset="-122"/>
                <a:ea typeface="黑体" pitchFamily="49" charset="-122"/>
              </a:rPr>
              <a:t>读者服务</a:t>
            </a:r>
            <a:r>
              <a:rPr lang="en-US" altLang="zh-CN" sz="1600" dirty="0">
                <a:solidFill>
                  <a:schemeClr val="bg1"/>
                </a:solidFill>
                <a:latin typeface="黑体" pitchFamily="49" charset="-122"/>
                <a:ea typeface="黑体" pitchFamily="49" charset="-122"/>
              </a:rPr>
              <a:t>】</a:t>
            </a:r>
            <a:r>
              <a:rPr lang="zh-CN" altLang="en-US" sz="1600" dirty="0">
                <a:solidFill>
                  <a:schemeClr val="bg1"/>
                </a:solidFill>
                <a:latin typeface="黑体" pitchFamily="49" charset="-122"/>
                <a:ea typeface="黑体" pitchFamily="49" charset="-122"/>
              </a:rPr>
              <a:t>栏</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48680"/>
            <a:ext cx="9144000" cy="144016"/>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2"/>
          <p:cNvSpPr/>
          <p:nvPr/>
        </p:nvSpPr>
        <p:spPr>
          <a:xfrm>
            <a:off x="0" y="4581128"/>
            <a:ext cx="9144000" cy="1152128"/>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2"/>
          <p:cNvSpPr>
            <a:spLocks noChangeArrowheads="1"/>
          </p:cNvSpPr>
          <p:nvPr/>
        </p:nvSpPr>
        <p:spPr bwMode="auto">
          <a:xfrm>
            <a:off x="0" y="404664"/>
            <a:ext cx="9144000" cy="648072"/>
          </a:xfrm>
          <a:prstGeom prst="rect">
            <a:avLst/>
          </a:prstGeom>
          <a:solidFill>
            <a:srgbClr val="D7E4BD">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5" name="矩形 4"/>
          <p:cNvSpPr/>
          <p:nvPr/>
        </p:nvSpPr>
        <p:spPr>
          <a:xfrm>
            <a:off x="0" y="5157192"/>
            <a:ext cx="9144000" cy="288032"/>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32"/>
          <p:cNvSpPr>
            <a:spLocks noChangeArrowheads="1"/>
          </p:cNvSpPr>
          <p:nvPr/>
        </p:nvSpPr>
        <p:spPr bwMode="auto">
          <a:xfrm>
            <a:off x="539551" y="0"/>
            <a:ext cx="720081" cy="6858000"/>
          </a:xfrm>
          <a:prstGeom prst="rect">
            <a:avLst/>
          </a:prstGeom>
          <a:solidFill>
            <a:srgbClr val="D7E4BD">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7" name="矩形 6"/>
          <p:cNvSpPr/>
          <p:nvPr/>
        </p:nvSpPr>
        <p:spPr>
          <a:xfrm>
            <a:off x="1043608" y="0"/>
            <a:ext cx="1584176"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p:cNvSpPr/>
          <p:nvPr/>
        </p:nvSpPr>
        <p:spPr>
          <a:xfrm>
            <a:off x="7956376" y="0"/>
            <a:ext cx="216024"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8"/>
          <p:cNvSpPr/>
          <p:nvPr/>
        </p:nvSpPr>
        <p:spPr>
          <a:xfrm>
            <a:off x="1691680" y="620688"/>
            <a:ext cx="2492990" cy="369332"/>
          </a:xfrm>
          <a:prstGeom prst="rect">
            <a:avLst/>
          </a:prstGeom>
        </p:spPr>
        <p:txBody>
          <a:bodyPr wrap="none">
            <a:spAutoFit/>
          </a:bodyPr>
          <a:lstStyle/>
          <a:p>
            <a:pPr marL="457200" indent="-457200">
              <a:buFont typeface="Wingdings" pitchFamily="2" charset="2"/>
              <a:buChar char="n"/>
            </a:pPr>
            <a:r>
              <a:rPr lang="zh-CN" altLang="en-US" dirty="0" smtClean="0">
                <a:solidFill>
                  <a:srgbClr val="0066CC"/>
                </a:solidFill>
                <a:latin typeface="黑体" pitchFamily="49" charset="-122"/>
                <a:ea typeface="黑体" pitchFamily="49" charset="-122"/>
              </a:rPr>
              <a:t>现场图书采选服务</a:t>
            </a:r>
            <a:endParaRPr lang="en-US" altLang="zh-CN" dirty="0">
              <a:solidFill>
                <a:srgbClr val="0066CC"/>
              </a:solidFill>
              <a:latin typeface="黑体" pitchFamily="49" charset="-122"/>
              <a:ea typeface="黑体" pitchFamily="49" charset="-122"/>
            </a:endParaRPr>
          </a:p>
        </p:txBody>
      </p:sp>
      <p:sp>
        <p:nvSpPr>
          <p:cNvPr id="10" name="矩形 9"/>
          <p:cNvSpPr/>
          <p:nvPr/>
        </p:nvSpPr>
        <p:spPr>
          <a:xfrm>
            <a:off x="0" y="1268760"/>
            <a:ext cx="9144000" cy="1152128"/>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10"/>
          <p:cNvSpPr/>
          <p:nvPr/>
        </p:nvSpPr>
        <p:spPr>
          <a:xfrm>
            <a:off x="1547664" y="1412776"/>
            <a:ext cx="6264696" cy="923330"/>
          </a:xfrm>
          <a:prstGeom prst="rect">
            <a:avLst/>
          </a:prstGeom>
        </p:spPr>
        <p:txBody>
          <a:bodyPr wrap="square">
            <a:spAutoFit/>
          </a:bodyPr>
          <a:lstStyle/>
          <a:p>
            <a:pPr>
              <a:lnSpc>
                <a:spcPct val="150000"/>
              </a:lnSpc>
            </a:pPr>
            <a:r>
              <a:rPr lang="en-US" altLang="zh-CN" sz="1200" dirty="0" smtClean="0">
                <a:latin typeface="Adobe 楷体 Std R" pitchFamily="18" charset="-122"/>
                <a:ea typeface="Adobe 楷体 Std R" pitchFamily="18" charset="-122"/>
              </a:rPr>
              <a:t>        </a:t>
            </a:r>
            <a:r>
              <a:rPr lang="zh-CN" altLang="zh-CN" sz="1200" dirty="0" smtClean="0">
                <a:latin typeface="Adobe 楷体 Std R" pitchFamily="18" charset="-122"/>
                <a:ea typeface="Adobe 楷体 Std R" pitchFamily="18" charset="-122"/>
              </a:rPr>
              <a:t>图书馆实行“图书馆与院系合作图书采选机制”，将院拨艺术类图书经费按院系进行划分，由图书馆组织图书招标及书展活动，各院系组织专业教师挑选各自学科及专业建设所需的图书，携手共建优质的馆藏文献体系。近三年已组织现场图书采选活动</a:t>
            </a:r>
            <a:r>
              <a:rPr lang="en-US" altLang="zh-CN" sz="1200" dirty="0" smtClean="0">
                <a:latin typeface="Adobe 楷体 Std R" pitchFamily="18" charset="-122"/>
                <a:ea typeface="Adobe 楷体 Std R" pitchFamily="18" charset="-122"/>
              </a:rPr>
              <a:t>28</a:t>
            </a:r>
            <a:r>
              <a:rPr lang="zh-CN" altLang="zh-CN" sz="1200" dirty="0" smtClean="0">
                <a:latin typeface="Adobe 楷体 Std R" pitchFamily="18" charset="-122"/>
                <a:ea typeface="Adobe 楷体 Std R" pitchFamily="18" charset="-122"/>
              </a:rPr>
              <a:t>场次。</a:t>
            </a:r>
            <a:endParaRPr lang="zh-CN" altLang="zh-CN" sz="1200" dirty="0">
              <a:latin typeface="Adobe 楷体 Std R" pitchFamily="18" charset="-122"/>
              <a:ea typeface="Adobe 楷体 Std R" pitchFamily="18" charset="-122"/>
            </a:endParaRPr>
          </a:p>
        </p:txBody>
      </p:sp>
      <p:pic>
        <p:nvPicPr>
          <p:cNvPr id="12" name="Picture 2" descr="image004(18)"/>
          <p:cNvPicPr>
            <a:picLocks noChangeAspect="1" noChangeArrowheads="1"/>
          </p:cNvPicPr>
          <p:nvPr/>
        </p:nvPicPr>
        <p:blipFill>
          <a:blip r:embed="rId2" cstate="email"/>
          <a:srcRect/>
          <a:stretch>
            <a:fillRect/>
          </a:stretch>
        </p:blipFill>
        <p:spPr bwMode="auto">
          <a:xfrm>
            <a:off x="1137791" y="2708920"/>
            <a:ext cx="3468687" cy="2586037"/>
          </a:xfrm>
          <a:prstGeom prst="rect">
            <a:avLst/>
          </a:prstGeom>
          <a:noFill/>
          <a:ln w="9525">
            <a:noFill/>
            <a:miter lim="800000"/>
            <a:headEnd/>
            <a:tailEnd/>
          </a:ln>
        </p:spPr>
      </p:pic>
      <p:pic>
        <p:nvPicPr>
          <p:cNvPr id="13" name="Picture 4" descr="image002(23)"/>
          <p:cNvPicPr>
            <a:picLocks noChangeAspect="1" noChangeArrowheads="1"/>
          </p:cNvPicPr>
          <p:nvPr/>
        </p:nvPicPr>
        <p:blipFill>
          <a:blip r:embed="rId3" cstate="email"/>
          <a:srcRect/>
          <a:stretch>
            <a:fillRect/>
          </a:stretch>
        </p:blipFill>
        <p:spPr bwMode="auto">
          <a:xfrm>
            <a:off x="4716016" y="2708920"/>
            <a:ext cx="3440112" cy="2584450"/>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1268760"/>
            <a:ext cx="6084168" cy="1872208"/>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矩形 1"/>
          <p:cNvSpPr/>
          <p:nvPr/>
        </p:nvSpPr>
        <p:spPr>
          <a:xfrm>
            <a:off x="0" y="548680"/>
            <a:ext cx="9144000" cy="144016"/>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2"/>
          <p:cNvSpPr/>
          <p:nvPr/>
        </p:nvSpPr>
        <p:spPr>
          <a:xfrm>
            <a:off x="0" y="4581128"/>
            <a:ext cx="9144000" cy="1152128"/>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2"/>
          <p:cNvSpPr>
            <a:spLocks noChangeArrowheads="1"/>
          </p:cNvSpPr>
          <p:nvPr/>
        </p:nvSpPr>
        <p:spPr bwMode="auto">
          <a:xfrm>
            <a:off x="0" y="404664"/>
            <a:ext cx="9144000" cy="648072"/>
          </a:xfrm>
          <a:prstGeom prst="rect">
            <a:avLst/>
          </a:prstGeom>
          <a:solidFill>
            <a:srgbClr val="D7E4BD">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5" name="矩形 4"/>
          <p:cNvSpPr/>
          <p:nvPr/>
        </p:nvSpPr>
        <p:spPr>
          <a:xfrm>
            <a:off x="0" y="5157192"/>
            <a:ext cx="9144000" cy="288032"/>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32"/>
          <p:cNvSpPr>
            <a:spLocks noChangeArrowheads="1"/>
          </p:cNvSpPr>
          <p:nvPr/>
        </p:nvSpPr>
        <p:spPr bwMode="auto">
          <a:xfrm>
            <a:off x="539551" y="0"/>
            <a:ext cx="720081" cy="6858000"/>
          </a:xfrm>
          <a:prstGeom prst="rect">
            <a:avLst/>
          </a:prstGeom>
          <a:solidFill>
            <a:srgbClr val="D7E4BD">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7" name="矩形 6"/>
          <p:cNvSpPr/>
          <p:nvPr/>
        </p:nvSpPr>
        <p:spPr>
          <a:xfrm>
            <a:off x="1043608" y="0"/>
            <a:ext cx="1584176"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8"/>
          <p:cNvSpPr/>
          <p:nvPr/>
        </p:nvSpPr>
        <p:spPr>
          <a:xfrm>
            <a:off x="1403648" y="620688"/>
            <a:ext cx="3185487" cy="369332"/>
          </a:xfrm>
          <a:prstGeom prst="rect">
            <a:avLst/>
          </a:prstGeom>
        </p:spPr>
        <p:txBody>
          <a:bodyPr wrap="none">
            <a:spAutoFit/>
          </a:bodyPr>
          <a:lstStyle/>
          <a:p>
            <a:pPr marL="457200" indent="-457200">
              <a:buFont typeface="Wingdings" pitchFamily="2" charset="2"/>
              <a:buChar char="n"/>
            </a:pPr>
            <a:r>
              <a:rPr lang="zh-CN" altLang="en-US" dirty="0" smtClean="0">
                <a:solidFill>
                  <a:srgbClr val="0066CC"/>
                </a:solidFill>
                <a:latin typeface="Adobe 黑体 Std R" pitchFamily="34" charset="-122"/>
                <a:ea typeface="Adobe 黑体 Std R" pitchFamily="34" charset="-122"/>
                <a:cs typeface="Times New Roman" pitchFamily="18" charset="0"/>
              </a:rPr>
              <a:t>信息共享与研讨空间服务</a:t>
            </a:r>
            <a:endParaRPr lang="en-US" altLang="zh-CN" dirty="0">
              <a:solidFill>
                <a:srgbClr val="0066CC"/>
              </a:solidFill>
              <a:latin typeface="Adobe 黑体 Std R" pitchFamily="34" charset="-122"/>
              <a:ea typeface="Adobe 黑体 Std R" pitchFamily="34" charset="-122"/>
            </a:endParaRPr>
          </a:p>
        </p:txBody>
      </p:sp>
      <p:sp>
        <p:nvSpPr>
          <p:cNvPr id="11" name="TextBox 13"/>
          <p:cNvSpPr txBox="1">
            <a:spLocks noChangeArrowheads="1"/>
          </p:cNvSpPr>
          <p:nvPr/>
        </p:nvSpPr>
        <p:spPr bwMode="auto">
          <a:xfrm>
            <a:off x="1115616" y="1340768"/>
            <a:ext cx="4320480" cy="2031325"/>
          </a:xfrm>
          <a:prstGeom prst="rect">
            <a:avLst/>
          </a:prstGeom>
          <a:noFill/>
          <a:ln w="9525">
            <a:noFill/>
            <a:miter lim="800000"/>
            <a:headEnd/>
            <a:tailEnd/>
          </a:ln>
        </p:spPr>
        <p:txBody>
          <a:bodyPr wrap="square">
            <a:spAutoFit/>
          </a:bodyPr>
          <a:lstStyle/>
          <a:p>
            <a:pPr indent="266700" eaLnBrk="0" hangingPunct="0">
              <a:lnSpc>
                <a:spcPct val="150000"/>
              </a:lnSpc>
            </a:pPr>
            <a:r>
              <a:rPr lang="zh-CN" altLang="en-US" sz="1200" dirty="0">
                <a:latin typeface="Adobe 楷体 Std R" pitchFamily="18" charset="-122"/>
                <a:ea typeface="Adobe 楷体 Std R" pitchFamily="18" charset="-122"/>
                <a:cs typeface="Times New Roman" pitchFamily="18" charset="0"/>
              </a:rPr>
              <a:t>为方便我校师生开展课题研究、学术交流及课业研讨，大学城图书馆将三楼电子阅览室进行间隔改造，开辟</a:t>
            </a:r>
            <a:r>
              <a:rPr lang="zh-CN" altLang="en-US" sz="1200" dirty="0" smtClean="0">
                <a:latin typeface="Adobe 楷体 Std R" pitchFamily="18" charset="-122"/>
                <a:ea typeface="Adobe 楷体 Std R" pitchFamily="18" charset="-122"/>
                <a:cs typeface="Times New Roman" pitchFamily="18" charset="0"/>
              </a:rPr>
              <a:t>了数字资源学习区、个人</a:t>
            </a:r>
            <a:r>
              <a:rPr lang="zh-CN" altLang="en-US" sz="1200" dirty="0">
                <a:latin typeface="Adobe 楷体 Std R" pitchFamily="18" charset="-122"/>
                <a:ea typeface="Adobe 楷体 Std R" pitchFamily="18" charset="-122"/>
                <a:cs typeface="Times New Roman" pitchFamily="18" charset="0"/>
              </a:rPr>
              <a:t>研修区</a:t>
            </a:r>
            <a:r>
              <a:rPr lang="zh-CN" altLang="en-US" sz="1200" dirty="0" smtClean="0">
                <a:latin typeface="Adobe 楷体 Std R" pitchFamily="18" charset="-122"/>
                <a:ea typeface="Adobe 楷体 Std R" pitchFamily="18" charset="-122"/>
                <a:cs typeface="Times New Roman" pitchFamily="18" charset="0"/>
              </a:rPr>
              <a:t>、读者</a:t>
            </a:r>
            <a:r>
              <a:rPr lang="zh-CN" altLang="en-US" sz="1200" dirty="0">
                <a:latin typeface="Adobe 楷体 Std R" pitchFamily="18" charset="-122"/>
                <a:ea typeface="Adobe 楷体 Std R" pitchFamily="18" charset="-122"/>
                <a:cs typeface="Times New Roman" pitchFamily="18" charset="0"/>
              </a:rPr>
              <a:t>休闲区和团体研讨室，供全校师生使用。</a:t>
            </a:r>
            <a:endParaRPr lang="en-US" altLang="zh-CN" sz="1200" dirty="0">
              <a:latin typeface="Adobe 楷体 Std R" pitchFamily="18" charset="-122"/>
              <a:ea typeface="Adobe 楷体 Std R" pitchFamily="18" charset="-122"/>
              <a:cs typeface="Times New Roman" pitchFamily="18" charset="0"/>
            </a:endParaRPr>
          </a:p>
          <a:p>
            <a:pPr indent="266700" eaLnBrk="0" hangingPunct="0">
              <a:lnSpc>
                <a:spcPct val="150000"/>
              </a:lnSpc>
            </a:pPr>
            <a:r>
              <a:rPr lang="zh-CN" altLang="en-US" sz="1200" dirty="0">
                <a:latin typeface="Adobe 楷体 Std R" pitchFamily="18" charset="-122"/>
                <a:ea typeface="Adobe 楷体 Std R" pitchFamily="18" charset="-122"/>
                <a:cs typeface="Times New Roman" pitchFamily="18" charset="0"/>
              </a:rPr>
              <a:t>研讨室预约地点：</a:t>
            </a:r>
            <a:r>
              <a:rPr lang="zh-CN" altLang="en-US" sz="1200" dirty="0" smtClean="0">
                <a:latin typeface="Adobe 楷体 Std R" pitchFamily="18" charset="-122"/>
                <a:ea typeface="Adobe 楷体 Std R" pitchFamily="18" charset="-122"/>
                <a:cs typeface="Times New Roman" pitchFamily="18" charset="0"/>
              </a:rPr>
              <a:t>大学城图书馆二</a:t>
            </a:r>
            <a:r>
              <a:rPr lang="zh-CN" altLang="en-US" sz="1200" dirty="0">
                <a:latin typeface="Adobe 楷体 Std R" pitchFamily="18" charset="-122"/>
                <a:ea typeface="Adobe 楷体 Std R" pitchFamily="18" charset="-122"/>
                <a:cs typeface="Times New Roman" pitchFamily="18" charset="0"/>
              </a:rPr>
              <a:t>楼信息</a:t>
            </a:r>
            <a:r>
              <a:rPr lang="zh-CN" altLang="en-US" sz="1200" dirty="0" smtClean="0">
                <a:latin typeface="Adobe 楷体 Std R" pitchFamily="18" charset="-122"/>
                <a:ea typeface="Adobe 楷体 Std R" pitchFamily="18" charset="-122"/>
                <a:cs typeface="Times New Roman" pitchFamily="18" charset="0"/>
              </a:rPr>
              <a:t>部</a:t>
            </a:r>
            <a:endParaRPr lang="en-US" altLang="zh-CN" sz="1200" dirty="0">
              <a:latin typeface="Adobe 楷体 Std R" pitchFamily="18" charset="-122"/>
              <a:ea typeface="Adobe 楷体 Std R" pitchFamily="18" charset="-122"/>
              <a:cs typeface="Times New Roman" pitchFamily="18" charset="0"/>
            </a:endParaRPr>
          </a:p>
          <a:p>
            <a:pPr indent="266700" eaLnBrk="0" hangingPunct="0">
              <a:lnSpc>
                <a:spcPct val="150000"/>
              </a:lnSpc>
            </a:pPr>
            <a:r>
              <a:rPr lang="zh-CN" altLang="en-US" sz="1200" dirty="0">
                <a:latin typeface="Adobe 楷体 Std R" pitchFamily="18" charset="-122"/>
                <a:ea typeface="Adobe 楷体 Std R" pitchFamily="18" charset="-122"/>
                <a:cs typeface="Times New Roman" pitchFamily="18" charset="0"/>
              </a:rPr>
              <a:t>预约电话：</a:t>
            </a:r>
            <a:r>
              <a:rPr lang="en-US" altLang="zh-CN" sz="1200" dirty="0">
                <a:latin typeface="Adobe 楷体 Std R" pitchFamily="18" charset="-122"/>
                <a:ea typeface="Adobe 楷体 Std R" pitchFamily="18" charset="-122"/>
                <a:cs typeface="Times New Roman" pitchFamily="18" charset="0"/>
              </a:rPr>
              <a:t>39323393</a:t>
            </a:r>
          </a:p>
          <a:p>
            <a:pPr indent="266700" eaLnBrk="0" hangingPunct="0">
              <a:lnSpc>
                <a:spcPct val="150000"/>
              </a:lnSpc>
            </a:pPr>
            <a:endParaRPr lang="zh-CN" altLang="en-US" sz="1200" dirty="0">
              <a:latin typeface="Adobe 楷体 Std R" pitchFamily="18" charset="-122"/>
              <a:ea typeface="Adobe 楷体 Std R" pitchFamily="18" charset="-122"/>
              <a:cs typeface="Times New Roman" pitchFamily="18" charset="0"/>
            </a:endParaRPr>
          </a:p>
        </p:txBody>
      </p:sp>
      <p:pic>
        <p:nvPicPr>
          <p:cNvPr id="12" name="Picture 6" descr="C:\Documents and Settings\Administrator\桌面\DSC00223.JPG"/>
          <p:cNvPicPr>
            <a:picLocks noChangeAspect="1" noChangeArrowheads="1"/>
          </p:cNvPicPr>
          <p:nvPr/>
        </p:nvPicPr>
        <p:blipFill>
          <a:blip r:embed="rId2" cstate="email"/>
          <a:srcRect/>
          <a:stretch>
            <a:fillRect/>
          </a:stretch>
        </p:blipFill>
        <p:spPr bwMode="auto">
          <a:xfrm>
            <a:off x="1125587" y="3284984"/>
            <a:ext cx="4454525" cy="2909887"/>
          </a:xfrm>
          <a:prstGeom prst="rect">
            <a:avLst/>
          </a:prstGeom>
          <a:noFill/>
          <a:ln w="9525">
            <a:noFill/>
            <a:miter lim="800000"/>
            <a:headEnd/>
            <a:tailEnd/>
          </a:ln>
        </p:spPr>
      </p:pic>
      <p:pic>
        <p:nvPicPr>
          <p:cNvPr id="13" name="Picture 2" descr="C:\Documents and Settings\Administrator\桌面\研修室 研讨室（定2）.jpg"/>
          <p:cNvPicPr>
            <a:picLocks noChangeAspect="1" noChangeArrowheads="1"/>
          </p:cNvPicPr>
          <p:nvPr/>
        </p:nvPicPr>
        <p:blipFill>
          <a:blip r:embed="rId3" cstate="email"/>
          <a:srcRect/>
          <a:stretch>
            <a:fillRect/>
          </a:stretch>
        </p:blipFill>
        <p:spPr bwMode="auto">
          <a:xfrm>
            <a:off x="6228184" y="350316"/>
            <a:ext cx="2915816" cy="5886996"/>
          </a:xfrm>
          <a:prstGeom prst="rect">
            <a:avLst/>
          </a:prstGeom>
          <a:noFill/>
          <a:ln w="9525">
            <a:noFill/>
            <a:miter lim="800000"/>
            <a:headEnd/>
            <a:tailEnd/>
          </a:ln>
        </p:spPr>
      </p:pic>
      <p:sp>
        <p:nvSpPr>
          <p:cNvPr id="14" name="TextBox 10"/>
          <p:cNvSpPr txBox="1">
            <a:spLocks noChangeArrowheads="1"/>
          </p:cNvSpPr>
          <p:nvPr/>
        </p:nvSpPr>
        <p:spPr bwMode="auto">
          <a:xfrm>
            <a:off x="7834064" y="922734"/>
            <a:ext cx="914400" cy="307975"/>
          </a:xfrm>
          <a:prstGeom prst="rect">
            <a:avLst/>
          </a:prstGeom>
          <a:noFill/>
          <a:ln w="9525">
            <a:noFill/>
            <a:miter lim="800000"/>
            <a:headEnd/>
            <a:tailEnd/>
          </a:ln>
        </p:spPr>
        <p:txBody>
          <a:bodyPr>
            <a:spAutoFit/>
          </a:bodyPr>
          <a:lstStyle/>
          <a:p>
            <a:r>
              <a:rPr lang="zh-CN" altLang="en-US" sz="1400" b="1" dirty="0">
                <a:solidFill>
                  <a:srgbClr val="FF0066"/>
                </a:solidFill>
              </a:rPr>
              <a:t>研讨室</a:t>
            </a:r>
          </a:p>
        </p:txBody>
      </p:sp>
      <p:sp>
        <p:nvSpPr>
          <p:cNvPr id="15" name="TextBox 11"/>
          <p:cNvSpPr txBox="1">
            <a:spLocks noChangeArrowheads="1"/>
          </p:cNvSpPr>
          <p:nvPr/>
        </p:nvSpPr>
        <p:spPr bwMode="auto">
          <a:xfrm>
            <a:off x="6804248" y="2310209"/>
            <a:ext cx="914400" cy="307975"/>
          </a:xfrm>
          <a:prstGeom prst="rect">
            <a:avLst/>
          </a:prstGeom>
          <a:noFill/>
          <a:ln w="9525">
            <a:noFill/>
            <a:miter lim="800000"/>
            <a:headEnd/>
            <a:tailEnd/>
          </a:ln>
        </p:spPr>
        <p:txBody>
          <a:bodyPr>
            <a:spAutoFit/>
          </a:bodyPr>
          <a:lstStyle/>
          <a:p>
            <a:r>
              <a:rPr lang="zh-CN" altLang="en-US" sz="1400" b="1" dirty="0">
                <a:solidFill>
                  <a:srgbClr val="FF0066"/>
                </a:solidFill>
              </a:rPr>
              <a:t>研讨室</a:t>
            </a:r>
          </a:p>
        </p:txBody>
      </p:sp>
      <p:sp>
        <p:nvSpPr>
          <p:cNvPr id="16" name="TextBox 12"/>
          <p:cNvSpPr txBox="1">
            <a:spLocks noChangeArrowheads="1"/>
          </p:cNvSpPr>
          <p:nvPr/>
        </p:nvSpPr>
        <p:spPr bwMode="auto">
          <a:xfrm>
            <a:off x="7760444" y="1763092"/>
            <a:ext cx="882650" cy="523875"/>
          </a:xfrm>
          <a:prstGeom prst="rect">
            <a:avLst/>
          </a:prstGeom>
          <a:noFill/>
          <a:ln w="9525">
            <a:noFill/>
            <a:miter lim="800000"/>
            <a:headEnd/>
            <a:tailEnd/>
          </a:ln>
        </p:spPr>
        <p:txBody>
          <a:bodyPr>
            <a:spAutoFit/>
          </a:bodyPr>
          <a:lstStyle/>
          <a:p>
            <a:r>
              <a:rPr lang="zh-CN" altLang="en-US" sz="1400" b="1" dirty="0">
                <a:solidFill>
                  <a:srgbClr val="FF0066"/>
                </a:solidFill>
              </a:rPr>
              <a:t>读者</a:t>
            </a:r>
            <a:endParaRPr lang="en-US" altLang="zh-CN" sz="1400" b="1" dirty="0">
              <a:solidFill>
                <a:srgbClr val="FF0066"/>
              </a:solidFill>
            </a:endParaRPr>
          </a:p>
          <a:p>
            <a:r>
              <a:rPr lang="zh-CN" altLang="en-US" sz="1400" b="1" dirty="0">
                <a:solidFill>
                  <a:srgbClr val="FF0066"/>
                </a:solidFill>
              </a:rPr>
              <a:t>休闲区</a:t>
            </a:r>
          </a:p>
        </p:txBody>
      </p:sp>
      <p:sp>
        <p:nvSpPr>
          <p:cNvPr id="17" name="TextBox 13"/>
          <p:cNvSpPr txBox="1">
            <a:spLocks noChangeArrowheads="1"/>
          </p:cNvSpPr>
          <p:nvPr/>
        </p:nvSpPr>
        <p:spPr bwMode="auto">
          <a:xfrm>
            <a:off x="6990928" y="3185393"/>
            <a:ext cx="533400" cy="1169987"/>
          </a:xfrm>
          <a:prstGeom prst="rect">
            <a:avLst/>
          </a:prstGeom>
          <a:noFill/>
          <a:ln w="9525">
            <a:noFill/>
            <a:miter lim="800000"/>
            <a:headEnd/>
            <a:tailEnd/>
          </a:ln>
        </p:spPr>
        <p:txBody>
          <a:bodyPr>
            <a:spAutoFit/>
          </a:bodyPr>
          <a:lstStyle/>
          <a:p>
            <a:r>
              <a:rPr lang="zh-CN" altLang="en-US" sz="1400" b="1" dirty="0">
                <a:solidFill>
                  <a:srgbClr val="FF0066"/>
                </a:solidFill>
              </a:rPr>
              <a:t>个</a:t>
            </a:r>
            <a:endParaRPr lang="en-US" altLang="zh-CN" sz="1400" b="1" dirty="0">
              <a:solidFill>
                <a:srgbClr val="FF0066"/>
              </a:solidFill>
            </a:endParaRPr>
          </a:p>
          <a:p>
            <a:r>
              <a:rPr lang="zh-CN" altLang="en-US" sz="1400" b="1" dirty="0">
                <a:solidFill>
                  <a:srgbClr val="FF0066"/>
                </a:solidFill>
              </a:rPr>
              <a:t>人</a:t>
            </a:r>
            <a:endParaRPr lang="en-US" altLang="zh-CN" sz="1400" b="1" dirty="0">
              <a:solidFill>
                <a:srgbClr val="FF0066"/>
              </a:solidFill>
            </a:endParaRPr>
          </a:p>
          <a:p>
            <a:r>
              <a:rPr lang="zh-CN" altLang="en-US" sz="1400" b="1" dirty="0">
                <a:solidFill>
                  <a:srgbClr val="FF0066"/>
                </a:solidFill>
              </a:rPr>
              <a:t>研</a:t>
            </a:r>
            <a:endParaRPr lang="en-US" altLang="zh-CN" sz="1400" b="1" dirty="0">
              <a:solidFill>
                <a:srgbClr val="FF0066"/>
              </a:solidFill>
            </a:endParaRPr>
          </a:p>
          <a:p>
            <a:r>
              <a:rPr lang="zh-CN" altLang="en-US" sz="1400" b="1" dirty="0">
                <a:solidFill>
                  <a:srgbClr val="FF0066"/>
                </a:solidFill>
              </a:rPr>
              <a:t>修</a:t>
            </a:r>
            <a:endParaRPr lang="en-US" altLang="zh-CN" sz="1400" b="1" dirty="0">
              <a:solidFill>
                <a:srgbClr val="FF0066"/>
              </a:solidFill>
            </a:endParaRPr>
          </a:p>
          <a:p>
            <a:r>
              <a:rPr lang="zh-CN" altLang="en-US" sz="1400" b="1" dirty="0">
                <a:solidFill>
                  <a:srgbClr val="FF0066"/>
                </a:solidFill>
              </a:rPr>
              <a:t>区</a:t>
            </a:r>
          </a:p>
        </p:txBody>
      </p:sp>
      <p:sp>
        <p:nvSpPr>
          <p:cNvPr id="18" name="TextBox 14"/>
          <p:cNvSpPr txBox="1">
            <a:spLocks noChangeArrowheads="1"/>
          </p:cNvSpPr>
          <p:nvPr/>
        </p:nvSpPr>
        <p:spPr bwMode="auto">
          <a:xfrm>
            <a:off x="7876332" y="3149996"/>
            <a:ext cx="381000" cy="1600200"/>
          </a:xfrm>
          <a:prstGeom prst="rect">
            <a:avLst/>
          </a:prstGeom>
          <a:noFill/>
          <a:ln w="9525">
            <a:noFill/>
            <a:miter lim="800000"/>
            <a:headEnd/>
            <a:tailEnd/>
          </a:ln>
        </p:spPr>
        <p:txBody>
          <a:bodyPr>
            <a:spAutoFit/>
          </a:bodyPr>
          <a:lstStyle/>
          <a:p>
            <a:r>
              <a:rPr lang="zh-CN" altLang="en-US" sz="1400" b="1">
                <a:solidFill>
                  <a:srgbClr val="FF0066"/>
                </a:solidFill>
              </a:rPr>
              <a:t>数</a:t>
            </a:r>
            <a:endParaRPr lang="en-US" altLang="zh-CN" sz="1400" b="1">
              <a:solidFill>
                <a:srgbClr val="FF0066"/>
              </a:solidFill>
            </a:endParaRPr>
          </a:p>
          <a:p>
            <a:r>
              <a:rPr lang="zh-CN" altLang="en-US" sz="1400" b="1">
                <a:solidFill>
                  <a:srgbClr val="FF0066"/>
                </a:solidFill>
              </a:rPr>
              <a:t>字</a:t>
            </a:r>
            <a:endParaRPr lang="en-US" altLang="zh-CN" sz="1400" b="1">
              <a:solidFill>
                <a:srgbClr val="FF0066"/>
              </a:solidFill>
            </a:endParaRPr>
          </a:p>
          <a:p>
            <a:r>
              <a:rPr lang="zh-CN" altLang="en-US" sz="1400" b="1">
                <a:solidFill>
                  <a:srgbClr val="FF0066"/>
                </a:solidFill>
              </a:rPr>
              <a:t>资</a:t>
            </a:r>
            <a:endParaRPr lang="en-US" altLang="zh-CN" sz="1400" b="1">
              <a:solidFill>
                <a:srgbClr val="FF0066"/>
              </a:solidFill>
            </a:endParaRPr>
          </a:p>
          <a:p>
            <a:r>
              <a:rPr lang="zh-CN" altLang="en-US" sz="1400" b="1">
                <a:solidFill>
                  <a:srgbClr val="FF0066"/>
                </a:solidFill>
              </a:rPr>
              <a:t>源</a:t>
            </a:r>
            <a:endParaRPr lang="en-US" altLang="zh-CN" sz="1400" b="1">
              <a:solidFill>
                <a:srgbClr val="FF0066"/>
              </a:solidFill>
            </a:endParaRPr>
          </a:p>
          <a:p>
            <a:r>
              <a:rPr lang="zh-CN" altLang="en-US" sz="1400" b="1">
                <a:solidFill>
                  <a:srgbClr val="FF0066"/>
                </a:solidFill>
              </a:rPr>
              <a:t>学</a:t>
            </a:r>
            <a:endParaRPr lang="en-US" altLang="zh-CN" sz="1400" b="1">
              <a:solidFill>
                <a:srgbClr val="FF0066"/>
              </a:solidFill>
            </a:endParaRPr>
          </a:p>
          <a:p>
            <a:r>
              <a:rPr lang="zh-CN" altLang="en-US" sz="1400" b="1">
                <a:solidFill>
                  <a:srgbClr val="FF0066"/>
                </a:solidFill>
              </a:rPr>
              <a:t>习</a:t>
            </a:r>
            <a:endParaRPr lang="en-US" altLang="zh-CN" sz="1400" b="1">
              <a:solidFill>
                <a:srgbClr val="FF0066"/>
              </a:solidFill>
            </a:endParaRPr>
          </a:p>
          <a:p>
            <a:r>
              <a:rPr lang="zh-CN" altLang="en-US" sz="1400" b="1">
                <a:solidFill>
                  <a:srgbClr val="FF0066"/>
                </a:solidFill>
              </a:rPr>
              <a:t>区</a:t>
            </a:r>
          </a:p>
        </p:txBody>
      </p:sp>
      <p:sp>
        <p:nvSpPr>
          <p:cNvPr id="19" name="TextBox 16"/>
          <p:cNvSpPr txBox="1">
            <a:spLocks noChangeArrowheads="1"/>
          </p:cNvSpPr>
          <p:nvPr/>
        </p:nvSpPr>
        <p:spPr bwMode="auto">
          <a:xfrm>
            <a:off x="5868442" y="0"/>
            <a:ext cx="461665" cy="6858000"/>
          </a:xfrm>
          <a:prstGeom prst="rect">
            <a:avLst/>
          </a:prstGeom>
          <a:solidFill>
            <a:schemeClr val="accent3">
              <a:lumMod val="50000"/>
            </a:schemeClr>
          </a:solidFill>
          <a:ln w="9525">
            <a:noFill/>
            <a:miter lim="800000"/>
            <a:headEnd/>
            <a:tailEnd/>
          </a:ln>
        </p:spPr>
        <p:txBody>
          <a:bodyPr vert="eaVert" wrap="square">
            <a:spAutoFit/>
          </a:bodyPr>
          <a:lstStyle/>
          <a:p>
            <a:r>
              <a:rPr lang="en-US" altLang="zh-CN" b="1">
                <a:solidFill>
                  <a:schemeClr val="bg1"/>
                </a:solidFill>
                <a:latin typeface="黑体" pitchFamily="49" charset="-122"/>
                <a:ea typeface="黑体" pitchFamily="49" charset="-122"/>
              </a:rPr>
              <a:t>          </a:t>
            </a:r>
            <a:r>
              <a:rPr lang="zh-CN" altLang="en-US" b="1">
                <a:solidFill>
                  <a:schemeClr val="bg1"/>
                </a:solidFill>
                <a:latin typeface="黑体" pitchFamily="49" charset="-122"/>
                <a:ea typeface="黑体" pitchFamily="49" charset="-122"/>
              </a:rPr>
              <a:t>大学城图书馆三楼</a:t>
            </a:r>
          </a:p>
        </p:txBody>
      </p:sp>
    </p:spTree>
  </p:cSld>
  <p:clrMapOvr>
    <a:masterClrMapping/>
  </p:clrMapOvr>
  <p:transition>
    <p:zoom/>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48680"/>
            <a:ext cx="9144000" cy="144016"/>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2"/>
          <p:cNvSpPr/>
          <p:nvPr/>
        </p:nvSpPr>
        <p:spPr>
          <a:xfrm>
            <a:off x="0" y="4581128"/>
            <a:ext cx="9144000" cy="1152128"/>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2"/>
          <p:cNvSpPr>
            <a:spLocks noChangeArrowheads="1"/>
          </p:cNvSpPr>
          <p:nvPr/>
        </p:nvSpPr>
        <p:spPr bwMode="auto">
          <a:xfrm>
            <a:off x="0" y="404664"/>
            <a:ext cx="9144000" cy="648072"/>
          </a:xfrm>
          <a:prstGeom prst="rect">
            <a:avLst/>
          </a:prstGeom>
          <a:solidFill>
            <a:srgbClr val="D7E4BD">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5" name="矩形 4"/>
          <p:cNvSpPr/>
          <p:nvPr/>
        </p:nvSpPr>
        <p:spPr>
          <a:xfrm>
            <a:off x="0" y="5157192"/>
            <a:ext cx="9144000" cy="288032"/>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32"/>
          <p:cNvSpPr>
            <a:spLocks noChangeArrowheads="1"/>
          </p:cNvSpPr>
          <p:nvPr/>
        </p:nvSpPr>
        <p:spPr bwMode="auto">
          <a:xfrm>
            <a:off x="539551" y="0"/>
            <a:ext cx="720081" cy="6858000"/>
          </a:xfrm>
          <a:prstGeom prst="rect">
            <a:avLst/>
          </a:prstGeom>
          <a:solidFill>
            <a:srgbClr val="D7E4BD">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7" name="矩形 6"/>
          <p:cNvSpPr/>
          <p:nvPr/>
        </p:nvSpPr>
        <p:spPr>
          <a:xfrm>
            <a:off x="1043608" y="0"/>
            <a:ext cx="1584176"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p:cNvSpPr/>
          <p:nvPr/>
        </p:nvSpPr>
        <p:spPr>
          <a:xfrm>
            <a:off x="7956376" y="0"/>
            <a:ext cx="216024"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8"/>
          <p:cNvSpPr/>
          <p:nvPr/>
        </p:nvSpPr>
        <p:spPr>
          <a:xfrm>
            <a:off x="1691680" y="620688"/>
            <a:ext cx="2031325" cy="369332"/>
          </a:xfrm>
          <a:prstGeom prst="rect">
            <a:avLst/>
          </a:prstGeom>
        </p:spPr>
        <p:txBody>
          <a:bodyPr wrap="none">
            <a:spAutoFit/>
          </a:bodyPr>
          <a:lstStyle/>
          <a:p>
            <a:pPr marL="457200" indent="-457200">
              <a:buFont typeface="Wingdings" pitchFamily="2" charset="2"/>
              <a:buChar char="n"/>
            </a:pPr>
            <a:r>
              <a:rPr lang="zh-CN" altLang="en-US" dirty="0" smtClean="0">
                <a:solidFill>
                  <a:srgbClr val="0066CC"/>
                </a:solidFill>
                <a:latin typeface="黑体" pitchFamily="49" charset="-122"/>
                <a:ea typeface="黑体" pitchFamily="49" charset="-122"/>
              </a:rPr>
              <a:t>作品展示服务</a:t>
            </a:r>
            <a:endParaRPr lang="en-US" altLang="zh-CN" dirty="0">
              <a:solidFill>
                <a:srgbClr val="0066CC"/>
              </a:solidFill>
              <a:latin typeface="黑体" pitchFamily="49" charset="-122"/>
              <a:ea typeface="黑体" pitchFamily="49" charset="-122"/>
            </a:endParaRPr>
          </a:p>
        </p:txBody>
      </p:sp>
      <p:sp>
        <p:nvSpPr>
          <p:cNvPr id="10" name="矩形 9"/>
          <p:cNvSpPr/>
          <p:nvPr/>
        </p:nvSpPr>
        <p:spPr>
          <a:xfrm>
            <a:off x="0" y="1268760"/>
            <a:ext cx="9144000" cy="1512168"/>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13"/>
          <p:cNvSpPr/>
          <p:nvPr/>
        </p:nvSpPr>
        <p:spPr>
          <a:xfrm>
            <a:off x="1475656" y="1412776"/>
            <a:ext cx="6912768" cy="1200329"/>
          </a:xfrm>
          <a:prstGeom prst="rect">
            <a:avLst/>
          </a:prstGeom>
        </p:spPr>
        <p:txBody>
          <a:bodyPr wrap="square">
            <a:spAutoFit/>
          </a:bodyPr>
          <a:lstStyle/>
          <a:p>
            <a:pPr indent="266700" eaLnBrk="0" hangingPunct="0">
              <a:lnSpc>
                <a:spcPct val="150000"/>
              </a:lnSpc>
            </a:pPr>
            <a:r>
              <a:rPr lang="zh-CN" altLang="en-US" sz="1200" dirty="0" smtClean="0">
                <a:latin typeface="Adobe 楷体 Std R" pitchFamily="18" charset="-122"/>
                <a:ea typeface="Adobe 楷体 Std R" pitchFamily="18" charset="-122"/>
                <a:cs typeface="Times New Roman" pitchFamily="18" charset="0"/>
              </a:rPr>
              <a:t>大学城校区图书馆二楼中庭及昌岗校区图书馆一楼展厅为教师、学生课程创作成果及学生社团作品提供一个作品展示空间，为小型的创作成果提供一个很好的展示平台。</a:t>
            </a:r>
            <a:endParaRPr lang="en-US" altLang="zh-CN" sz="1200" dirty="0" smtClean="0">
              <a:latin typeface="Adobe 楷体 Std R" pitchFamily="18" charset="-122"/>
              <a:ea typeface="Adobe 楷体 Std R" pitchFamily="18" charset="-122"/>
              <a:cs typeface="Times New Roman" pitchFamily="18" charset="0"/>
            </a:endParaRPr>
          </a:p>
          <a:p>
            <a:pPr indent="266700" eaLnBrk="0" hangingPunct="0">
              <a:lnSpc>
                <a:spcPct val="150000"/>
              </a:lnSpc>
            </a:pPr>
            <a:r>
              <a:rPr lang="zh-CN" altLang="en-US" sz="1200" dirty="0" smtClean="0">
                <a:latin typeface="Adobe 楷体 Std R" pitchFamily="18" charset="-122"/>
                <a:ea typeface="Adobe 楷体 Std R" pitchFamily="18" charset="-122"/>
                <a:cs typeface="Times New Roman" pitchFamily="18" charset="0"/>
              </a:rPr>
              <a:t>展场预约地点：大学城图书馆二楼信息部</a:t>
            </a:r>
            <a:endParaRPr lang="en-US" altLang="zh-CN" sz="1200" dirty="0" smtClean="0">
              <a:latin typeface="Adobe 楷体 Std R" pitchFamily="18" charset="-122"/>
              <a:ea typeface="Adobe 楷体 Std R" pitchFamily="18" charset="-122"/>
              <a:cs typeface="Times New Roman" pitchFamily="18" charset="0"/>
            </a:endParaRPr>
          </a:p>
          <a:p>
            <a:pPr indent="266700" eaLnBrk="0" hangingPunct="0">
              <a:lnSpc>
                <a:spcPct val="150000"/>
              </a:lnSpc>
            </a:pPr>
            <a:r>
              <a:rPr lang="zh-CN" altLang="en-US" sz="1200" dirty="0" smtClean="0">
                <a:latin typeface="Adobe 楷体 Std R" pitchFamily="18" charset="-122"/>
                <a:ea typeface="Adobe 楷体 Std R" pitchFamily="18" charset="-122"/>
                <a:cs typeface="Times New Roman" pitchFamily="18" charset="0"/>
              </a:rPr>
              <a:t>预约电话：</a:t>
            </a:r>
            <a:r>
              <a:rPr lang="en-US" altLang="zh-CN" sz="1200" dirty="0" smtClean="0">
                <a:latin typeface="Adobe 楷体 Std R" pitchFamily="18" charset="-122"/>
                <a:ea typeface="Adobe 楷体 Std R" pitchFamily="18" charset="-122"/>
                <a:cs typeface="Times New Roman" pitchFamily="18" charset="0"/>
              </a:rPr>
              <a:t>39323393</a:t>
            </a:r>
            <a:endParaRPr lang="en-US" altLang="zh-CN" sz="1200" dirty="0">
              <a:latin typeface="Adobe 楷体 Std R" pitchFamily="18" charset="-122"/>
              <a:ea typeface="Adobe 楷体 Std R" pitchFamily="18" charset="-122"/>
              <a:cs typeface="Times New Roman" pitchFamily="18" charset="0"/>
            </a:endParaRPr>
          </a:p>
        </p:txBody>
      </p:sp>
      <p:pic>
        <p:nvPicPr>
          <p:cNvPr id="3074" name="Picture 2" descr="D:\backup\desktop\a.jpg"/>
          <p:cNvPicPr>
            <a:picLocks noChangeAspect="1" noChangeArrowheads="1"/>
          </p:cNvPicPr>
          <p:nvPr/>
        </p:nvPicPr>
        <p:blipFill>
          <a:blip r:embed="rId2" cstate="email"/>
          <a:srcRect/>
          <a:stretch>
            <a:fillRect/>
          </a:stretch>
        </p:blipFill>
        <p:spPr bwMode="auto">
          <a:xfrm>
            <a:off x="1907704" y="2708920"/>
            <a:ext cx="5544616" cy="326002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0" y="2708920"/>
            <a:ext cx="3579739" cy="504056"/>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716016" y="3974857"/>
            <a:ext cx="479231" cy="2883143"/>
          </a:xfrm>
          <a:prstGeom prst="rect">
            <a:avLst/>
          </a:prstGeom>
          <a:solidFill>
            <a:srgbClr val="BDD5D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6093296"/>
            <a:ext cx="5415435" cy="36004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50" name="Picture 2" descr="D:\backup\desktop\2015-09-30\未标题-21.jpg"/>
          <p:cNvPicPr>
            <a:picLocks noChangeAspect="1" noChangeArrowheads="1"/>
          </p:cNvPicPr>
          <p:nvPr/>
        </p:nvPicPr>
        <p:blipFill>
          <a:blip r:embed="rId3" cstate="email"/>
          <a:srcRect/>
          <a:stretch>
            <a:fillRect/>
          </a:stretch>
        </p:blipFill>
        <p:spPr bwMode="auto">
          <a:xfrm>
            <a:off x="2699792" y="908720"/>
            <a:ext cx="3421063" cy="4380776"/>
          </a:xfrm>
          <a:prstGeom prst="rect">
            <a:avLst/>
          </a:prstGeom>
          <a:ln>
            <a:noFill/>
          </a:ln>
          <a:effectLst>
            <a:outerShdw blurRad="292100" dist="139700" dir="2700000" algn="tl" rotWithShape="0">
              <a:srgbClr val="333333">
                <a:alpha val="65000"/>
              </a:srgbClr>
            </a:outerShdw>
          </a:effectLst>
        </p:spPr>
      </p:pic>
      <p:pic>
        <p:nvPicPr>
          <p:cNvPr id="2051" name="Picture 3" descr="D:\backup\desktop\2015-09-30\未标题-16.jpg"/>
          <p:cNvPicPr>
            <a:picLocks noChangeAspect="1" noChangeArrowheads="1"/>
          </p:cNvPicPr>
          <p:nvPr/>
        </p:nvPicPr>
        <p:blipFill>
          <a:blip r:embed="rId4" cstate="email"/>
          <a:srcRect/>
          <a:stretch>
            <a:fillRect/>
          </a:stretch>
        </p:blipFill>
        <p:spPr bwMode="auto">
          <a:xfrm>
            <a:off x="6300192" y="4222388"/>
            <a:ext cx="1944216" cy="1950071"/>
          </a:xfrm>
          <a:prstGeom prst="rect">
            <a:avLst/>
          </a:prstGeom>
          <a:ln>
            <a:noFill/>
          </a:ln>
          <a:effectLst>
            <a:outerShdw blurRad="292100" dist="139700" dir="2700000" algn="tl" rotWithShape="0">
              <a:srgbClr val="333333">
                <a:alpha val="65000"/>
              </a:srgbClr>
            </a:outerShdw>
          </a:effectLst>
        </p:spPr>
      </p:pic>
      <p:pic>
        <p:nvPicPr>
          <p:cNvPr id="2052" name="Picture 4" descr="D:\backup\desktop\2015-09-30\未标题-17.jpg"/>
          <p:cNvPicPr>
            <a:picLocks noChangeAspect="1" noChangeArrowheads="1"/>
          </p:cNvPicPr>
          <p:nvPr/>
        </p:nvPicPr>
        <p:blipFill>
          <a:blip r:embed="rId5" cstate="email"/>
          <a:srcRect/>
          <a:stretch>
            <a:fillRect/>
          </a:stretch>
        </p:blipFill>
        <p:spPr bwMode="auto">
          <a:xfrm>
            <a:off x="1475656" y="4293096"/>
            <a:ext cx="1512168" cy="1965000"/>
          </a:xfrm>
          <a:prstGeom prst="rect">
            <a:avLst/>
          </a:prstGeom>
          <a:ln>
            <a:noFill/>
          </a:ln>
          <a:effectLst>
            <a:outerShdw blurRad="292100" dist="139700" dir="2700000" algn="tl" rotWithShape="0">
              <a:srgbClr val="333333">
                <a:alpha val="65000"/>
              </a:srgbClr>
            </a:outerShdw>
          </a:effectLst>
        </p:spPr>
      </p:pic>
      <p:pic>
        <p:nvPicPr>
          <p:cNvPr id="2053" name="Picture 5" descr="D:\backup\desktop\2015-09-30\未标题-18.jpg"/>
          <p:cNvPicPr>
            <a:picLocks noChangeAspect="1" noChangeArrowheads="1"/>
          </p:cNvPicPr>
          <p:nvPr/>
        </p:nvPicPr>
        <p:blipFill>
          <a:blip r:embed="rId6" cstate="email"/>
          <a:srcRect/>
          <a:stretch>
            <a:fillRect/>
          </a:stretch>
        </p:blipFill>
        <p:spPr bwMode="auto">
          <a:xfrm>
            <a:off x="6516216" y="548680"/>
            <a:ext cx="2144490" cy="2782100"/>
          </a:xfrm>
          <a:prstGeom prst="rect">
            <a:avLst/>
          </a:prstGeom>
          <a:ln>
            <a:noFill/>
          </a:ln>
          <a:effectLst>
            <a:outerShdw blurRad="292100" dist="139700" dir="2700000" algn="tl" rotWithShape="0">
              <a:srgbClr val="333333">
                <a:alpha val="65000"/>
              </a:srgbClr>
            </a:outerShdw>
          </a:effectLst>
        </p:spPr>
      </p:pic>
      <p:pic>
        <p:nvPicPr>
          <p:cNvPr id="2054" name="Picture 6" descr="D:\backup\desktop\2015-09-30\未标题-19.jpg"/>
          <p:cNvPicPr>
            <a:picLocks noChangeAspect="1" noChangeArrowheads="1"/>
          </p:cNvPicPr>
          <p:nvPr/>
        </p:nvPicPr>
        <p:blipFill>
          <a:blip r:embed="rId7" cstate="email"/>
          <a:srcRect/>
          <a:stretch>
            <a:fillRect/>
          </a:stretch>
        </p:blipFill>
        <p:spPr bwMode="auto">
          <a:xfrm>
            <a:off x="971600" y="476672"/>
            <a:ext cx="1979021" cy="2376264"/>
          </a:xfrm>
          <a:prstGeom prst="rect">
            <a:avLst/>
          </a:prstGeom>
          <a:ln>
            <a:noFill/>
          </a:ln>
          <a:effectLst>
            <a:outerShdw blurRad="292100" dist="139700" dir="2700000" algn="tl" rotWithShape="0">
              <a:srgbClr val="333333">
                <a:alpha val="65000"/>
              </a:srgbClr>
            </a:outerShdw>
          </a:effectLst>
        </p:spPr>
      </p:pic>
      <p:sp>
        <p:nvSpPr>
          <p:cNvPr id="15" name="矩形 14"/>
          <p:cNvSpPr/>
          <p:nvPr/>
        </p:nvSpPr>
        <p:spPr>
          <a:xfrm>
            <a:off x="5508103" y="0"/>
            <a:ext cx="432049" cy="1268760"/>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5564261" y="3861048"/>
            <a:ext cx="3579739" cy="504056"/>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nodeType="clickEffect">
                                  <p:stCondLst>
                                    <p:cond delay="0"/>
                                  </p:stCondLst>
                                  <p:childTnLst>
                                    <p:anim calcmode="lin" valueType="num">
                                      <p:cBhvr>
                                        <p:cTn id="6" dur="500"/>
                                        <p:tgtEl>
                                          <p:spTgt spid="2054"/>
                                        </p:tgtEl>
                                        <p:attrNameLst>
                                          <p:attrName>ppt_w</p:attrName>
                                        </p:attrNameLst>
                                      </p:cBhvr>
                                      <p:tavLst>
                                        <p:tav tm="0">
                                          <p:val>
                                            <p:strVal val="ppt_w"/>
                                          </p:val>
                                        </p:tav>
                                        <p:tav tm="100000">
                                          <p:val>
                                            <p:fltVal val="0"/>
                                          </p:val>
                                        </p:tav>
                                      </p:tavLst>
                                    </p:anim>
                                    <p:anim calcmode="lin" valueType="num">
                                      <p:cBhvr>
                                        <p:cTn id="7" dur="500"/>
                                        <p:tgtEl>
                                          <p:spTgt spid="2054"/>
                                        </p:tgtEl>
                                        <p:attrNameLst>
                                          <p:attrName>ppt_h</p:attrName>
                                        </p:attrNameLst>
                                      </p:cBhvr>
                                      <p:tavLst>
                                        <p:tav tm="0">
                                          <p:val>
                                            <p:strVal val="ppt_h"/>
                                          </p:val>
                                        </p:tav>
                                        <p:tav tm="100000">
                                          <p:val>
                                            <p:fltVal val="0"/>
                                          </p:val>
                                        </p:tav>
                                      </p:tavLst>
                                    </p:anim>
                                    <p:animEffect transition="out" filter="fade">
                                      <p:cBhvr>
                                        <p:cTn id="8" dur="500"/>
                                        <p:tgtEl>
                                          <p:spTgt spid="2054"/>
                                        </p:tgtEl>
                                      </p:cBhvr>
                                    </p:animEffect>
                                    <p:set>
                                      <p:cBhvr>
                                        <p:cTn id="9" dur="1" fill="hold">
                                          <p:stCondLst>
                                            <p:cond delay="499"/>
                                          </p:stCondLst>
                                        </p:cTn>
                                        <p:tgtEl>
                                          <p:spTgt spid="2054"/>
                                        </p:tgtEl>
                                        <p:attrNameLst>
                                          <p:attrName>style.visibility</p:attrName>
                                        </p:attrNameLst>
                                      </p:cBhvr>
                                      <p:to>
                                        <p:strVal val="hidden"/>
                                      </p:to>
                                    </p:set>
                                  </p:childTnLst>
                                </p:cTn>
                              </p:par>
                              <p:par>
                                <p:cTn id="10" presetID="53" presetClass="exit" presetSubtype="0" fill="hold" nodeType="withEffect">
                                  <p:stCondLst>
                                    <p:cond delay="0"/>
                                  </p:stCondLst>
                                  <p:childTnLst>
                                    <p:anim calcmode="lin" valueType="num">
                                      <p:cBhvr>
                                        <p:cTn id="11" dur="500"/>
                                        <p:tgtEl>
                                          <p:spTgt spid="2053"/>
                                        </p:tgtEl>
                                        <p:attrNameLst>
                                          <p:attrName>ppt_w</p:attrName>
                                        </p:attrNameLst>
                                      </p:cBhvr>
                                      <p:tavLst>
                                        <p:tav tm="0">
                                          <p:val>
                                            <p:strVal val="ppt_w"/>
                                          </p:val>
                                        </p:tav>
                                        <p:tav tm="100000">
                                          <p:val>
                                            <p:fltVal val="0"/>
                                          </p:val>
                                        </p:tav>
                                      </p:tavLst>
                                    </p:anim>
                                    <p:anim calcmode="lin" valueType="num">
                                      <p:cBhvr>
                                        <p:cTn id="12" dur="500"/>
                                        <p:tgtEl>
                                          <p:spTgt spid="2053"/>
                                        </p:tgtEl>
                                        <p:attrNameLst>
                                          <p:attrName>ppt_h</p:attrName>
                                        </p:attrNameLst>
                                      </p:cBhvr>
                                      <p:tavLst>
                                        <p:tav tm="0">
                                          <p:val>
                                            <p:strVal val="ppt_h"/>
                                          </p:val>
                                        </p:tav>
                                        <p:tav tm="100000">
                                          <p:val>
                                            <p:fltVal val="0"/>
                                          </p:val>
                                        </p:tav>
                                      </p:tavLst>
                                    </p:anim>
                                    <p:animEffect transition="out" filter="fade">
                                      <p:cBhvr>
                                        <p:cTn id="13" dur="500"/>
                                        <p:tgtEl>
                                          <p:spTgt spid="2053"/>
                                        </p:tgtEl>
                                      </p:cBhvr>
                                    </p:animEffect>
                                    <p:set>
                                      <p:cBhvr>
                                        <p:cTn id="14" dur="1" fill="hold">
                                          <p:stCondLst>
                                            <p:cond delay="499"/>
                                          </p:stCondLst>
                                        </p:cTn>
                                        <p:tgtEl>
                                          <p:spTgt spid="2053"/>
                                        </p:tgtEl>
                                        <p:attrNameLst>
                                          <p:attrName>style.visibility</p:attrName>
                                        </p:attrNameLst>
                                      </p:cBhvr>
                                      <p:to>
                                        <p:strVal val="hidden"/>
                                      </p:to>
                                    </p:set>
                                  </p:childTnLst>
                                </p:cTn>
                              </p:par>
                              <p:par>
                                <p:cTn id="15" presetID="53" presetClass="exit" presetSubtype="0" fill="hold" nodeType="withEffect">
                                  <p:stCondLst>
                                    <p:cond delay="0"/>
                                  </p:stCondLst>
                                  <p:childTnLst>
                                    <p:anim calcmode="lin" valueType="num">
                                      <p:cBhvr>
                                        <p:cTn id="16" dur="500"/>
                                        <p:tgtEl>
                                          <p:spTgt spid="2051"/>
                                        </p:tgtEl>
                                        <p:attrNameLst>
                                          <p:attrName>ppt_w</p:attrName>
                                        </p:attrNameLst>
                                      </p:cBhvr>
                                      <p:tavLst>
                                        <p:tav tm="0">
                                          <p:val>
                                            <p:strVal val="ppt_w"/>
                                          </p:val>
                                        </p:tav>
                                        <p:tav tm="100000">
                                          <p:val>
                                            <p:fltVal val="0"/>
                                          </p:val>
                                        </p:tav>
                                      </p:tavLst>
                                    </p:anim>
                                    <p:anim calcmode="lin" valueType="num">
                                      <p:cBhvr>
                                        <p:cTn id="17" dur="500"/>
                                        <p:tgtEl>
                                          <p:spTgt spid="2051"/>
                                        </p:tgtEl>
                                        <p:attrNameLst>
                                          <p:attrName>ppt_h</p:attrName>
                                        </p:attrNameLst>
                                      </p:cBhvr>
                                      <p:tavLst>
                                        <p:tav tm="0">
                                          <p:val>
                                            <p:strVal val="ppt_h"/>
                                          </p:val>
                                        </p:tav>
                                        <p:tav tm="100000">
                                          <p:val>
                                            <p:fltVal val="0"/>
                                          </p:val>
                                        </p:tav>
                                      </p:tavLst>
                                    </p:anim>
                                    <p:animEffect transition="out" filter="fade">
                                      <p:cBhvr>
                                        <p:cTn id="18" dur="500"/>
                                        <p:tgtEl>
                                          <p:spTgt spid="2051"/>
                                        </p:tgtEl>
                                      </p:cBhvr>
                                    </p:animEffect>
                                    <p:set>
                                      <p:cBhvr>
                                        <p:cTn id="19" dur="1" fill="hold">
                                          <p:stCondLst>
                                            <p:cond delay="499"/>
                                          </p:stCondLst>
                                        </p:cTn>
                                        <p:tgtEl>
                                          <p:spTgt spid="2051"/>
                                        </p:tgtEl>
                                        <p:attrNameLst>
                                          <p:attrName>style.visibility</p:attrName>
                                        </p:attrNameLst>
                                      </p:cBhvr>
                                      <p:to>
                                        <p:strVal val="hidden"/>
                                      </p:to>
                                    </p:set>
                                  </p:childTnLst>
                                </p:cTn>
                              </p:par>
                              <p:par>
                                <p:cTn id="20" presetID="53" presetClass="exit" presetSubtype="0" fill="hold" nodeType="withEffect">
                                  <p:stCondLst>
                                    <p:cond delay="0"/>
                                  </p:stCondLst>
                                  <p:childTnLst>
                                    <p:anim calcmode="lin" valueType="num">
                                      <p:cBhvr>
                                        <p:cTn id="21" dur="500"/>
                                        <p:tgtEl>
                                          <p:spTgt spid="2052"/>
                                        </p:tgtEl>
                                        <p:attrNameLst>
                                          <p:attrName>ppt_w</p:attrName>
                                        </p:attrNameLst>
                                      </p:cBhvr>
                                      <p:tavLst>
                                        <p:tav tm="0">
                                          <p:val>
                                            <p:strVal val="ppt_w"/>
                                          </p:val>
                                        </p:tav>
                                        <p:tav tm="100000">
                                          <p:val>
                                            <p:fltVal val="0"/>
                                          </p:val>
                                        </p:tav>
                                      </p:tavLst>
                                    </p:anim>
                                    <p:anim calcmode="lin" valueType="num">
                                      <p:cBhvr>
                                        <p:cTn id="22" dur="500"/>
                                        <p:tgtEl>
                                          <p:spTgt spid="2052"/>
                                        </p:tgtEl>
                                        <p:attrNameLst>
                                          <p:attrName>ppt_h</p:attrName>
                                        </p:attrNameLst>
                                      </p:cBhvr>
                                      <p:tavLst>
                                        <p:tav tm="0">
                                          <p:val>
                                            <p:strVal val="ppt_h"/>
                                          </p:val>
                                        </p:tav>
                                        <p:tav tm="100000">
                                          <p:val>
                                            <p:fltVal val="0"/>
                                          </p:val>
                                        </p:tav>
                                      </p:tavLst>
                                    </p:anim>
                                    <p:animEffect transition="out" filter="fade">
                                      <p:cBhvr>
                                        <p:cTn id="23" dur="500"/>
                                        <p:tgtEl>
                                          <p:spTgt spid="2052"/>
                                        </p:tgtEl>
                                      </p:cBhvr>
                                    </p:animEffect>
                                    <p:set>
                                      <p:cBhvr>
                                        <p:cTn id="24" dur="1" fill="hold">
                                          <p:stCondLst>
                                            <p:cond delay="499"/>
                                          </p:stCondLst>
                                        </p:cTn>
                                        <p:tgtEl>
                                          <p:spTgt spid="2052"/>
                                        </p:tgtEl>
                                        <p:attrNameLst>
                                          <p:attrName>style.visibility</p:attrName>
                                        </p:attrNameLst>
                                      </p:cBhvr>
                                      <p:to>
                                        <p:strVal val="hidden"/>
                                      </p:to>
                                    </p:set>
                                  </p:childTnLst>
                                </p:cTn>
                              </p:par>
                            </p:childTnLst>
                          </p:cTn>
                        </p:par>
                        <p:par>
                          <p:cTn id="25" fill="hold">
                            <p:stCondLst>
                              <p:cond delay="500"/>
                            </p:stCondLst>
                            <p:childTnLst>
                              <p:par>
                                <p:cTn id="26" presetID="16" presetClass="exit" presetSubtype="26" fill="hold" nodeType="afterEffect">
                                  <p:stCondLst>
                                    <p:cond delay="0"/>
                                  </p:stCondLst>
                                  <p:childTnLst>
                                    <p:animEffect transition="out" filter="barn(inHorizontal)">
                                      <p:cBhvr>
                                        <p:cTn id="27" dur="500"/>
                                        <p:tgtEl>
                                          <p:spTgt spid="2050"/>
                                        </p:tgtEl>
                                      </p:cBhvr>
                                    </p:animEffect>
                                    <p:set>
                                      <p:cBhvr>
                                        <p:cTn id="28" dur="1" fill="hold">
                                          <p:stCondLst>
                                            <p:cond delay="4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48680"/>
            <a:ext cx="9144000" cy="144016"/>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2"/>
          <p:cNvSpPr/>
          <p:nvPr/>
        </p:nvSpPr>
        <p:spPr>
          <a:xfrm>
            <a:off x="0" y="4581128"/>
            <a:ext cx="9144000" cy="1152128"/>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2"/>
          <p:cNvSpPr>
            <a:spLocks noChangeArrowheads="1"/>
          </p:cNvSpPr>
          <p:nvPr/>
        </p:nvSpPr>
        <p:spPr bwMode="auto">
          <a:xfrm>
            <a:off x="0" y="404664"/>
            <a:ext cx="9144000" cy="648072"/>
          </a:xfrm>
          <a:prstGeom prst="rect">
            <a:avLst/>
          </a:prstGeom>
          <a:solidFill>
            <a:srgbClr val="D7E4BD">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5" name="矩形 4"/>
          <p:cNvSpPr/>
          <p:nvPr/>
        </p:nvSpPr>
        <p:spPr>
          <a:xfrm>
            <a:off x="0" y="5157192"/>
            <a:ext cx="9144000" cy="288032"/>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32"/>
          <p:cNvSpPr>
            <a:spLocks noChangeArrowheads="1"/>
          </p:cNvSpPr>
          <p:nvPr/>
        </p:nvSpPr>
        <p:spPr bwMode="auto">
          <a:xfrm>
            <a:off x="539551" y="0"/>
            <a:ext cx="720081" cy="6858000"/>
          </a:xfrm>
          <a:prstGeom prst="rect">
            <a:avLst/>
          </a:prstGeom>
          <a:solidFill>
            <a:srgbClr val="D7E4BD">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7" name="矩形 6"/>
          <p:cNvSpPr/>
          <p:nvPr/>
        </p:nvSpPr>
        <p:spPr>
          <a:xfrm>
            <a:off x="1043608" y="0"/>
            <a:ext cx="1584176"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p:cNvSpPr/>
          <p:nvPr/>
        </p:nvSpPr>
        <p:spPr>
          <a:xfrm>
            <a:off x="7956376" y="0"/>
            <a:ext cx="216024"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8"/>
          <p:cNvSpPr/>
          <p:nvPr/>
        </p:nvSpPr>
        <p:spPr>
          <a:xfrm>
            <a:off x="971600" y="620688"/>
            <a:ext cx="1569660" cy="369332"/>
          </a:xfrm>
          <a:prstGeom prst="rect">
            <a:avLst/>
          </a:prstGeom>
        </p:spPr>
        <p:txBody>
          <a:bodyPr wrap="none">
            <a:spAutoFit/>
          </a:bodyPr>
          <a:lstStyle/>
          <a:p>
            <a:pPr marL="457200" indent="-457200">
              <a:buFont typeface="Wingdings" pitchFamily="2" charset="2"/>
              <a:buChar char="n"/>
            </a:pPr>
            <a:r>
              <a:rPr lang="zh-CN" altLang="en-US" dirty="0" smtClean="0">
                <a:solidFill>
                  <a:srgbClr val="0066CC"/>
                </a:solidFill>
                <a:latin typeface="Adobe 黑体 Std R" pitchFamily="34" charset="-122"/>
                <a:ea typeface="Adobe 黑体 Std R" pitchFamily="34" charset="-122"/>
              </a:rPr>
              <a:t>文印</a:t>
            </a:r>
            <a:r>
              <a:rPr lang="zh-CN" altLang="zh-CN" dirty="0" smtClean="0">
                <a:solidFill>
                  <a:srgbClr val="0066CC"/>
                </a:solidFill>
                <a:latin typeface="Adobe 黑体 Std R" pitchFamily="34" charset="-122"/>
                <a:ea typeface="Adobe 黑体 Std R" pitchFamily="34" charset="-122"/>
              </a:rPr>
              <a:t>服务</a:t>
            </a:r>
            <a:endParaRPr lang="en-US" altLang="zh-CN" dirty="0">
              <a:solidFill>
                <a:srgbClr val="0066CC"/>
              </a:solidFill>
              <a:latin typeface="Adobe 黑体 Std R" pitchFamily="34" charset="-122"/>
              <a:ea typeface="Adobe 黑体 Std R" pitchFamily="34" charset="-122"/>
            </a:endParaRPr>
          </a:p>
        </p:txBody>
      </p:sp>
      <p:sp>
        <p:nvSpPr>
          <p:cNvPr id="10" name="矩形 9"/>
          <p:cNvSpPr/>
          <p:nvPr/>
        </p:nvSpPr>
        <p:spPr>
          <a:xfrm>
            <a:off x="0" y="1268760"/>
            <a:ext cx="9144000" cy="1296144"/>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TextBox 13"/>
          <p:cNvSpPr txBox="1">
            <a:spLocks noChangeArrowheads="1"/>
          </p:cNvSpPr>
          <p:nvPr/>
        </p:nvSpPr>
        <p:spPr bwMode="auto">
          <a:xfrm>
            <a:off x="827584" y="1365854"/>
            <a:ext cx="3240360" cy="1075359"/>
          </a:xfrm>
          <a:prstGeom prst="rect">
            <a:avLst/>
          </a:prstGeom>
          <a:noFill/>
          <a:ln w="9525">
            <a:noFill/>
            <a:miter lim="800000"/>
            <a:headEnd/>
            <a:tailEnd/>
          </a:ln>
        </p:spPr>
        <p:txBody>
          <a:bodyPr wrap="square">
            <a:spAutoFit/>
          </a:bodyPr>
          <a:lstStyle/>
          <a:p>
            <a:pPr>
              <a:lnSpc>
                <a:spcPct val="150000"/>
              </a:lnSpc>
              <a:spcBef>
                <a:spcPct val="50000"/>
              </a:spcBef>
            </a:pPr>
            <a:r>
              <a:rPr lang="zh-CN" altLang="en-US" sz="1200" dirty="0">
                <a:latin typeface="Adobe 楷体 Std R" pitchFamily="18" charset="-122"/>
                <a:ea typeface="Adobe 楷体 Std R" pitchFamily="18" charset="-122"/>
              </a:rPr>
              <a:t>服务地点</a:t>
            </a:r>
            <a:r>
              <a:rPr lang="zh-CN" altLang="en-US" sz="1200" dirty="0" smtClean="0">
                <a:latin typeface="Adobe 楷体 Std R" pitchFamily="18" charset="-122"/>
                <a:ea typeface="Adobe 楷体 Std R" pitchFamily="18" charset="-122"/>
              </a:rPr>
              <a:t>：</a:t>
            </a:r>
            <a:endParaRPr lang="en-US" altLang="zh-CN" sz="1200" dirty="0" smtClean="0">
              <a:latin typeface="Adobe 楷体 Std R" pitchFamily="18" charset="-122"/>
              <a:ea typeface="Adobe 楷体 Std R" pitchFamily="18" charset="-122"/>
            </a:endParaRPr>
          </a:p>
          <a:p>
            <a:pPr>
              <a:lnSpc>
                <a:spcPct val="150000"/>
              </a:lnSpc>
              <a:spcBef>
                <a:spcPct val="50000"/>
              </a:spcBef>
            </a:pPr>
            <a:r>
              <a:rPr lang="zh-CN" altLang="en-US" sz="1200" dirty="0" smtClean="0">
                <a:latin typeface="Adobe 楷体 Std R" pitchFamily="18" charset="-122"/>
                <a:ea typeface="Adobe 楷体 Std R" pitchFamily="18" charset="-122"/>
              </a:rPr>
              <a:t>大学城</a:t>
            </a:r>
            <a:r>
              <a:rPr lang="zh-CN" altLang="en-US" sz="1200" dirty="0">
                <a:latin typeface="Adobe 楷体 Std R" pitchFamily="18" charset="-122"/>
                <a:ea typeface="Adobe 楷体 Std R" pitchFamily="18" charset="-122"/>
              </a:rPr>
              <a:t>校区图书馆三楼阅览室、新书</a:t>
            </a:r>
            <a:r>
              <a:rPr lang="zh-CN" altLang="en-US" sz="1200" dirty="0" smtClean="0">
                <a:latin typeface="Adobe 楷体 Std R" pitchFamily="18" charset="-122"/>
                <a:ea typeface="Adobe 楷体 Std R" pitchFamily="18" charset="-122"/>
              </a:rPr>
              <a:t>阅览室</a:t>
            </a:r>
            <a:endParaRPr lang="en-US" altLang="zh-CN" sz="1200" dirty="0" smtClean="0">
              <a:latin typeface="Adobe 楷体 Std R" pitchFamily="18" charset="-122"/>
              <a:ea typeface="Adobe 楷体 Std R" pitchFamily="18" charset="-122"/>
            </a:endParaRPr>
          </a:p>
          <a:p>
            <a:pPr>
              <a:lnSpc>
                <a:spcPct val="150000"/>
              </a:lnSpc>
              <a:spcBef>
                <a:spcPct val="50000"/>
              </a:spcBef>
            </a:pPr>
            <a:r>
              <a:rPr lang="zh-CN" altLang="en-US" sz="1200" dirty="0" smtClean="0">
                <a:latin typeface="Adobe 楷体 Std R" pitchFamily="18" charset="-122"/>
                <a:ea typeface="Adobe 楷体 Std R" pitchFamily="18" charset="-122"/>
              </a:rPr>
              <a:t>昌</a:t>
            </a:r>
            <a:r>
              <a:rPr lang="zh-CN" altLang="en-US" sz="1200" dirty="0">
                <a:latin typeface="Adobe 楷体 Std R" pitchFamily="18" charset="-122"/>
                <a:ea typeface="Adobe 楷体 Std R" pitchFamily="18" charset="-122"/>
              </a:rPr>
              <a:t>岗图校区书馆二楼中外文阅览室</a:t>
            </a:r>
          </a:p>
        </p:txBody>
      </p:sp>
      <p:graphicFrame>
        <p:nvGraphicFramePr>
          <p:cNvPr id="12" name="Group 3"/>
          <p:cNvGraphicFramePr>
            <a:graphicFrameLocks noGrp="1"/>
          </p:cNvGraphicFramePr>
          <p:nvPr/>
        </p:nvGraphicFramePr>
        <p:xfrm>
          <a:off x="4592838" y="665735"/>
          <a:ext cx="4011610" cy="5643585"/>
        </p:xfrm>
        <a:graphic>
          <a:graphicData uri="http://schemas.openxmlformats.org/drawingml/2006/table">
            <a:tbl>
              <a:tblPr>
                <a:tableStyleId>{22838BEF-8BB2-4498-84A7-C5851F593DF1}</a:tableStyleId>
              </a:tblPr>
              <a:tblGrid>
                <a:gridCol w="1084824"/>
                <a:gridCol w="1366992"/>
                <a:gridCol w="1559794"/>
              </a:tblGrid>
              <a:tr h="677230">
                <a:tc gridSpan="3">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050" u="none" strike="noStrike" cap="none" normalizeH="0" baseline="0" dirty="0" smtClean="0">
                          <a:ln>
                            <a:noFill/>
                          </a:ln>
                          <a:effectLst/>
                        </a:rPr>
                        <a:t>图书馆复印、打印、扫描、刻录服务收费标准</a:t>
                      </a:r>
                      <a:endParaRPr kumimoji="0" lang="zh-CN" altLang="en-US" sz="1050" b="0" i="0" u="none" strike="noStrike" cap="none" normalizeH="0" baseline="0" dirty="0" smtClean="0">
                        <a:ln>
                          <a:noFill/>
                        </a:ln>
                        <a:solidFill>
                          <a:schemeClr val="tx1"/>
                        </a:solidFill>
                        <a:effectLst/>
                        <a:latin typeface="Arial" charset="0"/>
                        <a:ea typeface="宋体" pitchFamily="2" charset="-122"/>
                      </a:endParaRPr>
                    </a:p>
                  </a:txBody>
                  <a:tcPr anchor="ctr" horzOverflow="overflow"/>
                </a:tc>
                <a:tc hMerge="1">
                  <a:txBody>
                    <a:bodyPr/>
                    <a:lstStyle/>
                    <a:p>
                      <a:endParaRPr lang="zh-CN" altLang="en-US"/>
                    </a:p>
                  </a:txBody>
                  <a:tcPr/>
                </a:tc>
                <a:tc hMerge="1">
                  <a:txBody>
                    <a:bodyPr/>
                    <a:lstStyle/>
                    <a:p>
                      <a:endParaRPr lang="zh-CN" altLang="en-US"/>
                    </a:p>
                  </a:txBody>
                  <a:tcPr/>
                </a:tc>
              </a:tr>
              <a:tr h="351156">
                <a:tc gridSpan="3">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050" u="none" strike="noStrike" cap="none" normalizeH="0" baseline="0" dirty="0" smtClean="0">
                          <a:ln>
                            <a:noFill/>
                          </a:ln>
                          <a:effectLst/>
                        </a:rPr>
                        <a:t>复印  </a:t>
                      </a:r>
                      <a:r>
                        <a:rPr kumimoji="0" lang="en-US" altLang="zh-CN" sz="1050" u="none" strike="noStrike" cap="none" normalizeH="0" baseline="0" dirty="0" smtClean="0">
                          <a:ln>
                            <a:noFill/>
                          </a:ln>
                          <a:effectLst/>
                        </a:rPr>
                        <a:t>(</a:t>
                      </a:r>
                      <a:r>
                        <a:rPr kumimoji="0" lang="zh-CN" altLang="en-US" sz="1050" u="none" strike="noStrike" cap="none" normalizeH="0" baseline="0" dirty="0" smtClean="0">
                          <a:ln>
                            <a:noFill/>
                          </a:ln>
                          <a:effectLst/>
                        </a:rPr>
                        <a:t>单位：元</a:t>
                      </a:r>
                      <a:r>
                        <a:rPr kumimoji="0" lang="en-US" altLang="zh-CN" sz="1050" u="none" strike="noStrike" cap="none" normalizeH="0" baseline="0" dirty="0" smtClean="0">
                          <a:ln>
                            <a:noFill/>
                          </a:ln>
                          <a:effectLst/>
                        </a:rPr>
                        <a:t>/</a:t>
                      </a:r>
                      <a:r>
                        <a:rPr kumimoji="0" lang="zh-CN" altLang="en-US" sz="1050" u="none" strike="noStrike" cap="none" normalizeH="0" baseline="0" dirty="0" smtClean="0">
                          <a:ln>
                            <a:noFill/>
                          </a:ln>
                          <a:effectLst/>
                        </a:rPr>
                        <a:t>张</a:t>
                      </a:r>
                      <a:r>
                        <a:rPr kumimoji="0" lang="en-US" altLang="zh-CN" sz="1050" u="none" strike="noStrike" cap="none" normalizeH="0" baseline="0" dirty="0" smtClean="0">
                          <a:ln>
                            <a:noFill/>
                          </a:ln>
                          <a:effectLst/>
                        </a:rPr>
                        <a:t>)</a:t>
                      </a:r>
                      <a:endParaRPr kumimoji="0" lang="en-US" altLang="zh-CN" sz="1050" b="0" i="0" u="none" strike="noStrike" cap="none" normalizeH="0" baseline="0" dirty="0" smtClean="0">
                        <a:ln>
                          <a:noFill/>
                        </a:ln>
                        <a:solidFill>
                          <a:schemeClr val="tx1"/>
                        </a:solidFill>
                        <a:effectLst/>
                        <a:latin typeface="Arial" charset="0"/>
                        <a:ea typeface="宋体" pitchFamily="2" charset="-122"/>
                      </a:endParaRPr>
                    </a:p>
                  </a:txBody>
                  <a:tcPr anchor="ctr" horzOverflow="overflow"/>
                </a:tc>
                <a:tc hMerge="1">
                  <a:txBody>
                    <a:bodyPr/>
                    <a:lstStyle/>
                    <a:p>
                      <a:endParaRPr lang="zh-CN" altLang="en-US"/>
                    </a:p>
                  </a:txBody>
                  <a:tcPr/>
                </a:tc>
                <a:tc hMerge="1">
                  <a:txBody>
                    <a:bodyPr/>
                    <a:lstStyle/>
                    <a:p>
                      <a:endParaRPr lang="zh-CN" altLang="en-US"/>
                    </a:p>
                  </a:txBody>
                  <a:tcPr/>
                </a:tc>
              </a:tr>
              <a:tr h="376239">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050" u="none" strike="noStrike" cap="none" normalizeH="0" baseline="0" dirty="0" smtClean="0">
                          <a:ln>
                            <a:noFill/>
                          </a:ln>
                          <a:effectLst/>
                        </a:rPr>
                        <a:t>                  </a:t>
                      </a:r>
                      <a:endParaRPr kumimoji="0" lang="en-US" altLang="zh-CN" sz="1050" b="0" i="0" u="none" strike="noStrike" cap="none" normalizeH="0" baseline="0" dirty="0" smtClean="0">
                        <a:ln>
                          <a:noFill/>
                        </a:ln>
                        <a:solidFill>
                          <a:srgbClr val="000000"/>
                        </a:solidFill>
                        <a:effectLst/>
                        <a:latin typeface="宋体" pitchFamily="2" charset="-122"/>
                        <a:ea typeface="宋体" pitchFamily="2" charset="-122"/>
                      </a:endParaRPr>
                    </a:p>
                  </a:txBody>
                  <a:tcPr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050" u="none" strike="noStrike" cap="none" normalizeH="0" baseline="0" smtClean="0">
                          <a:ln>
                            <a:noFill/>
                          </a:ln>
                          <a:effectLst/>
                        </a:rPr>
                        <a:t>A4</a:t>
                      </a:r>
                      <a:r>
                        <a:rPr kumimoji="0" lang="zh-CN" altLang="en-US" sz="1050" u="none" strike="noStrike" cap="none" normalizeH="0" baseline="0" smtClean="0">
                          <a:ln>
                            <a:noFill/>
                          </a:ln>
                          <a:effectLst/>
                        </a:rPr>
                        <a:t>、</a:t>
                      </a:r>
                      <a:r>
                        <a:rPr kumimoji="0" lang="en-US" altLang="zh-CN" sz="1050" u="none" strike="noStrike" cap="none" normalizeH="0" baseline="0" smtClean="0">
                          <a:ln>
                            <a:noFill/>
                          </a:ln>
                          <a:effectLst/>
                        </a:rPr>
                        <a:t>B5</a:t>
                      </a:r>
                      <a:endParaRPr kumimoji="0" lang="en-US" altLang="zh-CN" sz="1050" b="0" i="0" u="none" strike="noStrike" cap="none" normalizeH="0" baseline="0" smtClean="0">
                        <a:ln>
                          <a:noFill/>
                        </a:ln>
                        <a:solidFill>
                          <a:schemeClr val="tx1"/>
                        </a:solidFill>
                        <a:effectLst/>
                        <a:latin typeface="Arial" charset="0"/>
                        <a:ea typeface="宋体" pitchFamily="2" charset="-122"/>
                      </a:endParaRPr>
                    </a:p>
                  </a:txBody>
                  <a:tcPr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050" u="none" strike="noStrike" cap="none" normalizeH="0" baseline="0" smtClean="0">
                          <a:ln>
                            <a:noFill/>
                          </a:ln>
                          <a:effectLst/>
                        </a:rPr>
                        <a:t>A3</a:t>
                      </a:r>
                      <a:r>
                        <a:rPr kumimoji="0" lang="zh-CN" altLang="en-US" sz="1050" u="none" strike="noStrike" cap="none" normalizeH="0" baseline="0" smtClean="0">
                          <a:ln>
                            <a:noFill/>
                          </a:ln>
                          <a:effectLst/>
                        </a:rPr>
                        <a:t>、</a:t>
                      </a:r>
                      <a:r>
                        <a:rPr kumimoji="0" lang="en-US" altLang="zh-CN" sz="1050" u="none" strike="noStrike" cap="none" normalizeH="0" baseline="0" smtClean="0">
                          <a:ln>
                            <a:noFill/>
                          </a:ln>
                          <a:effectLst/>
                        </a:rPr>
                        <a:t>B4</a:t>
                      </a:r>
                      <a:endParaRPr kumimoji="0" lang="en-US" altLang="zh-CN" sz="1050" b="0" i="0" u="none" strike="noStrike" cap="none" normalizeH="0" baseline="0" smtClean="0">
                        <a:ln>
                          <a:noFill/>
                        </a:ln>
                        <a:solidFill>
                          <a:schemeClr val="tx1"/>
                        </a:solidFill>
                        <a:effectLst/>
                        <a:latin typeface="Arial" charset="0"/>
                        <a:ea typeface="宋体" pitchFamily="2" charset="-122"/>
                      </a:endParaRPr>
                    </a:p>
                  </a:txBody>
                  <a:tcPr anchor="ctr" horzOverflow="overflow"/>
                </a:tc>
              </a:tr>
              <a:tr h="275909">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050" u="none" strike="noStrike" cap="none" normalizeH="0" baseline="0" smtClean="0">
                          <a:ln>
                            <a:noFill/>
                          </a:ln>
                          <a:effectLst/>
                        </a:rPr>
                        <a:t>文字</a:t>
                      </a:r>
                      <a:endParaRPr kumimoji="0" lang="zh-CN" altLang="en-US" sz="1050" b="0" i="0" u="none" strike="noStrike" cap="none" normalizeH="0" baseline="0" smtClean="0">
                        <a:ln>
                          <a:noFill/>
                        </a:ln>
                        <a:solidFill>
                          <a:schemeClr val="tx1"/>
                        </a:solidFill>
                        <a:effectLst/>
                        <a:latin typeface="Arial" charset="0"/>
                        <a:ea typeface="宋体" pitchFamily="2" charset="-122"/>
                      </a:endParaRPr>
                    </a:p>
                  </a:txBody>
                  <a:tcPr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050" u="none" strike="noStrike" cap="none" normalizeH="0" baseline="0" dirty="0" smtClean="0">
                          <a:ln>
                            <a:noFill/>
                          </a:ln>
                          <a:effectLst/>
                        </a:rPr>
                        <a:t>0.2</a:t>
                      </a:r>
                      <a:endParaRPr kumimoji="0" lang="en-US" altLang="zh-CN" sz="1050" b="0" i="0" u="none" strike="noStrike" cap="none" normalizeH="0" baseline="0" dirty="0" smtClean="0">
                        <a:ln>
                          <a:noFill/>
                        </a:ln>
                        <a:solidFill>
                          <a:schemeClr val="tx1"/>
                        </a:solidFill>
                        <a:effectLst/>
                        <a:latin typeface="Arial" charset="0"/>
                        <a:ea typeface="宋体" pitchFamily="2" charset="-122"/>
                      </a:endParaRPr>
                    </a:p>
                  </a:txBody>
                  <a:tcPr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050" u="none" strike="noStrike" cap="none" normalizeH="0" baseline="0" dirty="0" smtClean="0">
                          <a:ln>
                            <a:noFill/>
                          </a:ln>
                          <a:effectLst/>
                        </a:rPr>
                        <a:t>0.3</a:t>
                      </a:r>
                      <a:endParaRPr kumimoji="0" lang="en-US" altLang="zh-CN" sz="1050" b="0" i="0" u="none" strike="noStrike" cap="none" normalizeH="0" baseline="0" dirty="0" smtClean="0">
                        <a:ln>
                          <a:noFill/>
                        </a:ln>
                        <a:solidFill>
                          <a:schemeClr val="tx1"/>
                        </a:solidFill>
                        <a:effectLst/>
                        <a:latin typeface="Arial" charset="0"/>
                        <a:ea typeface="宋体" pitchFamily="2" charset="-122"/>
                      </a:endParaRPr>
                    </a:p>
                  </a:txBody>
                  <a:tcPr anchor="ctr" horzOverflow="overflow"/>
                </a:tc>
              </a:tr>
              <a:tr h="476569">
                <a:tc vMerge="1">
                  <a:txBody>
                    <a:bodyPr/>
                    <a:lstStyle/>
                    <a:p>
                      <a:endParaRPr lang="zh-CN"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050" u="none" strike="noStrike" cap="none" normalizeH="0" baseline="0" smtClean="0">
                          <a:ln>
                            <a:noFill/>
                          </a:ln>
                          <a:effectLst/>
                        </a:rPr>
                        <a:t>(20</a:t>
                      </a:r>
                      <a:r>
                        <a:rPr kumimoji="0" lang="zh-CN" altLang="en-US" sz="1050" u="none" strike="noStrike" cap="none" normalizeH="0" baseline="0" smtClean="0">
                          <a:ln>
                            <a:noFill/>
                          </a:ln>
                          <a:effectLst/>
                        </a:rPr>
                        <a:t>张以上</a:t>
                      </a:r>
                      <a:r>
                        <a:rPr kumimoji="0" lang="en-US" altLang="zh-CN" sz="1050" u="none" strike="noStrike" cap="none" normalizeH="0" baseline="0" smtClean="0">
                          <a:ln>
                            <a:noFill/>
                          </a:ln>
                          <a:effectLst/>
                        </a:rPr>
                        <a:t>)0.1</a:t>
                      </a:r>
                      <a:endParaRPr kumimoji="0" lang="en-US" altLang="zh-CN" sz="1050" b="0" i="0" u="none" strike="noStrike" cap="none" normalizeH="0" baseline="0" smtClean="0">
                        <a:ln>
                          <a:noFill/>
                        </a:ln>
                        <a:solidFill>
                          <a:schemeClr val="tx1"/>
                        </a:solidFill>
                        <a:effectLst/>
                        <a:latin typeface="Arial" charset="0"/>
                        <a:ea typeface="宋体" pitchFamily="2" charset="-122"/>
                      </a:endParaRPr>
                    </a:p>
                  </a:txBody>
                  <a:tcPr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050" u="none" strike="noStrike" cap="none" normalizeH="0" baseline="0" smtClean="0">
                          <a:ln>
                            <a:noFill/>
                          </a:ln>
                          <a:effectLst/>
                        </a:rPr>
                        <a:t>(20</a:t>
                      </a:r>
                      <a:r>
                        <a:rPr kumimoji="0" lang="zh-CN" altLang="en-US" sz="1050" u="none" strike="noStrike" cap="none" normalizeH="0" baseline="0" smtClean="0">
                          <a:ln>
                            <a:noFill/>
                          </a:ln>
                          <a:effectLst/>
                        </a:rPr>
                        <a:t>张以上</a:t>
                      </a:r>
                      <a:r>
                        <a:rPr kumimoji="0" lang="en-US" altLang="zh-CN" sz="1050" u="none" strike="noStrike" cap="none" normalizeH="0" baseline="0" smtClean="0">
                          <a:ln>
                            <a:noFill/>
                          </a:ln>
                          <a:effectLst/>
                        </a:rPr>
                        <a:t>)0.2</a:t>
                      </a:r>
                      <a:endParaRPr kumimoji="0" lang="en-US" altLang="zh-CN" sz="1050" b="0" i="0" u="none" strike="noStrike" cap="none" normalizeH="0" baseline="0" smtClean="0">
                        <a:ln>
                          <a:noFill/>
                        </a:ln>
                        <a:solidFill>
                          <a:schemeClr val="tx1"/>
                        </a:solidFill>
                        <a:effectLst/>
                        <a:latin typeface="Arial" charset="0"/>
                        <a:ea typeface="宋体" pitchFamily="2" charset="-122"/>
                      </a:endParaRPr>
                    </a:p>
                  </a:txBody>
                  <a:tcPr anchor="ctr" horzOverflow="overflow"/>
                </a:tc>
              </a:tr>
              <a:tr h="275909">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050" u="none" strike="noStrike" cap="none" normalizeH="0" baseline="0" smtClean="0">
                          <a:ln>
                            <a:noFill/>
                          </a:ln>
                          <a:effectLst/>
                        </a:rPr>
                        <a:t>图片</a:t>
                      </a:r>
                      <a:endParaRPr kumimoji="0" lang="zh-CN" altLang="en-US" sz="1050" b="0" i="0" u="none" strike="noStrike" cap="none" normalizeH="0" baseline="0" smtClean="0">
                        <a:ln>
                          <a:noFill/>
                        </a:ln>
                        <a:solidFill>
                          <a:schemeClr val="tx1"/>
                        </a:solidFill>
                        <a:effectLst/>
                        <a:latin typeface="Arial" charset="0"/>
                        <a:ea typeface="宋体" pitchFamily="2" charset="-122"/>
                      </a:endParaRPr>
                    </a:p>
                  </a:txBody>
                  <a:tcPr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050" u="none" strike="noStrike" cap="none" normalizeH="0" baseline="0" dirty="0" smtClean="0">
                          <a:ln>
                            <a:noFill/>
                          </a:ln>
                          <a:effectLst/>
                        </a:rPr>
                        <a:t>0.4</a:t>
                      </a:r>
                      <a:endParaRPr kumimoji="0" lang="en-US" altLang="zh-CN" sz="1050" b="0" i="0" u="none" strike="noStrike" cap="none" normalizeH="0" baseline="0" dirty="0" smtClean="0">
                        <a:ln>
                          <a:noFill/>
                        </a:ln>
                        <a:solidFill>
                          <a:schemeClr val="tx1"/>
                        </a:solidFill>
                        <a:effectLst/>
                        <a:latin typeface="Arial" charset="0"/>
                        <a:ea typeface="宋体" pitchFamily="2" charset="-122"/>
                      </a:endParaRPr>
                    </a:p>
                  </a:txBody>
                  <a:tcPr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050" u="none" strike="noStrike" cap="none" normalizeH="0" baseline="0" smtClean="0">
                          <a:ln>
                            <a:noFill/>
                          </a:ln>
                          <a:effectLst/>
                        </a:rPr>
                        <a:t>0.5</a:t>
                      </a:r>
                      <a:endParaRPr kumimoji="0" lang="en-US" altLang="zh-CN" sz="1050" b="0" i="0" u="none" strike="noStrike" cap="none" normalizeH="0" baseline="0" smtClean="0">
                        <a:ln>
                          <a:noFill/>
                        </a:ln>
                        <a:solidFill>
                          <a:schemeClr val="tx1"/>
                        </a:solidFill>
                        <a:effectLst/>
                        <a:latin typeface="Arial" charset="0"/>
                        <a:ea typeface="宋体" pitchFamily="2" charset="-122"/>
                      </a:endParaRPr>
                    </a:p>
                  </a:txBody>
                  <a:tcPr anchor="ctr" horzOverflow="overflow"/>
                </a:tc>
              </a:tr>
              <a:tr h="476569">
                <a:tc vMerge="1">
                  <a:txBody>
                    <a:bodyPr/>
                    <a:lstStyle/>
                    <a:p>
                      <a:endParaRPr lang="zh-CN" altLang="en-US"/>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050" u="none" strike="noStrike" cap="none" normalizeH="0" baseline="0" dirty="0" smtClean="0">
                          <a:ln>
                            <a:noFill/>
                          </a:ln>
                          <a:effectLst/>
                        </a:rPr>
                        <a:t>(20</a:t>
                      </a:r>
                      <a:r>
                        <a:rPr kumimoji="0" lang="zh-CN" altLang="en-US" sz="1050" u="none" strike="noStrike" cap="none" normalizeH="0" baseline="0" dirty="0" smtClean="0">
                          <a:ln>
                            <a:noFill/>
                          </a:ln>
                          <a:effectLst/>
                        </a:rPr>
                        <a:t>张以上</a:t>
                      </a:r>
                      <a:r>
                        <a:rPr kumimoji="0" lang="en-US" altLang="zh-CN" sz="1050" u="none" strike="noStrike" cap="none" normalizeH="0" baseline="0" dirty="0" smtClean="0">
                          <a:ln>
                            <a:noFill/>
                          </a:ln>
                          <a:effectLst/>
                        </a:rPr>
                        <a:t>)0.3</a:t>
                      </a:r>
                      <a:endParaRPr kumimoji="0" lang="en-US" altLang="zh-CN" sz="1050" b="0" i="0" u="none" strike="noStrike" cap="none" normalizeH="0" baseline="0" dirty="0" smtClean="0">
                        <a:ln>
                          <a:noFill/>
                        </a:ln>
                        <a:solidFill>
                          <a:schemeClr val="tx1"/>
                        </a:solidFill>
                        <a:effectLst/>
                        <a:latin typeface="Arial" charset="0"/>
                        <a:ea typeface="宋体" pitchFamily="2" charset="-122"/>
                      </a:endParaRPr>
                    </a:p>
                  </a:txBody>
                  <a:tcPr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050" u="none" strike="noStrike" cap="none" normalizeH="0" baseline="0" dirty="0" smtClean="0">
                          <a:ln>
                            <a:noFill/>
                          </a:ln>
                          <a:effectLst/>
                        </a:rPr>
                        <a:t>(20</a:t>
                      </a:r>
                      <a:r>
                        <a:rPr kumimoji="0" lang="zh-CN" altLang="en-US" sz="1050" u="none" strike="noStrike" cap="none" normalizeH="0" baseline="0" dirty="0" smtClean="0">
                          <a:ln>
                            <a:noFill/>
                          </a:ln>
                          <a:effectLst/>
                        </a:rPr>
                        <a:t>张以上</a:t>
                      </a:r>
                      <a:r>
                        <a:rPr kumimoji="0" lang="en-US" altLang="zh-CN" sz="1050" u="none" strike="noStrike" cap="none" normalizeH="0" baseline="0" dirty="0" smtClean="0">
                          <a:ln>
                            <a:noFill/>
                          </a:ln>
                          <a:effectLst/>
                        </a:rPr>
                        <a:t>)0.4</a:t>
                      </a:r>
                      <a:endParaRPr kumimoji="0" lang="en-US" altLang="zh-CN" sz="1050" b="0" i="0" u="none" strike="noStrike" cap="none" normalizeH="0" baseline="0" dirty="0" smtClean="0">
                        <a:ln>
                          <a:noFill/>
                        </a:ln>
                        <a:solidFill>
                          <a:schemeClr val="tx1"/>
                        </a:solidFill>
                        <a:effectLst/>
                        <a:latin typeface="Arial" charset="0"/>
                        <a:ea typeface="宋体" pitchFamily="2" charset="-122"/>
                      </a:endParaRPr>
                    </a:p>
                  </a:txBody>
                  <a:tcPr anchor="ctr" horzOverflow="overflow"/>
                </a:tc>
              </a:tr>
              <a:tr h="351156">
                <a:tc gridSpan="3">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050" u="none" strike="noStrike" cap="none" normalizeH="0" baseline="0" dirty="0" smtClean="0">
                          <a:ln>
                            <a:noFill/>
                          </a:ln>
                          <a:effectLst/>
                        </a:rPr>
                        <a:t>打印  </a:t>
                      </a:r>
                      <a:r>
                        <a:rPr kumimoji="0" lang="en-US" altLang="zh-CN" sz="1050" u="none" strike="noStrike" cap="none" normalizeH="0" baseline="0" dirty="0" smtClean="0">
                          <a:ln>
                            <a:noFill/>
                          </a:ln>
                          <a:effectLst/>
                        </a:rPr>
                        <a:t>(</a:t>
                      </a:r>
                      <a:r>
                        <a:rPr kumimoji="0" lang="zh-CN" altLang="en-US" sz="1050" u="none" strike="noStrike" cap="none" normalizeH="0" baseline="0" dirty="0" smtClean="0">
                          <a:ln>
                            <a:noFill/>
                          </a:ln>
                          <a:effectLst/>
                        </a:rPr>
                        <a:t>单位：元</a:t>
                      </a:r>
                      <a:r>
                        <a:rPr kumimoji="0" lang="en-US" altLang="zh-CN" sz="1050" u="none" strike="noStrike" cap="none" normalizeH="0" baseline="0" dirty="0" smtClean="0">
                          <a:ln>
                            <a:noFill/>
                          </a:ln>
                          <a:effectLst/>
                        </a:rPr>
                        <a:t>/</a:t>
                      </a:r>
                      <a:r>
                        <a:rPr kumimoji="0" lang="zh-CN" altLang="en-US" sz="1050" u="none" strike="noStrike" cap="none" normalizeH="0" baseline="0" dirty="0" smtClean="0">
                          <a:ln>
                            <a:noFill/>
                          </a:ln>
                          <a:effectLst/>
                        </a:rPr>
                        <a:t>张</a:t>
                      </a:r>
                      <a:r>
                        <a:rPr kumimoji="0" lang="en-US" altLang="zh-CN" sz="1050" u="none" strike="noStrike" cap="none" normalizeH="0" baseline="0" dirty="0" smtClean="0">
                          <a:ln>
                            <a:noFill/>
                          </a:ln>
                          <a:effectLst/>
                        </a:rPr>
                        <a:t>)</a:t>
                      </a:r>
                      <a:endParaRPr kumimoji="0" lang="en-US" altLang="zh-CN" sz="1050" b="0" i="0" u="none" strike="noStrike" cap="none" normalizeH="0" baseline="0" dirty="0" smtClean="0">
                        <a:ln>
                          <a:noFill/>
                        </a:ln>
                        <a:solidFill>
                          <a:schemeClr val="tx1"/>
                        </a:solidFill>
                        <a:effectLst/>
                        <a:latin typeface="Arial" charset="0"/>
                        <a:ea typeface="宋体" pitchFamily="2" charset="-122"/>
                      </a:endParaRPr>
                    </a:p>
                  </a:txBody>
                  <a:tcPr anchor="ctr" horzOverflow="overflow"/>
                </a:tc>
                <a:tc hMerge="1">
                  <a:txBody>
                    <a:bodyPr/>
                    <a:lstStyle/>
                    <a:p>
                      <a:endParaRPr lang="zh-CN" altLang="en-US"/>
                    </a:p>
                  </a:txBody>
                  <a:tcPr/>
                </a:tc>
                <a:tc hMerge="1">
                  <a:txBody>
                    <a:bodyPr/>
                    <a:lstStyle/>
                    <a:p>
                      <a:endParaRPr lang="zh-CN" altLang="en-US"/>
                    </a:p>
                  </a:txBody>
                  <a:tcPr/>
                </a:tc>
              </a:tr>
              <a:tr h="376239">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altLang="zh-CN" sz="1050" u="none" strike="noStrike" cap="none" normalizeH="0" baseline="0" smtClean="0">
                          <a:ln>
                            <a:noFill/>
                          </a:ln>
                          <a:effectLst/>
                        </a:rPr>
                        <a:t>                  </a:t>
                      </a:r>
                      <a:endParaRPr kumimoji="0" lang="en-US" altLang="zh-CN" sz="1050" b="0" i="0" u="none" strike="noStrike" cap="none" normalizeH="0" baseline="0" smtClean="0">
                        <a:ln>
                          <a:noFill/>
                        </a:ln>
                        <a:solidFill>
                          <a:srgbClr val="000000"/>
                        </a:solidFill>
                        <a:effectLst/>
                        <a:latin typeface="宋体" pitchFamily="2" charset="-122"/>
                        <a:ea typeface="宋体" pitchFamily="2" charset="-122"/>
                      </a:endParaRPr>
                    </a:p>
                  </a:txBody>
                  <a:tcPr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050" u="none" strike="noStrike" cap="none" normalizeH="0" baseline="0" smtClean="0">
                          <a:ln>
                            <a:noFill/>
                          </a:ln>
                          <a:effectLst/>
                        </a:rPr>
                        <a:t>A4</a:t>
                      </a:r>
                      <a:r>
                        <a:rPr kumimoji="0" lang="zh-CN" altLang="en-US" sz="1050" u="none" strike="noStrike" cap="none" normalizeH="0" baseline="0" smtClean="0">
                          <a:ln>
                            <a:noFill/>
                          </a:ln>
                          <a:effectLst/>
                        </a:rPr>
                        <a:t>、</a:t>
                      </a:r>
                      <a:r>
                        <a:rPr kumimoji="0" lang="en-US" altLang="zh-CN" sz="1050" u="none" strike="noStrike" cap="none" normalizeH="0" baseline="0" smtClean="0">
                          <a:ln>
                            <a:noFill/>
                          </a:ln>
                          <a:effectLst/>
                        </a:rPr>
                        <a:t>B5</a:t>
                      </a:r>
                      <a:endParaRPr kumimoji="0" lang="en-US" altLang="zh-CN" sz="1050" b="0" i="0" u="none" strike="noStrike" cap="none" normalizeH="0" baseline="0" smtClean="0">
                        <a:ln>
                          <a:noFill/>
                        </a:ln>
                        <a:solidFill>
                          <a:schemeClr val="tx1"/>
                        </a:solidFill>
                        <a:effectLst/>
                        <a:latin typeface="Arial" charset="0"/>
                        <a:ea typeface="宋体" pitchFamily="2" charset="-122"/>
                      </a:endParaRPr>
                    </a:p>
                  </a:txBody>
                  <a:tcPr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050" u="none" strike="noStrike" cap="none" normalizeH="0" baseline="0" smtClean="0">
                          <a:ln>
                            <a:noFill/>
                          </a:ln>
                          <a:effectLst/>
                        </a:rPr>
                        <a:t>A3</a:t>
                      </a:r>
                      <a:r>
                        <a:rPr kumimoji="0" lang="zh-CN" altLang="en-US" sz="1050" u="none" strike="noStrike" cap="none" normalizeH="0" baseline="0" smtClean="0">
                          <a:ln>
                            <a:noFill/>
                          </a:ln>
                          <a:effectLst/>
                        </a:rPr>
                        <a:t>、</a:t>
                      </a:r>
                      <a:r>
                        <a:rPr kumimoji="0" lang="en-US" altLang="zh-CN" sz="1050" u="none" strike="noStrike" cap="none" normalizeH="0" baseline="0" smtClean="0">
                          <a:ln>
                            <a:noFill/>
                          </a:ln>
                          <a:effectLst/>
                        </a:rPr>
                        <a:t>B4</a:t>
                      </a:r>
                      <a:endParaRPr kumimoji="0" lang="en-US" altLang="zh-CN" sz="1050" b="0" i="0" u="none" strike="noStrike" cap="none" normalizeH="0" baseline="0" smtClean="0">
                        <a:ln>
                          <a:noFill/>
                        </a:ln>
                        <a:solidFill>
                          <a:schemeClr val="tx1"/>
                        </a:solidFill>
                        <a:effectLst/>
                        <a:latin typeface="Arial" charset="0"/>
                        <a:ea typeface="宋体" pitchFamily="2" charset="-122"/>
                      </a:endParaRPr>
                    </a:p>
                  </a:txBody>
                  <a:tcPr anchor="ctr" horzOverflow="overflow"/>
                </a:tc>
              </a:tr>
              <a:tr h="275909">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050" u="none" strike="noStrike" cap="none" normalizeH="0" baseline="0" smtClean="0">
                          <a:ln>
                            <a:noFill/>
                          </a:ln>
                          <a:effectLst/>
                        </a:rPr>
                        <a:t>黑白文字</a:t>
                      </a:r>
                      <a:endParaRPr kumimoji="0" lang="zh-CN" altLang="en-US" sz="1050" b="0" i="0" u="none" strike="noStrike" cap="none" normalizeH="0" baseline="0" smtClean="0">
                        <a:ln>
                          <a:noFill/>
                        </a:ln>
                        <a:solidFill>
                          <a:schemeClr val="tx1"/>
                        </a:solidFill>
                        <a:effectLst/>
                        <a:latin typeface="Arial" charset="0"/>
                        <a:ea typeface="宋体" pitchFamily="2" charset="-122"/>
                      </a:endParaRPr>
                    </a:p>
                  </a:txBody>
                  <a:tcPr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050" u="none" strike="noStrike" cap="none" normalizeH="0" baseline="0" smtClean="0">
                          <a:ln>
                            <a:noFill/>
                          </a:ln>
                          <a:effectLst/>
                        </a:rPr>
                        <a:t>0.3</a:t>
                      </a:r>
                      <a:endParaRPr kumimoji="0" lang="en-US" altLang="zh-CN" sz="1050" b="0" i="0" u="none" strike="noStrike" cap="none" normalizeH="0" baseline="0" smtClean="0">
                        <a:ln>
                          <a:noFill/>
                        </a:ln>
                        <a:solidFill>
                          <a:schemeClr val="tx1"/>
                        </a:solidFill>
                        <a:effectLst/>
                        <a:latin typeface="Arial" charset="0"/>
                        <a:ea typeface="宋体" pitchFamily="2" charset="-122"/>
                      </a:endParaRPr>
                    </a:p>
                  </a:txBody>
                  <a:tcPr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050" u="none" strike="noStrike" cap="none" normalizeH="0" baseline="0" smtClean="0">
                          <a:ln>
                            <a:noFill/>
                          </a:ln>
                          <a:effectLst/>
                        </a:rPr>
                        <a:t>0.5</a:t>
                      </a:r>
                      <a:endParaRPr kumimoji="0" lang="en-US" altLang="zh-CN" sz="1050" b="0" i="0" u="none" strike="noStrike" cap="none" normalizeH="0" baseline="0" smtClean="0">
                        <a:ln>
                          <a:noFill/>
                        </a:ln>
                        <a:solidFill>
                          <a:schemeClr val="tx1"/>
                        </a:solidFill>
                        <a:effectLst/>
                        <a:latin typeface="Arial" charset="0"/>
                        <a:ea typeface="宋体" pitchFamily="2" charset="-122"/>
                      </a:endParaRPr>
                    </a:p>
                  </a:txBody>
                  <a:tcPr anchor="ctr" horzOverflow="overflow"/>
                </a:tc>
              </a:tr>
              <a:tr h="275909">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050" u="none" strike="noStrike" cap="none" normalizeH="0" baseline="0" smtClean="0">
                          <a:ln>
                            <a:noFill/>
                          </a:ln>
                          <a:effectLst/>
                        </a:rPr>
                        <a:t>彩色文字</a:t>
                      </a:r>
                      <a:endParaRPr kumimoji="0" lang="zh-CN" altLang="en-US" sz="1050" b="0" i="0" u="none" strike="noStrike" cap="none" normalizeH="0" baseline="0" smtClean="0">
                        <a:ln>
                          <a:noFill/>
                        </a:ln>
                        <a:solidFill>
                          <a:schemeClr val="tx1"/>
                        </a:solidFill>
                        <a:effectLst/>
                        <a:latin typeface="Arial" charset="0"/>
                        <a:ea typeface="宋体" pitchFamily="2" charset="-122"/>
                      </a:endParaRPr>
                    </a:p>
                  </a:txBody>
                  <a:tcPr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050" u="none" strike="noStrike" cap="none" normalizeH="0" baseline="0" smtClean="0">
                          <a:ln>
                            <a:noFill/>
                          </a:ln>
                          <a:effectLst/>
                        </a:rPr>
                        <a:t>0.6</a:t>
                      </a:r>
                      <a:endParaRPr kumimoji="0" lang="en-US" altLang="zh-CN" sz="1050" b="0" i="0" u="none" strike="noStrike" cap="none" normalizeH="0" baseline="0" smtClean="0">
                        <a:ln>
                          <a:noFill/>
                        </a:ln>
                        <a:solidFill>
                          <a:schemeClr val="tx1"/>
                        </a:solidFill>
                        <a:effectLst/>
                        <a:latin typeface="Arial" charset="0"/>
                        <a:ea typeface="宋体" pitchFamily="2" charset="-122"/>
                      </a:endParaRPr>
                    </a:p>
                  </a:txBody>
                  <a:tcPr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050" u="none" strike="noStrike" cap="none" normalizeH="0" baseline="0" smtClean="0">
                          <a:ln>
                            <a:noFill/>
                          </a:ln>
                          <a:effectLst/>
                        </a:rPr>
                        <a:t>1</a:t>
                      </a:r>
                      <a:endParaRPr kumimoji="0" lang="en-US" altLang="zh-CN" sz="1050" b="0" i="0" u="none" strike="noStrike" cap="none" normalizeH="0" baseline="0" smtClean="0">
                        <a:ln>
                          <a:noFill/>
                        </a:ln>
                        <a:solidFill>
                          <a:schemeClr val="tx1"/>
                        </a:solidFill>
                        <a:effectLst/>
                        <a:latin typeface="Arial" charset="0"/>
                        <a:ea typeface="宋体" pitchFamily="2" charset="-122"/>
                      </a:endParaRPr>
                    </a:p>
                  </a:txBody>
                  <a:tcPr anchor="ctr" horzOverflow="overflow"/>
                </a:tc>
              </a:tr>
              <a:tr h="275909">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050" u="none" strike="noStrike" cap="none" normalizeH="0" baseline="0" smtClean="0">
                          <a:ln>
                            <a:noFill/>
                          </a:ln>
                          <a:effectLst/>
                        </a:rPr>
                        <a:t>黑白图片</a:t>
                      </a:r>
                      <a:endParaRPr kumimoji="0" lang="zh-CN" altLang="en-US" sz="1050" b="0" i="0" u="none" strike="noStrike" cap="none" normalizeH="0" baseline="0" smtClean="0">
                        <a:ln>
                          <a:noFill/>
                        </a:ln>
                        <a:solidFill>
                          <a:schemeClr val="tx1"/>
                        </a:solidFill>
                        <a:effectLst/>
                        <a:latin typeface="Arial" charset="0"/>
                        <a:ea typeface="宋体" pitchFamily="2" charset="-122"/>
                      </a:endParaRPr>
                    </a:p>
                  </a:txBody>
                  <a:tcPr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050" u="none" strike="noStrike" cap="none" normalizeH="0" baseline="0" smtClean="0">
                          <a:ln>
                            <a:noFill/>
                          </a:ln>
                          <a:effectLst/>
                        </a:rPr>
                        <a:t>0.6</a:t>
                      </a:r>
                      <a:endParaRPr kumimoji="0" lang="en-US" altLang="zh-CN" sz="1050" b="0" i="0" u="none" strike="noStrike" cap="none" normalizeH="0" baseline="0" smtClean="0">
                        <a:ln>
                          <a:noFill/>
                        </a:ln>
                        <a:solidFill>
                          <a:schemeClr val="tx1"/>
                        </a:solidFill>
                        <a:effectLst/>
                        <a:latin typeface="Arial" charset="0"/>
                        <a:ea typeface="宋体" pitchFamily="2" charset="-122"/>
                      </a:endParaRPr>
                    </a:p>
                  </a:txBody>
                  <a:tcPr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050" u="none" strike="noStrike" cap="none" normalizeH="0" baseline="0" smtClean="0">
                          <a:ln>
                            <a:noFill/>
                          </a:ln>
                          <a:effectLst/>
                        </a:rPr>
                        <a:t>1</a:t>
                      </a:r>
                      <a:endParaRPr kumimoji="0" lang="en-US" altLang="zh-CN" sz="1050" b="0" i="0" u="none" strike="noStrike" cap="none" normalizeH="0" baseline="0" smtClean="0">
                        <a:ln>
                          <a:noFill/>
                        </a:ln>
                        <a:solidFill>
                          <a:schemeClr val="tx1"/>
                        </a:solidFill>
                        <a:effectLst/>
                        <a:latin typeface="Arial" charset="0"/>
                        <a:ea typeface="宋体" pitchFamily="2" charset="-122"/>
                      </a:endParaRPr>
                    </a:p>
                  </a:txBody>
                  <a:tcPr anchor="ctr" horzOverflow="overflow"/>
                </a:tc>
              </a:tr>
              <a:tr h="275909">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050" u="none" strike="noStrike" cap="none" normalizeH="0" baseline="0" smtClean="0">
                          <a:ln>
                            <a:noFill/>
                          </a:ln>
                          <a:effectLst/>
                        </a:rPr>
                        <a:t>彩色图片</a:t>
                      </a:r>
                      <a:endParaRPr kumimoji="0" lang="zh-CN" altLang="en-US" sz="1050" b="0" i="0" u="none" strike="noStrike" cap="none" normalizeH="0" baseline="0" smtClean="0">
                        <a:ln>
                          <a:noFill/>
                        </a:ln>
                        <a:solidFill>
                          <a:schemeClr val="tx1"/>
                        </a:solidFill>
                        <a:effectLst/>
                        <a:latin typeface="Arial" charset="0"/>
                        <a:ea typeface="宋体" pitchFamily="2" charset="-122"/>
                      </a:endParaRPr>
                    </a:p>
                  </a:txBody>
                  <a:tcPr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050" u="none" strike="noStrike" cap="none" normalizeH="0" baseline="0" smtClean="0">
                          <a:ln>
                            <a:noFill/>
                          </a:ln>
                          <a:effectLst/>
                        </a:rPr>
                        <a:t>1.5</a:t>
                      </a:r>
                      <a:endParaRPr kumimoji="0" lang="en-US" altLang="zh-CN" sz="1050" b="0" i="0" u="none" strike="noStrike" cap="none" normalizeH="0" baseline="0" smtClean="0">
                        <a:ln>
                          <a:noFill/>
                        </a:ln>
                        <a:solidFill>
                          <a:schemeClr val="tx1"/>
                        </a:solidFill>
                        <a:effectLst/>
                        <a:latin typeface="Arial" charset="0"/>
                        <a:ea typeface="宋体" pitchFamily="2" charset="-122"/>
                      </a:endParaRPr>
                    </a:p>
                  </a:txBody>
                  <a:tcPr anchor="ctr" horzOverflow="overflow"/>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en-US" altLang="zh-CN" sz="1050" u="none" strike="noStrike" cap="none" normalizeH="0" baseline="0" smtClean="0">
                          <a:ln>
                            <a:noFill/>
                          </a:ln>
                          <a:effectLst/>
                        </a:rPr>
                        <a:t>3</a:t>
                      </a:r>
                      <a:endParaRPr kumimoji="0" lang="en-US" altLang="zh-CN" sz="1050" b="0" i="0" u="none" strike="noStrike" cap="none" normalizeH="0" baseline="0" smtClean="0">
                        <a:ln>
                          <a:noFill/>
                        </a:ln>
                        <a:solidFill>
                          <a:schemeClr val="tx1"/>
                        </a:solidFill>
                        <a:effectLst/>
                        <a:latin typeface="Arial" charset="0"/>
                        <a:ea typeface="宋体" pitchFamily="2" charset="-122"/>
                      </a:endParaRPr>
                    </a:p>
                  </a:txBody>
                  <a:tcPr anchor="ctr" horzOverflow="overflow"/>
                </a:tc>
              </a:tr>
              <a:tr h="551817">
                <a:tc gridSpan="3">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050" u="none" strike="noStrike" cap="none" normalizeH="0" baseline="0" smtClean="0">
                          <a:ln>
                            <a:noFill/>
                          </a:ln>
                          <a:effectLst/>
                        </a:rPr>
                        <a:t>扫描：</a:t>
                      </a:r>
                      <a:r>
                        <a:rPr kumimoji="0" lang="en-US" altLang="zh-CN" sz="1050" u="none" strike="noStrike" cap="none" normalizeH="0" baseline="0" smtClean="0">
                          <a:ln>
                            <a:noFill/>
                          </a:ln>
                          <a:effectLst/>
                        </a:rPr>
                        <a:t>1</a:t>
                      </a:r>
                      <a:r>
                        <a:rPr kumimoji="0" lang="zh-CN" altLang="en-US" sz="1050" u="none" strike="noStrike" cap="none" normalizeH="0" baseline="0" smtClean="0">
                          <a:ln>
                            <a:noFill/>
                          </a:ln>
                          <a:effectLst/>
                        </a:rPr>
                        <a:t>元</a:t>
                      </a:r>
                      <a:r>
                        <a:rPr kumimoji="0" lang="en-US" altLang="zh-CN" sz="1050" u="none" strike="noStrike" cap="none" normalizeH="0" baseline="0" smtClean="0">
                          <a:ln>
                            <a:noFill/>
                          </a:ln>
                          <a:effectLst/>
                        </a:rPr>
                        <a:t>/</a:t>
                      </a:r>
                      <a:r>
                        <a:rPr kumimoji="0" lang="zh-CN" altLang="en-US" sz="1050" u="none" strike="noStrike" cap="none" normalizeH="0" baseline="0" smtClean="0">
                          <a:ln>
                            <a:noFill/>
                          </a:ln>
                          <a:effectLst/>
                        </a:rPr>
                        <a:t>幅</a:t>
                      </a:r>
                      <a:r>
                        <a:rPr kumimoji="0" lang="en-US" altLang="zh-CN" sz="1050" u="none" strike="noStrike" cap="none" normalizeH="0" baseline="0" smtClean="0">
                          <a:ln>
                            <a:noFill/>
                          </a:ln>
                          <a:effectLst/>
                        </a:rPr>
                        <a:t>(5 </a:t>
                      </a:r>
                      <a:r>
                        <a:rPr kumimoji="0" lang="zh-CN" altLang="en-US" sz="1050" u="none" strike="noStrike" cap="none" normalizeH="0" baseline="0" smtClean="0">
                          <a:ln>
                            <a:noFill/>
                          </a:ln>
                          <a:effectLst/>
                        </a:rPr>
                        <a:t>幅以上包刻录</a:t>
                      </a:r>
                      <a:r>
                        <a:rPr kumimoji="0" lang="en-US" altLang="zh-CN" sz="1050" u="none" strike="noStrike" cap="none" normalizeH="0" baseline="0" smtClean="0">
                          <a:ln>
                            <a:noFill/>
                          </a:ln>
                          <a:effectLst/>
                        </a:rPr>
                        <a:t>;20</a:t>
                      </a:r>
                      <a:r>
                        <a:rPr kumimoji="0" lang="zh-CN" altLang="en-US" sz="1050" u="none" strike="noStrike" cap="none" normalizeH="0" baseline="0" smtClean="0">
                          <a:ln>
                            <a:noFill/>
                          </a:ln>
                          <a:effectLst/>
                        </a:rPr>
                        <a:t>幅以上</a:t>
                      </a:r>
                      <a:r>
                        <a:rPr kumimoji="0" lang="en-US" altLang="zh-CN" sz="1050" u="none" strike="noStrike" cap="none" normalizeH="0" baseline="0" smtClean="0">
                          <a:ln>
                            <a:noFill/>
                          </a:ln>
                          <a:effectLst/>
                        </a:rPr>
                        <a:t>0.8</a:t>
                      </a:r>
                      <a:r>
                        <a:rPr kumimoji="0" lang="zh-CN" altLang="en-US" sz="1050" u="none" strike="noStrike" cap="none" normalizeH="0" baseline="0" smtClean="0">
                          <a:ln>
                            <a:noFill/>
                          </a:ln>
                          <a:effectLst/>
                        </a:rPr>
                        <a:t>元</a:t>
                      </a:r>
                      <a:r>
                        <a:rPr kumimoji="0" lang="en-US" altLang="zh-CN" sz="1050" u="none" strike="noStrike" cap="none" normalizeH="0" baseline="0" smtClean="0">
                          <a:ln>
                            <a:noFill/>
                          </a:ln>
                          <a:effectLst/>
                        </a:rPr>
                        <a:t>/</a:t>
                      </a:r>
                      <a:r>
                        <a:rPr kumimoji="0" lang="zh-CN" altLang="en-US" sz="1050" u="none" strike="noStrike" cap="none" normalizeH="0" baseline="0" smtClean="0">
                          <a:ln>
                            <a:noFill/>
                          </a:ln>
                          <a:effectLst/>
                        </a:rPr>
                        <a:t>幅</a:t>
                      </a:r>
                      <a:r>
                        <a:rPr kumimoji="0" lang="en-US" altLang="zh-CN" sz="1050" u="none" strike="noStrike" cap="none" normalizeH="0" baseline="0" smtClean="0">
                          <a:ln>
                            <a:noFill/>
                          </a:ln>
                          <a:effectLst/>
                        </a:rPr>
                        <a:t>)</a:t>
                      </a:r>
                      <a:endParaRPr kumimoji="0" lang="en-US" altLang="zh-CN" sz="1050" b="0" i="0" u="none" strike="noStrike" cap="none" normalizeH="0" baseline="0" smtClean="0">
                        <a:ln>
                          <a:noFill/>
                        </a:ln>
                        <a:solidFill>
                          <a:schemeClr val="tx1"/>
                        </a:solidFill>
                        <a:effectLst/>
                        <a:latin typeface="Arial" charset="0"/>
                        <a:ea typeface="宋体" pitchFamily="2" charset="-122"/>
                      </a:endParaRPr>
                    </a:p>
                  </a:txBody>
                  <a:tcPr anchor="ctr" horzOverflow="overflow"/>
                </a:tc>
                <a:tc hMerge="1">
                  <a:txBody>
                    <a:bodyPr/>
                    <a:lstStyle/>
                    <a:p>
                      <a:endParaRPr lang="zh-CN" altLang="en-US"/>
                    </a:p>
                  </a:txBody>
                  <a:tcPr/>
                </a:tc>
                <a:tc hMerge="1">
                  <a:txBody>
                    <a:bodyPr/>
                    <a:lstStyle/>
                    <a:p>
                      <a:endParaRPr lang="zh-CN" altLang="en-US"/>
                    </a:p>
                  </a:txBody>
                  <a:tcPr/>
                </a:tc>
              </a:tr>
              <a:tr h="351156">
                <a:tc gridSpan="3">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zh-CN" altLang="en-US" sz="1050" u="none" strike="noStrike" cap="none" normalizeH="0" baseline="0" dirty="0" smtClean="0">
                          <a:ln>
                            <a:noFill/>
                          </a:ln>
                          <a:effectLst/>
                        </a:rPr>
                        <a:t>刻录：</a:t>
                      </a:r>
                      <a:r>
                        <a:rPr kumimoji="0" lang="en-US" altLang="zh-CN" sz="1050" u="none" strike="noStrike" cap="none" normalizeH="0" baseline="0" dirty="0" smtClean="0">
                          <a:ln>
                            <a:noFill/>
                          </a:ln>
                          <a:effectLst/>
                        </a:rPr>
                        <a:t>3</a:t>
                      </a:r>
                      <a:r>
                        <a:rPr kumimoji="0" lang="zh-CN" altLang="en-US" sz="1050" u="none" strike="noStrike" cap="none" normalizeH="0" baseline="0" dirty="0" smtClean="0">
                          <a:ln>
                            <a:noFill/>
                          </a:ln>
                          <a:effectLst/>
                        </a:rPr>
                        <a:t>元</a:t>
                      </a:r>
                      <a:r>
                        <a:rPr kumimoji="0" lang="en-US" altLang="zh-CN" sz="1050" u="none" strike="noStrike" cap="none" normalizeH="0" baseline="0" dirty="0" smtClean="0">
                          <a:ln>
                            <a:noFill/>
                          </a:ln>
                          <a:effectLst/>
                        </a:rPr>
                        <a:t>/</a:t>
                      </a:r>
                      <a:r>
                        <a:rPr kumimoji="0" lang="zh-CN" altLang="en-US" sz="1050" u="none" strike="noStrike" cap="none" normalizeH="0" baseline="0" dirty="0" smtClean="0">
                          <a:ln>
                            <a:noFill/>
                          </a:ln>
                          <a:effectLst/>
                        </a:rPr>
                        <a:t>次</a:t>
                      </a:r>
                      <a:r>
                        <a:rPr kumimoji="0" lang="en-US" altLang="zh-CN" sz="1050" u="none" strike="noStrike" cap="none" normalizeH="0" baseline="0" dirty="0" smtClean="0">
                          <a:ln>
                            <a:noFill/>
                          </a:ln>
                          <a:effectLst/>
                        </a:rPr>
                        <a:t>(</a:t>
                      </a:r>
                      <a:r>
                        <a:rPr kumimoji="0" lang="zh-CN" altLang="en-US" sz="1050" u="none" strike="noStrike" cap="none" normalizeH="0" baseline="0" dirty="0" smtClean="0">
                          <a:ln>
                            <a:noFill/>
                          </a:ln>
                          <a:effectLst/>
                        </a:rPr>
                        <a:t>包送碟</a:t>
                      </a:r>
                      <a:r>
                        <a:rPr kumimoji="0" lang="en-US" altLang="zh-CN" sz="1050" u="none" strike="noStrike" cap="none" normalizeH="0" baseline="0" dirty="0" smtClean="0">
                          <a:ln>
                            <a:noFill/>
                          </a:ln>
                          <a:effectLst/>
                        </a:rPr>
                        <a:t>); 1</a:t>
                      </a:r>
                      <a:r>
                        <a:rPr kumimoji="0" lang="zh-CN" altLang="en-US" sz="1050" u="none" strike="noStrike" cap="none" normalizeH="0" baseline="0" dirty="0" smtClean="0">
                          <a:ln>
                            <a:noFill/>
                          </a:ln>
                          <a:effectLst/>
                        </a:rPr>
                        <a:t>元</a:t>
                      </a:r>
                      <a:r>
                        <a:rPr kumimoji="0" lang="en-US" altLang="zh-CN" sz="1050" u="none" strike="noStrike" cap="none" normalizeH="0" baseline="0" dirty="0" smtClean="0">
                          <a:ln>
                            <a:noFill/>
                          </a:ln>
                          <a:effectLst/>
                        </a:rPr>
                        <a:t>/</a:t>
                      </a:r>
                      <a:r>
                        <a:rPr kumimoji="0" lang="zh-CN" altLang="en-US" sz="1050" u="none" strike="noStrike" cap="none" normalizeH="0" baseline="0" dirty="0" smtClean="0">
                          <a:ln>
                            <a:noFill/>
                          </a:ln>
                          <a:effectLst/>
                        </a:rPr>
                        <a:t>次</a:t>
                      </a:r>
                      <a:r>
                        <a:rPr kumimoji="0" lang="en-US" altLang="zh-CN" sz="1050" u="none" strike="noStrike" cap="none" normalizeH="0" baseline="0" dirty="0" smtClean="0">
                          <a:ln>
                            <a:noFill/>
                          </a:ln>
                          <a:effectLst/>
                        </a:rPr>
                        <a:t>(</a:t>
                      </a:r>
                      <a:r>
                        <a:rPr kumimoji="0" lang="zh-CN" altLang="en-US" sz="1050" u="none" strike="noStrike" cap="none" normalizeH="0" baseline="0" dirty="0" smtClean="0">
                          <a:ln>
                            <a:noFill/>
                          </a:ln>
                          <a:effectLst/>
                        </a:rPr>
                        <a:t>自带碟</a:t>
                      </a:r>
                      <a:r>
                        <a:rPr kumimoji="0" lang="en-US" altLang="zh-CN" sz="1050" u="none" strike="noStrike" cap="none" normalizeH="0" baseline="0" dirty="0" smtClean="0">
                          <a:ln>
                            <a:noFill/>
                          </a:ln>
                          <a:effectLst/>
                        </a:rPr>
                        <a:t>)</a:t>
                      </a:r>
                      <a:endParaRPr kumimoji="0" lang="en-US" altLang="zh-CN" sz="1050" b="0" i="0" u="none" strike="noStrike" cap="none" normalizeH="0" baseline="0" dirty="0" smtClean="0">
                        <a:ln>
                          <a:noFill/>
                        </a:ln>
                        <a:solidFill>
                          <a:schemeClr val="tx1"/>
                        </a:solidFill>
                        <a:effectLst/>
                        <a:latin typeface="Arial" charset="0"/>
                        <a:ea typeface="宋体" pitchFamily="2" charset="-122"/>
                      </a:endParaRPr>
                    </a:p>
                  </a:txBody>
                  <a:tcPr anchor="ctr" horzOverflow="overflow"/>
                </a:tc>
                <a:tc hMerge="1">
                  <a:txBody>
                    <a:bodyPr/>
                    <a:lstStyle/>
                    <a:p>
                      <a:endParaRPr lang="zh-CN" altLang="en-US"/>
                    </a:p>
                  </a:txBody>
                  <a:tcPr/>
                </a:tc>
                <a:tc hMerge="1">
                  <a:txBody>
                    <a:bodyPr/>
                    <a:lstStyle/>
                    <a:p>
                      <a:endParaRPr lang="zh-CN" altLang="en-US"/>
                    </a:p>
                  </a:txBody>
                  <a:tcPr/>
                </a:tc>
              </a:tr>
            </a:tbl>
          </a:graphicData>
        </a:graphic>
      </p:graphicFrame>
      <p:pic>
        <p:nvPicPr>
          <p:cNvPr id="13" name="Picture 70" descr="IMG_20130923_151232"/>
          <p:cNvPicPr>
            <a:picLocks noChangeAspect="1" noChangeArrowheads="1"/>
          </p:cNvPicPr>
          <p:nvPr/>
        </p:nvPicPr>
        <p:blipFill>
          <a:blip r:embed="rId2" cstate="email">
            <a:lum bright="-6000" contrast="18000"/>
          </a:blip>
          <a:srcRect/>
          <a:stretch>
            <a:fillRect/>
          </a:stretch>
        </p:blipFill>
        <p:spPr bwMode="auto">
          <a:xfrm>
            <a:off x="773435" y="2789981"/>
            <a:ext cx="3438525" cy="1935163"/>
          </a:xfrm>
          <a:prstGeom prst="rect">
            <a:avLst/>
          </a:prstGeom>
          <a:noFill/>
          <a:ln w="9525">
            <a:noFill/>
            <a:miter lim="800000"/>
            <a:headEnd/>
            <a:tailEnd/>
          </a:ln>
        </p:spPr>
      </p:pic>
    </p:spTree>
  </p:cSld>
  <p:clrMapOvr>
    <a:masterClrMapping/>
  </p:clrMapOvr>
  <p:transition>
    <p:zoom/>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548680"/>
            <a:ext cx="9144000" cy="144016"/>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 name="矩形 2"/>
          <p:cNvSpPr/>
          <p:nvPr/>
        </p:nvSpPr>
        <p:spPr>
          <a:xfrm>
            <a:off x="0" y="4581128"/>
            <a:ext cx="9144000" cy="1152128"/>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 name="矩形 32"/>
          <p:cNvSpPr>
            <a:spLocks noChangeArrowheads="1"/>
          </p:cNvSpPr>
          <p:nvPr/>
        </p:nvSpPr>
        <p:spPr bwMode="auto">
          <a:xfrm>
            <a:off x="0" y="404664"/>
            <a:ext cx="9144000" cy="648072"/>
          </a:xfrm>
          <a:prstGeom prst="rect">
            <a:avLst/>
          </a:prstGeom>
          <a:solidFill>
            <a:srgbClr val="D7E4BD">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5" name="矩形 4"/>
          <p:cNvSpPr/>
          <p:nvPr/>
        </p:nvSpPr>
        <p:spPr>
          <a:xfrm>
            <a:off x="0" y="5157192"/>
            <a:ext cx="9144000" cy="288032"/>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32"/>
          <p:cNvSpPr>
            <a:spLocks noChangeArrowheads="1"/>
          </p:cNvSpPr>
          <p:nvPr/>
        </p:nvSpPr>
        <p:spPr bwMode="auto">
          <a:xfrm>
            <a:off x="539551" y="0"/>
            <a:ext cx="720081" cy="6858000"/>
          </a:xfrm>
          <a:prstGeom prst="rect">
            <a:avLst/>
          </a:prstGeom>
          <a:solidFill>
            <a:srgbClr val="D7E4BD">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7" name="矩形 6"/>
          <p:cNvSpPr/>
          <p:nvPr/>
        </p:nvSpPr>
        <p:spPr>
          <a:xfrm>
            <a:off x="1043608" y="0"/>
            <a:ext cx="1584176"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7"/>
          <p:cNvSpPr/>
          <p:nvPr/>
        </p:nvSpPr>
        <p:spPr>
          <a:xfrm>
            <a:off x="7956376" y="0"/>
            <a:ext cx="216024"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8"/>
          <p:cNvSpPr/>
          <p:nvPr/>
        </p:nvSpPr>
        <p:spPr>
          <a:xfrm>
            <a:off x="1691680" y="620688"/>
            <a:ext cx="3300904" cy="369332"/>
          </a:xfrm>
          <a:prstGeom prst="rect">
            <a:avLst/>
          </a:prstGeom>
        </p:spPr>
        <p:txBody>
          <a:bodyPr wrap="none">
            <a:spAutoFit/>
          </a:bodyPr>
          <a:lstStyle/>
          <a:p>
            <a:pPr marL="457200" indent="-457200">
              <a:buFont typeface="Wingdings" pitchFamily="2" charset="2"/>
              <a:buChar char="n"/>
            </a:pPr>
            <a:r>
              <a:rPr lang="zh-CN" altLang="en-US" dirty="0" smtClean="0">
                <a:solidFill>
                  <a:srgbClr val="0066CC"/>
                </a:solidFill>
                <a:latin typeface="黑体" pitchFamily="49" charset="-122"/>
                <a:ea typeface="黑体" pitchFamily="49" charset="-122"/>
              </a:rPr>
              <a:t>图书馆官方微博 官方微信</a:t>
            </a:r>
            <a:endParaRPr lang="zh-CN" altLang="zh-CN" sz="1200" dirty="0">
              <a:solidFill>
                <a:srgbClr val="0066CC"/>
              </a:solidFill>
              <a:latin typeface="黑体" pitchFamily="49" charset="-122"/>
              <a:ea typeface="黑体" pitchFamily="49" charset="-122"/>
            </a:endParaRPr>
          </a:p>
        </p:txBody>
      </p:sp>
      <p:sp>
        <p:nvSpPr>
          <p:cNvPr id="10" name="矩形 9"/>
          <p:cNvSpPr/>
          <p:nvPr/>
        </p:nvSpPr>
        <p:spPr>
          <a:xfrm>
            <a:off x="0" y="1268760"/>
            <a:ext cx="9144000" cy="1728192"/>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TextBox 13"/>
          <p:cNvSpPr txBox="1">
            <a:spLocks noChangeArrowheads="1"/>
          </p:cNvSpPr>
          <p:nvPr/>
        </p:nvSpPr>
        <p:spPr bwMode="auto">
          <a:xfrm>
            <a:off x="1403649" y="1412776"/>
            <a:ext cx="6480719" cy="1754326"/>
          </a:xfrm>
          <a:prstGeom prst="rect">
            <a:avLst/>
          </a:prstGeom>
          <a:noFill/>
          <a:ln w="9525">
            <a:noFill/>
            <a:miter lim="800000"/>
            <a:headEnd/>
            <a:tailEnd/>
          </a:ln>
        </p:spPr>
        <p:txBody>
          <a:bodyPr wrap="square">
            <a:spAutoFit/>
          </a:bodyPr>
          <a:lstStyle/>
          <a:p>
            <a:pPr>
              <a:lnSpc>
                <a:spcPct val="150000"/>
              </a:lnSpc>
            </a:pPr>
            <a:r>
              <a:rPr lang="zh-CN" altLang="en-US" sz="1200" dirty="0">
                <a:solidFill>
                  <a:srgbClr val="C00000"/>
                </a:solidFill>
                <a:latin typeface="Adobe 黑体 Std R" pitchFamily="34" charset="-122"/>
                <a:ea typeface="Adobe 黑体 Std R" pitchFamily="34" charset="-122"/>
              </a:rPr>
              <a:t>图书馆官方微博</a:t>
            </a:r>
            <a:r>
              <a:rPr lang="zh-CN" altLang="en-US" sz="1200" dirty="0">
                <a:solidFill>
                  <a:srgbClr val="C00000"/>
                </a:solidFill>
                <a:latin typeface="Adobe 楷体 Std R" pitchFamily="18" charset="-122"/>
                <a:ea typeface="Adobe 楷体 Std R" pitchFamily="18" charset="-122"/>
              </a:rPr>
              <a:t>包含</a:t>
            </a:r>
            <a:r>
              <a:rPr lang="en-US" altLang="zh-CN" sz="1200" dirty="0">
                <a:latin typeface="Adobe 楷体 Std R" pitchFamily="18" charset="-122"/>
                <a:ea typeface="Adobe 楷体 Std R" pitchFamily="18" charset="-122"/>
              </a:rPr>
              <a:t>【</a:t>
            </a:r>
            <a:r>
              <a:rPr lang="zh-CN" altLang="en-US" sz="1200" dirty="0">
                <a:latin typeface="Adobe 楷体 Std R" pitchFamily="18" charset="-122"/>
                <a:ea typeface="Adobe 楷体 Std R" pitchFamily="18" charset="-122"/>
              </a:rPr>
              <a:t>新书上架</a:t>
            </a:r>
            <a:r>
              <a:rPr lang="en-US" altLang="zh-CN" sz="1200" dirty="0">
                <a:latin typeface="Adobe 楷体 Std R" pitchFamily="18" charset="-122"/>
                <a:ea typeface="Adobe 楷体 Std R" pitchFamily="18" charset="-122"/>
              </a:rPr>
              <a:t>】</a:t>
            </a:r>
            <a:r>
              <a:rPr lang="zh-CN" altLang="en-US" sz="1200" dirty="0">
                <a:latin typeface="Adobe 楷体 Std R" pitchFamily="18" charset="-122"/>
                <a:ea typeface="Adobe 楷体 Std R" pitchFamily="18" charset="-122"/>
              </a:rPr>
              <a:t>、</a:t>
            </a:r>
            <a:r>
              <a:rPr lang="en-US" altLang="zh-CN" sz="1200" dirty="0">
                <a:latin typeface="Adobe 楷体 Std R" pitchFamily="18" charset="-122"/>
                <a:ea typeface="Adobe 楷体 Std R" pitchFamily="18" charset="-122"/>
              </a:rPr>
              <a:t>【</a:t>
            </a:r>
            <a:r>
              <a:rPr lang="zh-CN" altLang="en-US" sz="1200" dirty="0">
                <a:latin typeface="Adobe 楷体 Std R" pitchFamily="18" charset="-122"/>
                <a:ea typeface="Adobe 楷体 Std R" pitchFamily="18" charset="-122"/>
              </a:rPr>
              <a:t>新书速递</a:t>
            </a:r>
            <a:r>
              <a:rPr lang="en-US" altLang="zh-CN" sz="1200" dirty="0">
                <a:latin typeface="Adobe 楷体 Std R" pitchFamily="18" charset="-122"/>
                <a:ea typeface="Adobe 楷体 Std R" pitchFamily="18" charset="-122"/>
              </a:rPr>
              <a:t>】</a:t>
            </a:r>
            <a:r>
              <a:rPr lang="zh-CN" altLang="en-US" sz="1200" dirty="0">
                <a:latin typeface="Adobe 楷体 Std R" pitchFamily="18" charset="-122"/>
                <a:ea typeface="Adobe 楷体 Std R" pitchFamily="18" charset="-122"/>
              </a:rPr>
              <a:t>、</a:t>
            </a:r>
            <a:r>
              <a:rPr lang="en-US" altLang="zh-CN" sz="1200" dirty="0">
                <a:latin typeface="Adobe 楷体 Std R" pitchFamily="18" charset="-122"/>
                <a:ea typeface="Adobe 楷体 Std R" pitchFamily="18" charset="-122"/>
              </a:rPr>
              <a:t>【</a:t>
            </a:r>
            <a:r>
              <a:rPr lang="zh-CN" altLang="en-US" sz="1200" dirty="0">
                <a:latin typeface="Adobe 楷体 Std R" pitchFamily="18" charset="-122"/>
                <a:ea typeface="Adobe 楷体 Std R" pitchFamily="18" charset="-122"/>
              </a:rPr>
              <a:t>馆内动态</a:t>
            </a:r>
            <a:r>
              <a:rPr lang="en-US" altLang="zh-CN" sz="1200" dirty="0">
                <a:latin typeface="Adobe 楷体 Std R" pitchFamily="18" charset="-122"/>
                <a:ea typeface="Adobe 楷体 Std R" pitchFamily="18" charset="-122"/>
              </a:rPr>
              <a:t>】</a:t>
            </a:r>
            <a:r>
              <a:rPr lang="zh-CN" altLang="en-US" sz="1200" dirty="0">
                <a:latin typeface="Adobe 楷体 Std R" pitchFamily="18" charset="-122"/>
                <a:ea typeface="Adobe 楷体 Std R" pitchFamily="18" charset="-122"/>
              </a:rPr>
              <a:t>、</a:t>
            </a:r>
            <a:r>
              <a:rPr lang="en-US" altLang="zh-CN" sz="1200" dirty="0">
                <a:latin typeface="Adobe 楷体 Std R" pitchFamily="18" charset="-122"/>
                <a:ea typeface="Adobe 楷体 Std R" pitchFamily="18" charset="-122"/>
              </a:rPr>
              <a:t>【</a:t>
            </a:r>
            <a:r>
              <a:rPr lang="zh-CN" altLang="en-US" sz="1200" dirty="0">
                <a:latin typeface="Adobe 楷体 Std R" pitchFamily="18" charset="-122"/>
                <a:ea typeface="Adobe 楷体 Std R" pitchFamily="18" charset="-122"/>
              </a:rPr>
              <a:t>最新展讯</a:t>
            </a:r>
            <a:r>
              <a:rPr lang="en-US" altLang="zh-CN" sz="1200" dirty="0">
                <a:latin typeface="Adobe 楷体 Std R" pitchFamily="18" charset="-122"/>
                <a:ea typeface="Adobe 楷体 Std R" pitchFamily="18" charset="-122"/>
              </a:rPr>
              <a:t>】</a:t>
            </a:r>
            <a:r>
              <a:rPr lang="zh-CN" altLang="en-US" sz="1200" dirty="0">
                <a:latin typeface="Adobe 楷体 Std R" pitchFamily="18" charset="-122"/>
                <a:ea typeface="Adobe 楷体 Std R" pitchFamily="18" charset="-122"/>
              </a:rPr>
              <a:t>、</a:t>
            </a:r>
            <a:r>
              <a:rPr lang="en-US" altLang="zh-CN" sz="1200" dirty="0">
                <a:latin typeface="Adobe 楷体 Std R" pitchFamily="18" charset="-122"/>
                <a:ea typeface="Adobe 楷体 Std R" pitchFamily="18" charset="-122"/>
              </a:rPr>
              <a:t>【</a:t>
            </a:r>
            <a:r>
              <a:rPr lang="zh-CN" altLang="en-US" sz="1200" dirty="0">
                <a:latin typeface="Adobe 楷体 Std R" pitchFamily="18" charset="-122"/>
                <a:ea typeface="Adobe 楷体 Std R" pitchFamily="18" charset="-122"/>
              </a:rPr>
              <a:t>最新资源推介</a:t>
            </a:r>
            <a:r>
              <a:rPr lang="en-US" altLang="zh-CN" sz="1200" dirty="0">
                <a:latin typeface="Adobe 楷体 Std R" pitchFamily="18" charset="-122"/>
                <a:ea typeface="Adobe 楷体 Std R" pitchFamily="18" charset="-122"/>
              </a:rPr>
              <a:t>】</a:t>
            </a:r>
            <a:r>
              <a:rPr lang="zh-CN" altLang="en-US" sz="1200" dirty="0">
                <a:latin typeface="Adobe 楷体 Std R" pitchFamily="18" charset="-122"/>
                <a:ea typeface="Adobe 楷体 Std R" pitchFamily="18" charset="-122"/>
              </a:rPr>
              <a:t>等栏目。</a:t>
            </a:r>
            <a:endParaRPr lang="en-US" altLang="zh-CN" sz="1200" dirty="0">
              <a:latin typeface="Adobe 楷体 Std R" pitchFamily="18" charset="-122"/>
              <a:ea typeface="Adobe 楷体 Std R" pitchFamily="18" charset="-122"/>
            </a:endParaRPr>
          </a:p>
          <a:p>
            <a:pPr>
              <a:lnSpc>
                <a:spcPct val="150000"/>
              </a:lnSpc>
            </a:pPr>
            <a:endParaRPr lang="en-US" altLang="zh-CN" sz="1200" dirty="0">
              <a:latin typeface="Adobe 楷体 Std R" pitchFamily="18" charset="-122"/>
              <a:ea typeface="Adobe 楷体 Std R" pitchFamily="18" charset="-122"/>
            </a:endParaRPr>
          </a:p>
          <a:p>
            <a:pPr>
              <a:lnSpc>
                <a:spcPct val="150000"/>
              </a:lnSpc>
            </a:pPr>
            <a:r>
              <a:rPr lang="zh-CN" altLang="en-US" sz="1200" dirty="0">
                <a:solidFill>
                  <a:srgbClr val="45473E"/>
                </a:solidFill>
                <a:latin typeface="Adobe 楷体 Std R" pitchFamily="18" charset="-122"/>
                <a:ea typeface="Adobe 楷体 Std R" pitchFamily="18" charset="-122"/>
              </a:rPr>
              <a:t>欢迎关注新浪微博 </a:t>
            </a:r>
            <a:r>
              <a:rPr lang="en-US" altLang="zh-CN" sz="1200" dirty="0">
                <a:solidFill>
                  <a:srgbClr val="0066CC"/>
                </a:solidFill>
                <a:latin typeface="Adobe 楷体 Std R" pitchFamily="18" charset="-122"/>
                <a:ea typeface="Adobe 楷体 Std R" pitchFamily="18" charset="-122"/>
              </a:rPr>
              <a:t>@</a:t>
            </a:r>
            <a:r>
              <a:rPr lang="zh-CN" altLang="en-US" sz="1200" dirty="0">
                <a:solidFill>
                  <a:srgbClr val="0066CC"/>
                </a:solidFill>
                <a:latin typeface="Adobe 楷体 Std R" pitchFamily="18" charset="-122"/>
                <a:ea typeface="Adobe 楷体 Std R" pitchFamily="18" charset="-122"/>
              </a:rPr>
              <a:t>广州美术学院图书馆</a:t>
            </a:r>
            <a:endParaRPr lang="en-US" altLang="zh-CN" sz="1200" dirty="0">
              <a:solidFill>
                <a:srgbClr val="0066CC"/>
              </a:solidFill>
              <a:latin typeface="Adobe 楷体 Std R" pitchFamily="18" charset="-122"/>
              <a:ea typeface="Adobe 楷体 Std R" pitchFamily="18" charset="-122"/>
            </a:endParaRPr>
          </a:p>
          <a:p>
            <a:pPr>
              <a:lnSpc>
                <a:spcPct val="150000"/>
              </a:lnSpc>
            </a:pPr>
            <a:r>
              <a:rPr lang="zh-CN" altLang="en-US" sz="1200" dirty="0">
                <a:latin typeface="Adobe 楷体 Std R" pitchFamily="18" charset="-122"/>
                <a:ea typeface="Adobe 楷体 Std R" pitchFamily="18" charset="-122"/>
              </a:rPr>
              <a:t>以及图书馆 </a:t>
            </a:r>
            <a:r>
              <a:rPr lang="zh-CN" altLang="en-US" sz="1200" dirty="0">
                <a:solidFill>
                  <a:srgbClr val="0066CC"/>
                </a:solidFill>
                <a:latin typeface="Adobe 楷体 Std R" pitchFamily="18" charset="-122"/>
                <a:ea typeface="Adobe 楷体 Std R" pitchFamily="18" charset="-122"/>
              </a:rPr>
              <a:t>微信公众平台 </a:t>
            </a:r>
            <a:r>
              <a:rPr lang="zh-CN" altLang="en-US" sz="1200" dirty="0">
                <a:latin typeface="Adobe 楷体 Std R" pitchFamily="18" charset="-122"/>
                <a:ea typeface="Adobe 楷体 Std R" pitchFamily="18" charset="-122"/>
              </a:rPr>
              <a:t>微信号</a:t>
            </a:r>
            <a:r>
              <a:rPr lang="en-US" altLang="zh-CN" sz="1200" dirty="0">
                <a:latin typeface="Adobe 楷体 Std R" pitchFamily="18" charset="-122"/>
                <a:ea typeface="Adobe 楷体 Std R" pitchFamily="18" charset="-122"/>
              </a:rPr>
              <a:t>:</a:t>
            </a:r>
            <a:r>
              <a:rPr lang="en-US" altLang="zh-CN" sz="1200" dirty="0">
                <a:solidFill>
                  <a:srgbClr val="0066CC"/>
                </a:solidFill>
                <a:latin typeface="Adobe 楷体 Std R" pitchFamily="18" charset="-122"/>
                <a:ea typeface="Adobe 楷体 Std R" pitchFamily="18" charset="-122"/>
              </a:rPr>
              <a:t>GAFA_TSG</a:t>
            </a:r>
            <a:endParaRPr lang="zh-CN" altLang="en-US" sz="1200" dirty="0">
              <a:solidFill>
                <a:srgbClr val="0066CC"/>
              </a:solidFill>
            </a:endParaRPr>
          </a:p>
          <a:p>
            <a:pPr>
              <a:lnSpc>
                <a:spcPct val="150000"/>
              </a:lnSpc>
            </a:pPr>
            <a:endParaRPr lang="zh-CN" altLang="zh-CN" sz="1200" dirty="0">
              <a:latin typeface="Adobe 楷体 Std R" pitchFamily="18" charset="-122"/>
              <a:ea typeface="Adobe 楷体 Std R" pitchFamily="18" charset="-122"/>
            </a:endParaRPr>
          </a:p>
        </p:txBody>
      </p:sp>
      <p:pic>
        <p:nvPicPr>
          <p:cNvPr id="12" name="Picture 12" descr="http://ww3.sinaimg.cn/bmiddle/cc68aae8jw1eeqpqplutnj20ek0hu766.jpg"/>
          <p:cNvPicPr>
            <a:picLocks noChangeAspect="1" noChangeArrowheads="1"/>
          </p:cNvPicPr>
          <p:nvPr/>
        </p:nvPicPr>
        <p:blipFill>
          <a:blip r:embed="rId2" cstate="email"/>
          <a:srcRect/>
          <a:stretch>
            <a:fillRect/>
          </a:stretch>
        </p:blipFill>
        <p:spPr bwMode="auto">
          <a:xfrm>
            <a:off x="1907704" y="3284984"/>
            <a:ext cx="2376487" cy="2290762"/>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3" cstate="email"/>
          <a:srcRect/>
          <a:stretch>
            <a:fillRect/>
          </a:stretch>
        </p:blipFill>
        <p:spPr bwMode="auto">
          <a:xfrm>
            <a:off x="5292080" y="3284984"/>
            <a:ext cx="2304256" cy="2301180"/>
          </a:xfrm>
          <a:prstGeom prst="rect">
            <a:avLst/>
          </a:prstGeom>
          <a:noFill/>
          <a:ln w="9525">
            <a:noFill/>
            <a:miter lim="800000"/>
            <a:headEnd/>
            <a:tailEnd/>
          </a:ln>
          <a:effectLst>
            <a:outerShdw blurRad="190500" dist="114300" dir="3180000" sx="101000" sy="101000" algn="ctr" rotWithShape="0">
              <a:schemeClr val="tx1">
                <a:lumMod val="65000"/>
                <a:lumOff val="35000"/>
              </a:schemeClr>
            </a:outerShdw>
          </a:effectLst>
        </p:spPr>
      </p:pic>
    </p:spTree>
  </p:cSld>
  <p:clrMapOvr>
    <a:masterClrMapping/>
  </p:clrMapOvr>
  <p:transition>
    <p:zoom/>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32"/>
          <p:cNvSpPr>
            <a:spLocks noChangeArrowheads="1"/>
          </p:cNvSpPr>
          <p:nvPr/>
        </p:nvSpPr>
        <p:spPr bwMode="auto">
          <a:xfrm>
            <a:off x="7524328" y="0"/>
            <a:ext cx="720081" cy="6858000"/>
          </a:xfrm>
          <a:prstGeom prst="rect">
            <a:avLst/>
          </a:prstGeom>
          <a:solidFill>
            <a:srgbClr val="D7E4BD">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16" name="矩形 32"/>
          <p:cNvSpPr>
            <a:spLocks noChangeArrowheads="1"/>
          </p:cNvSpPr>
          <p:nvPr/>
        </p:nvSpPr>
        <p:spPr bwMode="auto">
          <a:xfrm>
            <a:off x="0" y="5589240"/>
            <a:ext cx="9144000" cy="648072"/>
          </a:xfrm>
          <a:prstGeom prst="rect">
            <a:avLst/>
          </a:prstGeom>
          <a:solidFill>
            <a:srgbClr val="D7E4BD">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4" name="矩形 3"/>
          <p:cNvSpPr/>
          <p:nvPr/>
        </p:nvSpPr>
        <p:spPr>
          <a:xfrm>
            <a:off x="0" y="548680"/>
            <a:ext cx="9144000" cy="144016"/>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 name="矩形 4"/>
          <p:cNvSpPr/>
          <p:nvPr/>
        </p:nvSpPr>
        <p:spPr>
          <a:xfrm>
            <a:off x="0" y="4581128"/>
            <a:ext cx="9144000" cy="1152128"/>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矩形 32"/>
          <p:cNvSpPr>
            <a:spLocks noChangeArrowheads="1"/>
          </p:cNvSpPr>
          <p:nvPr/>
        </p:nvSpPr>
        <p:spPr bwMode="auto">
          <a:xfrm>
            <a:off x="0" y="188640"/>
            <a:ext cx="9144000" cy="648072"/>
          </a:xfrm>
          <a:prstGeom prst="rect">
            <a:avLst/>
          </a:prstGeom>
          <a:solidFill>
            <a:srgbClr val="D7E4BD">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7" name="矩形 6"/>
          <p:cNvSpPr/>
          <p:nvPr/>
        </p:nvSpPr>
        <p:spPr>
          <a:xfrm>
            <a:off x="0" y="4797152"/>
            <a:ext cx="9144000" cy="288032"/>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8" name="矩形 32"/>
          <p:cNvSpPr>
            <a:spLocks noChangeArrowheads="1"/>
          </p:cNvSpPr>
          <p:nvPr/>
        </p:nvSpPr>
        <p:spPr bwMode="auto">
          <a:xfrm>
            <a:off x="827584" y="0"/>
            <a:ext cx="526689" cy="6858000"/>
          </a:xfrm>
          <a:prstGeom prst="rect">
            <a:avLst/>
          </a:prstGeom>
          <a:solidFill>
            <a:srgbClr val="D7E4BD">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9" name="矩形 8"/>
          <p:cNvSpPr/>
          <p:nvPr/>
        </p:nvSpPr>
        <p:spPr>
          <a:xfrm>
            <a:off x="1043608" y="0"/>
            <a:ext cx="1584176"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9"/>
          <p:cNvSpPr/>
          <p:nvPr/>
        </p:nvSpPr>
        <p:spPr>
          <a:xfrm>
            <a:off x="7956376" y="0"/>
            <a:ext cx="216024"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 name="标题 1"/>
          <p:cNvSpPr>
            <a:spLocks noGrp="1"/>
          </p:cNvSpPr>
          <p:nvPr>
            <p:ph type="title"/>
          </p:nvPr>
        </p:nvSpPr>
        <p:spPr>
          <a:xfrm>
            <a:off x="-180528" y="116632"/>
            <a:ext cx="3816424" cy="792088"/>
          </a:xfrm>
        </p:spPr>
        <p:txBody>
          <a:bodyPr>
            <a:normAutofit/>
          </a:bodyPr>
          <a:lstStyle/>
          <a:p>
            <a:pPr>
              <a:buFont typeface="Wingdings" pitchFamily="2" charset="2"/>
              <a:buChar char="n"/>
            </a:pPr>
            <a:r>
              <a:rPr lang="zh-CN" altLang="en-US" sz="1800" dirty="0" smtClean="0">
                <a:solidFill>
                  <a:schemeClr val="tx2">
                    <a:lumMod val="60000"/>
                    <a:lumOff val="40000"/>
                  </a:schemeClr>
                </a:solidFill>
                <a:latin typeface="黑体" pitchFamily="49" charset="-122"/>
                <a:ea typeface="黑体" pitchFamily="49" charset="-122"/>
              </a:rPr>
              <a:t>  校外访问服务</a:t>
            </a:r>
            <a:endParaRPr lang="zh-CN" altLang="en-US" sz="1800" dirty="0">
              <a:solidFill>
                <a:schemeClr val="tx2">
                  <a:lumMod val="60000"/>
                  <a:lumOff val="40000"/>
                </a:schemeClr>
              </a:solidFill>
              <a:latin typeface="黑体" pitchFamily="49" charset="-122"/>
              <a:ea typeface="黑体" pitchFamily="49" charset="-122"/>
            </a:endParaRPr>
          </a:p>
        </p:txBody>
      </p:sp>
      <p:sp>
        <p:nvSpPr>
          <p:cNvPr id="3" name="内容占位符 2"/>
          <p:cNvSpPr>
            <a:spLocks noGrp="1"/>
          </p:cNvSpPr>
          <p:nvPr>
            <p:ph idx="1"/>
          </p:nvPr>
        </p:nvSpPr>
        <p:spPr>
          <a:xfrm>
            <a:off x="3995936" y="1340768"/>
            <a:ext cx="4104456" cy="1440160"/>
          </a:xfrm>
        </p:spPr>
        <p:txBody>
          <a:bodyPr>
            <a:normAutofit/>
          </a:bodyPr>
          <a:lstStyle/>
          <a:p>
            <a:pPr algn="just">
              <a:lnSpc>
                <a:spcPct val="150000"/>
              </a:lnSpc>
              <a:buNone/>
            </a:pPr>
            <a:r>
              <a:rPr lang="zh-CN" altLang="en-US" sz="1000" dirty="0" smtClean="0"/>
              <a:t>                     为解决师生在广州美术学院校园网外不能使用本校图书馆数字资源的问题，图书馆为全校教职工及研究生提供了</a:t>
            </a:r>
            <a:r>
              <a:rPr lang="en-US" altLang="zh-CN" sz="1000" dirty="0" smtClean="0"/>
              <a:t>"</a:t>
            </a:r>
            <a:r>
              <a:rPr lang="zh-CN" altLang="en-US" sz="1000" dirty="0" smtClean="0"/>
              <a:t>非校园网用户访问广州美术学院图书馆数字资源服务</a:t>
            </a:r>
            <a:r>
              <a:rPr lang="en-US" altLang="zh-CN" sz="1000" dirty="0" smtClean="0"/>
              <a:t>"</a:t>
            </a:r>
            <a:r>
              <a:rPr lang="zh-CN" altLang="en-US" sz="1000" dirty="0" smtClean="0"/>
              <a:t>，用户可携带一卡通或（借阅证及学生证）到大学城校区馆三楼电子阅览室或者昌岗校区馆二楼专业书库免费申请办理。</a:t>
            </a:r>
            <a:endParaRPr lang="zh-CN" altLang="en-US" sz="1000" dirty="0"/>
          </a:p>
        </p:txBody>
      </p:sp>
      <p:pic>
        <p:nvPicPr>
          <p:cNvPr id="11" name="Picture 3" descr="DSC00525"/>
          <p:cNvPicPr>
            <a:picLocks noChangeAspect="1" noChangeArrowheads="1"/>
          </p:cNvPicPr>
          <p:nvPr/>
        </p:nvPicPr>
        <p:blipFill>
          <a:blip r:embed="rId2" cstate="email">
            <a:lum bright="36000" contrast="48000"/>
          </a:blip>
          <a:srcRect/>
          <a:stretch>
            <a:fillRect/>
          </a:stretch>
        </p:blipFill>
        <p:spPr bwMode="auto">
          <a:xfrm>
            <a:off x="395536" y="964342"/>
            <a:ext cx="1734870" cy="2376264"/>
          </a:xfrm>
          <a:prstGeom prst="rect">
            <a:avLst/>
          </a:prstGeom>
          <a:noFill/>
          <a:ln w="9525">
            <a:noFill/>
            <a:miter lim="800000"/>
            <a:headEnd/>
            <a:tailEnd/>
          </a:ln>
        </p:spPr>
      </p:pic>
      <p:pic>
        <p:nvPicPr>
          <p:cNvPr id="12" name="Picture 3"/>
          <p:cNvPicPr>
            <a:picLocks noChangeAspect="1" noChangeArrowheads="1"/>
          </p:cNvPicPr>
          <p:nvPr/>
        </p:nvPicPr>
        <p:blipFill>
          <a:blip r:embed="rId3" cstate="email">
            <a:lum bright="20000" contrast="24000"/>
          </a:blip>
          <a:srcRect/>
          <a:stretch>
            <a:fillRect/>
          </a:stretch>
        </p:blipFill>
        <p:spPr bwMode="auto">
          <a:xfrm>
            <a:off x="2195736" y="980728"/>
            <a:ext cx="1558222" cy="2359878"/>
          </a:xfrm>
          <a:prstGeom prst="rect">
            <a:avLst/>
          </a:prstGeom>
          <a:noFill/>
          <a:ln w="9525">
            <a:noFill/>
            <a:miter lim="800000"/>
            <a:headEnd/>
            <a:tailEnd/>
          </a:ln>
        </p:spPr>
      </p:pic>
      <p:pic>
        <p:nvPicPr>
          <p:cNvPr id="1026" name="Picture 2"/>
          <p:cNvPicPr>
            <a:picLocks noChangeAspect="1" noChangeArrowheads="1"/>
          </p:cNvPicPr>
          <p:nvPr/>
        </p:nvPicPr>
        <p:blipFill>
          <a:blip r:embed="rId4" cstate="email"/>
          <a:srcRect/>
          <a:stretch>
            <a:fillRect/>
          </a:stretch>
        </p:blipFill>
        <p:spPr bwMode="auto">
          <a:xfrm>
            <a:off x="395537" y="3394744"/>
            <a:ext cx="3384376" cy="3066760"/>
          </a:xfrm>
          <a:prstGeom prst="rect">
            <a:avLst/>
          </a:prstGeom>
          <a:ln>
            <a:noFill/>
          </a:ln>
          <a:effectLst>
            <a:outerShdw blurRad="292100" dist="139700" dir="2700000" algn="tl" rotWithShape="0">
              <a:srgbClr val="333333">
                <a:alpha val="65000"/>
              </a:srgbClr>
            </a:outerShdw>
          </a:effectLst>
        </p:spPr>
      </p:pic>
      <p:sp>
        <p:nvSpPr>
          <p:cNvPr id="14" name="Rectangle 7"/>
          <p:cNvSpPr>
            <a:spLocks noChangeArrowheads="1"/>
          </p:cNvSpPr>
          <p:nvPr/>
        </p:nvSpPr>
        <p:spPr bwMode="auto">
          <a:xfrm>
            <a:off x="827584" y="5301208"/>
            <a:ext cx="576064" cy="144016"/>
          </a:xfrm>
          <a:prstGeom prst="rect">
            <a:avLst/>
          </a:prstGeom>
          <a:noFill/>
          <a:ln w="22225">
            <a:solidFill>
              <a:srgbClr val="FFC000"/>
            </a:solidFill>
            <a:miter lim="800000"/>
            <a:headEnd/>
            <a:tailEnd/>
          </a:ln>
        </p:spPr>
        <p:txBody>
          <a:bodyPr wrap="none" anchor="ctr"/>
          <a:lstStyle/>
          <a:p>
            <a:endParaRPr lang="zh-CN" altLang="en-US"/>
          </a:p>
        </p:txBody>
      </p:sp>
      <p:pic>
        <p:nvPicPr>
          <p:cNvPr id="1027" name="Picture 3"/>
          <p:cNvPicPr>
            <a:picLocks noChangeAspect="1" noChangeArrowheads="1"/>
          </p:cNvPicPr>
          <p:nvPr/>
        </p:nvPicPr>
        <p:blipFill>
          <a:blip r:embed="rId5" cstate="email"/>
          <a:srcRect/>
          <a:stretch>
            <a:fillRect/>
          </a:stretch>
        </p:blipFill>
        <p:spPr bwMode="auto">
          <a:xfrm>
            <a:off x="3851920" y="3394743"/>
            <a:ext cx="4608512" cy="3078609"/>
          </a:xfrm>
          <a:prstGeom prst="rect">
            <a:avLst/>
          </a:prstGeom>
          <a:ln>
            <a:noFill/>
          </a:ln>
          <a:effectLst>
            <a:outerShdw blurRad="292100" dist="139700" dir="2700000" algn="tl" rotWithShape="0">
              <a:srgbClr val="333333">
                <a:alpha val="65000"/>
              </a:srgbClr>
            </a:outerShdw>
          </a:effectLst>
        </p:spPr>
      </p:pic>
      <p:sp>
        <p:nvSpPr>
          <p:cNvPr id="18" name="Rectangle 7"/>
          <p:cNvSpPr>
            <a:spLocks noChangeArrowheads="1"/>
          </p:cNvSpPr>
          <p:nvPr/>
        </p:nvSpPr>
        <p:spPr bwMode="auto">
          <a:xfrm>
            <a:off x="3851920" y="5301208"/>
            <a:ext cx="4464496" cy="216024"/>
          </a:xfrm>
          <a:prstGeom prst="rect">
            <a:avLst/>
          </a:prstGeom>
          <a:noFill/>
          <a:ln w="22225">
            <a:solidFill>
              <a:srgbClr val="FFC000"/>
            </a:solidFill>
            <a:miter lim="800000"/>
            <a:headEnd/>
            <a:tailEnd/>
          </a:ln>
        </p:spPr>
        <p:txBody>
          <a:bodyPr wrap="none" anchor="ctr"/>
          <a:lstStyle/>
          <a:p>
            <a:endParaRPr lang="zh-CN" altLang="en-US"/>
          </a:p>
        </p:txBody>
      </p:sp>
      <p:sp>
        <p:nvSpPr>
          <p:cNvPr id="19" name="Rectangle 7"/>
          <p:cNvSpPr>
            <a:spLocks noChangeArrowheads="1"/>
          </p:cNvSpPr>
          <p:nvPr/>
        </p:nvSpPr>
        <p:spPr bwMode="auto">
          <a:xfrm>
            <a:off x="5724128" y="4653136"/>
            <a:ext cx="792088" cy="216024"/>
          </a:xfrm>
          <a:prstGeom prst="rect">
            <a:avLst/>
          </a:prstGeom>
          <a:noFill/>
          <a:ln w="22225">
            <a:solidFill>
              <a:srgbClr val="FFC000"/>
            </a:solidFill>
            <a:miter lim="800000"/>
            <a:headEnd/>
            <a:tailEnd/>
          </a:ln>
        </p:spPr>
        <p:txBody>
          <a:bodyPr wrap="none" anchor="ctr"/>
          <a:lstStyle/>
          <a:p>
            <a:endParaRPr lang="zh-CN" altLang="en-US"/>
          </a:p>
        </p:txBody>
      </p:sp>
      <p:pic>
        <p:nvPicPr>
          <p:cNvPr id="1028" name="Picture 4"/>
          <p:cNvPicPr>
            <a:picLocks noChangeAspect="1" noChangeArrowheads="1"/>
          </p:cNvPicPr>
          <p:nvPr/>
        </p:nvPicPr>
        <p:blipFill>
          <a:blip r:embed="rId6" cstate="email"/>
          <a:srcRect/>
          <a:stretch>
            <a:fillRect/>
          </a:stretch>
        </p:blipFill>
        <p:spPr bwMode="auto">
          <a:xfrm>
            <a:off x="3923928" y="980728"/>
            <a:ext cx="4463327" cy="2331914"/>
          </a:xfrm>
          <a:prstGeom prst="rect">
            <a:avLst/>
          </a:prstGeom>
          <a:ln>
            <a:noFill/>
          </a:ln>
          <a:effectLst>
            <a:outerShdw blurRad="292100" dist="139700" dir="2700000" algn="tl" rotWithShape="0">
              <a:srgbClr val="333333">
                <a:alpha val="65000"/>
              </a:srgbClr>
            </a:outerShdw>
          </a:effectLst>
        </p:spPr>
      </p:pic>
      <p:sp>
        <p:nvSpPr>
          <p:cNvPr id="21" name="TextBox 20"/>
          <p:cNvSpPr txBox="1"/>
          <p:nvPr/>
        </p:nvSpPr>
        <p:spPr>
          <a:xfrm>
            <a:off x="179512" y="4437112"/>
            <a:ext cx="288032" cy="408623"/>
          </a:xfrm>
          <a:prstGeom prst="roundRect">
            <a:avLst/>
          </a:prstGeom>
          <a:solidFill>
            <a:srgbClr val="92D050"/>
          </a:solidFill>
        </p:spPr>
        <p:txBody>
          <a:bodyPr wrap="square" rtlCol="0">
            <a:spAutoFit/>
          </a:bodyPr>
          <a:lstStyle/>
          <a:p>
            <a:r>
              <a:rPr lang="en-US" altLang="zh-CN" dirty="0" smtClean="0"/>
              <a:t>1</a:t>
            </a:r>
            <a:endParaRPr lang="zh-CN" altLang="en-US" dirty="0"/>
          </a:p>
        </p:txBody>
      </p:sp>
      <p:sp>
        <p:nvSpPr>
          <p:cNvPr id="22" name="TextBox 21"/>
          <p:cNvSpPr txBox="1"/>
          <p:nvPr/>
        </p:nvSpPr>
        <p:spPr>
          <a:xfrm>
            <a:off x="3635896" y="4797153"/>
            <a:ext cx="360040" cy="401479"/>
          </a:xfrm>
          <a:prstGeom prst="roundRect">
            <a:avLst/>
          </a:prstGeom>
          <a:solidFill>
            <a:srgbClr val="92D050"/>
          </a:solidFill>
        </p:spPr>
        <p:txBody>
          <a:bodyPr wrap="square" rtlCol="0">
            <a:spAutoFit/>
          </a:bodyPr>
          <a:lstStyle/>
          <a:p>
            <a:r>
              <a:rPr lang="en-US" altLang="zh-CN" dirty="0" smtClean="0"/>
              <a:t>2</a:t>
            </a:r>
            <a:endParaRPr lang="zh-CN" altLang="en-US" dirty="0"/>
          </a:p>
        </p:txBody>
      </p:sp>
      <p:sp>
        <p:nvSpPr>
          <p:cNvPr id="23" name="TextBox 22"/>
          <p:cNvSpPr txBox="1"/>
          <p:nvPr/>
        </p:nvSpPr>
        <p:spPr>
          <a:xfrm>
            <a:off x="1979712" y="1340768"/>
            <a:ext cx="360040" cy="401479"/>
          </a:xfrm>
          <a:prstGeom prst="roundRect">
            <a:avLst/>
          </a:prstGeom>
          <a:solidFill>
            <a:srgbClr val="92D050"/>
          </a:solidFill>
        </p:spPr>
        <p:txBody>
          <a:bodyPr wrap="square" rtlCol="0">
            <a:spAutoFit/>
          </a:bodyPr>
          <a:lstStyle/>
          <a:p>
            <a:r>
              <a:rPr lang="en-US" altLang="zh-CN" dirty="0" smtClean="0"/>
              <a:t>3</a:t>
            </a:r>
            <a:endParaRPr lang="zh-CN" altLang="en-US" dirty="0"/>
          </a:p>
        </p:txBody>
      </p:sp>
      <p:sp>
        <p:nvSpPr>
          <p:cNvPr id="24" name="TextBox 23"/>
          <p:cNvSpPr txBox="1"/>
          <p:nvPr/>
        </p:nvSpPr>
        <p:spPr>
          <a:xfrm>
            <a:off x="5292080" y="4365104"/>
            <a:ext cx="360040" cy="401479"/>
          </a:xfrm>
          <a:prstGeom prst="roundRect">
            <a:avLst/>
          </a:prstGeom>
          <a:solidFill>
            <a:srgbClr val="92D050"/>
          </a:solidFill>
        </p:spPr>
        <p:txBody>
          <a:bodyPr wrap="square" rtlCol="0">
            <a:spAutoFit/>
          </a:bodyPr>
          <a:lstStyle/>
          <a:p>
            <a:r>
              <a:rPr lang="en-US" altLang="zh-CN" dirty="0" smtClean="0"/>
              <a:t>4</a:t>
            </a:r>
            <a:endParaRPr lang="zh-CN" altLang="en-US" dirty="0"/>
          </a:p>
        </p:txBody>
      </p:sp>
      <p:sp>
        <p:nvSpPr>
          <p:cNvPr id="25" name="TextBox 24"/>
          <p:cNvSpPr txBox="1"/>
          <p:nvPr/>
        </p:nvSpPr>
        <p:spPr>
          <a:xfrm>
            <a:off x="6156176" y="1196752"/>
            <a:ext cx="360040" cy="401479"/>
          </a:xfrm>
          <a:prstGeom prst="roundRect">
            <a:avLst/>
          </a:prstGeom>
          <a:solidFill>
            <a:srgbClr val="92D050"/>
          </a:solidFill>
        </p:spPr>
        <p:txBody>
          <a:bodyPr wrap="square" rtlCol="0">
            <a:spAutoFit/>
          </a:bodyPr>
          <a:lstStyle/>
          <a:p>
            <a:r>
              <a:rPr lang="en-US" altLang="zh-CN" dirty="0" smtClean="0"/>
              <a:t>5</a:t>
            </a:r>
            <a:endParaRPr lang="zh-CN" altLang="en-US" dirty="0"/>
          </a:p>
        </p:txBody>
      </p:sp>
      <p:pic>
        <p:nvPicPr>
          <p:cNvPr id="3074" name="Picture 2"/>
          <p:cNvPicPr>
            <a:picLocks noChangeAspect="1" noChangeArrowheads="1"/>
          </p:cNvPicPr>
          <p:nvPr/>
        </p:nvPicPr>
        <p:blipFill>
          <a:blip r:embed="rId7" cstate="email"/>
          <a:srcRect/>
          <a:stretch>
            <a:fillRect/>
          </a:stretch>
        </p:blipFill>
        <p:spPr bwMode="auto">
          <a:xfrm>
            <a:off x="4139952" y="908720"/>
            <a:ext cx="4631504" cy="3528392"/>
          </a:xfrm>
          <a:prstGeom prst="rect">
            <a:avLst/>
          </a:prstGeom>
          <a:ln>
            <a:noFill/>
          </a:ln>
          <a:effectLst>
            <a:outerShdw blurRad="292100" dist="139700" dir="2700000" algn="tl" rotWithShape="0">
              <a:srgbClr val="333333">
                <a:alpha val="65000"/>
              </a:srgbClr>
            </a:outerShdw>
          </a:effectLst>
        </p:spPr>
      </p:pic>
      <p:pic>
        <p:nvPicPr>
          <p:cNvPr id="3075" name="Picture 3"/>
          <p:cNvPicPr>
            <a:picLocks noChangeAspect="1" noChangeArrowheads="1"/>
          </p:cNvPicPr>
          <p:nvPr/>
        </p:nvPicPr>
        <p:blipFill>
          <a:blip r:embed="rId8" cstate="email"/>
          <a:srcRect/>
          <a:stretch>
            <a:fillRect/>
          </a:stretch>
        </p:blipFill>
        <p:spPr bwMode="auto">
          <a:xfrm>
            <a:off x="395535" y="908719"/>
            <a:ext cx="3603675" cy="531624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par>
                                <p:cTn id="8" presetID="3"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linds(horizont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ppt_x"/>
                                          </p:val>
                                        </p:tav>
                                        <p:tav tm="100000">
                                          <p:val>
                                            <p:strVal val="#ppt_x"/>
                                          </p:val>
                                        </p:tav>
                                      </p:tavLst>
                                    </p:anim>
                                    <p:anim calcmode="lin" valueType="num">
                                      <p:cBhvr additive="base">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slide(fromBottom)">
                                      <p:cBhvr>
                                        <p:cTn id="21" dur="500"/>
                                        <p:tgtEl>
                                          <p:spTgt spid="22"/>
                                        </p:tgtEl>
                                      </p:cBhvr>
                                    </p:animEffect>
                                  </p:childTnLst>
                                </p:cTn>
                              </p:par>
                              <p:par>
                                <p:cTn id="22" presetID="12" presetClass="entr" presetSubtype="4" fill="hold" nodeType="withEffect">
                                  <p:stCondLst>
                                    <p:cond delay="0"/>
                                  </p:stCondLst>
                                  <p:childTnLst>
                                    <p:set>
                                      <p:cBhvr>
                                        <p:cTn id="23" dur="1" fill="hold">
                                          <p:stCondLst>
                                            <p:cond delay="0"/>
                                          </p:stCondLst>
                                        </p:cTn>
                                        <p:tgtEl>
                                          <p:spTgt spid="1027"/>
                                        </p:tgtEl>
                                        <p:attrNameLst>
                                          <p:attrName>style.visibility</p:attrName>
                                        </p:attrNameLst>
                                      </p:cBhvr>
                                      <p:to>
                                        <p:strVal val="visible"/>
                                      </p:to>
                                    </p:set>
                                    <p:animEffect transition="in" filter="slide(fromBottom)">
                                      <p:cBhvr>
                                        <p:cTn id="24" dur="500"/>
                                        <p:tgtEl>
                                          <p:spTgt spid="1027"/>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additive="base">
                                        <p:cTn id="29" dur="500" fill="hold"/>
                                        <p:tgtEl>
                                          <p:spTgt spid="18"/>
                                        </p:tgtEl>
                                        <p:attrNameLst>
                                          <p:attrName>ppt_x</p:attrName>
                                        </p:attrNameLst>
                                      </p:cBhvr>
                                      <p:tavLst>
                                        <p:tav tm="0">
                                          <p:val>
                                            <p:strVal val="#ppt_x"/>
                                          </p:val>
                                        </p:tav>
                                        <p:tav tm="100000">
                                          <p:val>
                                            <p:strVal val="#ppt_x"/>
                                          </p:val>
                                        </p:tav>
                                      </p:tavLst>
                                    </p:anim>
                                    <p:anim calcmode="lin" valueType="num">
                                      <p:cBhvr additive="base">
                                        <p:cTn id="3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074"/>
                                        </p:tgtEl>
                                        <p:attrNameLst>
                                          <p:attrName>style.visibility</p:attrName>
                                        </p:attrNameLst>
                                      </p:cBhvr>
                                      <p:to>
                                        <p:strVal val="visible"/>
                                      </p:to>
                                    </p:set>
                                    <p:anim calcmode="lin" valueType="num">
                                      <p:cBhvr additive="base">
                                        <p:cTn id="35" dur="500" fill="hold"/>
                                        <p:tgtEl>
                                          <p:spTgt spid="3074"/>
                                        </p:tgtEl>
                                        <p:attrNameLst>
                                          <p:attrName>ppt_x</p:attrName>
                                        </p:attrNameLst>
                                      </p:cBhvr>
                                      <p:tavLst>
                                        <p:tav tm="0">
                                          <p:val>
                                            <p:strVal val="#ppt_x"/>
                                          </p:val>
                                        </p:tav>
                                        <p:tav tm="100000">
                                          <p:val>
                                            <p:strVal val="#ppt_x"/>
                                          </p:val>
                                        </p:tav>
                                      </p:tavLst>
                                    </p:anim>
                                    <p:anim calcmode="lin" valueType="num">
                                      <p:cBhvr additive="base">
                                        <p:cTn id="36" dur="500" fill="hold"/>
                                        <p:tgtEl>
                                          <p:spTgt spid="3074"/>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075"/>
                                        </p:tgtEl>
                                        <p:attrNameLst>
                                          <p:attrName>style.visibility</p:attrName>
                                        </p:attrNameLst>
                                      </p:cBhvr>
                                      <p:to>
                                        <p:strVal val="visible"/>
                                      </p:to>
                                    </p:set>
                                    <p:anim calcmode="lin" valueType="num">
                                      <p:cBhvr additive="base">
                                        <p:cTn id="39" dur="500" fill="hold"/>
                                        <p:tgtEl>
                                          <p:spTgt spid="3075"/>
                                        </p:tgtEl>
                                        <p:attrNameLst>
                                          <p:attrName>ppt_x</p:attrName>
                                        </p:attrNameLst>
                                      </p:cBhvr>
                                      <p:tavLst>
                                        <p:tav tm="0">
                                          <p:val>
                                            <p:strVal val="#ppt_x"/>
                                          </p:val>
                                        </p:tav>
                                        <p:tav tm="100000">
                                          <p:val>
                                            <p:strVal val="#ppt_x"/>
                                          </p:val>
                                        </p:tav>
                                      </p:tavLst>
                                    </p:anim>
                                    <p:anim calcmode="lin" valueType="num">
                                      <p:cBhvr additive="base">
                                        <p:cTn id="40"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8" presetClass="exit" presetSubtype="16" fill="hold" nodeType="clickEffect">
                                  <p:stCondLst>
                                    <p:cond delay="0"/>
                                  </p:stCondLst>
                                  <p:childTnLst>
                                    <p:animEffect transition="out" filter="diamond(in)">
                                      <p:cBhvr>
                                        <p:cTn id="44" dur="500"/>
                                        <p:tgtEl>
                                          <p:spTgt spid="3074"/>
                                        </p:tgtEl>
                                      </p:cBhvr>
                                    </p:animEffect>
                                    <p:set>
                                      <p:cBhvr>
                                        <p:cTn id="45" dur="1" fill="hold">
                                          <p:stCondLst>
                                            <p:cond delay="499"/>
                                          </p:stCondLst>
                                        </p:cTn>
                                        <p:tgtEl>
                                          <p:spTgt spid="3074"/>
                                        </p:tgtEl>
                                        <p:attrNameLst>
                                          <p:attrName>style.visibility</p:attrName>
                                        </p:attrNameLst>
                                      </p:cBhvr>
                                      <p:to>
                                        <p:strVal val="hidden"/>
                                      </p:to>
                                    </p:set>
                                  </p:childTnLst>
                                </p:cTn>
                              </p:par>
                              <p:par>
                                <p:cTn id="46" presetID="8" presetClass="exit" presetSubtype="16" fill="hold" nodeType="withEffect">
                                  <p:stCondLst>
                                    <p:cond delay="0"/>
                                  </p:stCondLst>
                                  <p:childTnLst>
                                    <p:animEffect transition="out" filter="diamond(in)">
                                      <p:cBhvr>
                                        <p:cTn id="47" dur="500"/>
                                        <p:tgtEl>
                                          <p:spTgt spid="3075"/>
                                        </p:tgtEl>
                                      </p:cBhvr>
                                    </p:animEffect>
                                    <p:set>
                                      <p:cBhvr>
                                        <p:cTn id="48" dur="1" fill="hold">
                                          <p:stCondLst>
                                            <p:cond delay="499"/>
                                          </p:stCondLst>
                                        </p:cTn>
                                        <p:tgtEl>
                                          <p:spTgt spid="307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 calcmode="lin" valueType="num">
                                      <p:cBhvr>
                                        <p:cTn id="53" dur="500" fill="hold"/>
                                        <p:tgtEl>
                                          <p:spTgt spid="23"/>
                                        </p:tgtEl>
                                        <p:attrNameLst>
                                          <p:attrName>ppt_w</p:attrName>
                                        </p:attrNameLst>
                                      </p:cBhvr>
                                      <p:tavLst>
                                        <p:tav tm="0">
                                          <p:val>
                                            <p:fltVal val="0"/>
                                          </p:val>
                                        </p:tav>
                                        <p:tav tm="100000">
                                          <p:val>
                                            <p:strVal val="#ppt_w"/>
                                          </p:val>
                                        </p:tav>
                                      </p:tavLst>
                                    </p:anim>
                                    <p:anim calcmode="lin" valueType="num">
                                      <p:cBhvr>
                                        <p:cTn id="54" dur="500" fill="hold"/>
                                        <p:tgtEl>
                                          <p:spTgt spid="23"/>
                                        </p:tgtEl>
                                        <p:attrNameLst>
                                          <p:attrName>ppt_h</p:attrName>
                                        </p:attrNameLst>
                                      </p:cBhvr>
                                      <p:tavLst>
                                        <p:tav tm="0">
                                          <p:val>
                                            <p:fltVal val="0"/>
                                          </p:val>
                                        </p:tav>
                                        <p:tav tm="100000">
                                          <p:val>
                                            <p:strVal val="#ppt_h"/>
                                          </p:val>
                                        </p:tav>
                                      </p:tavLst>
                                    </p:anim>
                                  </p:childTnLst>
                                </p:cTn>
                              </p:par>
                              <p:par>
                                <p:cTn id="55" presetID="23" presetClass="entr" presetSubtype="16"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childTnLst>
                                </p:cTn>
                              </p:par>
                              <p:par>
                                <p:cTn id="59" presetID="23" presetClass="entr" presetSubtype="16" fill="hold" nodeType="with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p:cTn id="61" dur="500" fill="hold"/>
                                        <p:tgtEl>
                                          <p:spTgt spid="12"/>
                                        </p:tgtEl>
                                        <p:attrNameLst>
                                          <p:attrName>ppt_w</p:attrName>
                                        </p:attrNameLst>
                                      </p:cBhvr>
                                      <p:tavLst>
                                        <p:tav tm="0">
                                          <p:val>
                                            <p:fltVal val="0"/>
                                          </p:val>
                                        </p:tav>
                                        <p:tav tm="100000">
                                          <p:val>
                                            <p:strVal val="#ppt_w"/>
                                          </p:val>
                                        </p:tav>
                                      </p:tavLst>
                                    </p:anim>
                                    <p:anim calcmode="lin" valueType="num">
                                      <p:cBhvr>
                                        <p:cTn id="62" dur="500" fill="hold"/>
                                        <p:tgtEl>
                                          <p:spTgt spid="12"/>
                                        </p:tgtEl>
                                        <p:attrNameLst>
                                          <p:attrName>ppt_h</p:attrName>
                                        </p:attrNameLst>
                                      </p:cBhvr>
                                      <p:tavLst>
                                        <p:tav tm="0">
                                          <p:val>
                                            <p:fltVal val="0"/>
                                          </p:val>
                                        </p:tav>
                                        <p:tav tm="100000">
                                          <p:val>
                                            <p:strVal val="#ppt_h"/>
                                          </p:val>
                                        </p:tav>
                                      </p:tavLst>
                                    </p:anim>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iterate type="lt">
                                    <p:tmPct val="5000"/>
                                  </p:iterate>
                                  <p:childTnLst>
                                    <p:set>
                                      <p:cBhvr>
                                        <p:cTn id="66" dur="1" fill="hold">
                                          <p:stCondLst>
                                            <p:cond delay="0"/>
                                          </p:stCondLst>
                                        </p:cTn>
                                        <p:tgtEl>
                                          <p:spTgt spid="24"/>
                                        </p:tgtEl>
                                        <p:attrNameLst>
                                          <p:attrName>style.visibility</p:attrName>
                                        </p:attrNameLst>
                                      </p:cBhvr>
                                      <p:to>
                                        <p:strVal val="visible"/>
                                      </p:to>
                                    </p:set>
                                    <p:anim calcmode="lin" valueType="num">
                                      <p:cBhvr>
                                        <p:cTn id="67" dur="500" fill="hold"/>
                                        <p:tgtEl>
                                          <p:spTgt spid="24"/>
                                        </p:tgtEl>
                                        <p:attrNameLst>
                                          <p:attrName>ppt_w</p:attrName>
                                        </p:attrNameLst>
                                      </p:cBhvr>
                                      <p:tavLst>
                                        <p:tav tm="0">
                                          <p:val>
                                            <p:fltVal val="0"/>
                                          </p:val>
                                        </p:tav>
                                        <p:tav tm="100000">
                                          <p:val>
                                            <p:strVal val="#ppt_w"/>
                                          </p:val>
                                        </p:tav>
                                      </p:tavLst>
                                    </p:anim>
                                    <p:anim calcmode="lin" valueType="num">
                                      <p:cBhvr>
                                        <p:cTn id="68" dur="500" fill="hold"/>
                                        <p:tgtEl>
                                          <p:spTgt spid="24"/>
                                        </p:tgtEl>
                                        <p:attrNameLst>
                                          <p:attrName>ppt_h</p:attrName>
                                        </p:attrNameLst>
                                      </p:cBhvr>
                                      <p:tavLst>
                                        <p:tav tm="0">
                                          <p:val>
                                            <p:fltVal val="0"/>
                                          </p:val>
                                        </p:tav>
                                        <p:tav tm="100000">
                                          <p:val>
                                            <p:strVal val="#ppt_h"/>
                                          </p:val>
                                        </p:tav>
                                      </p:tavLst>
                                    </p:anim>
                                    <p:anim calcmode="lin" valueType="num">
                                      <p:cBhvr>
                                        <p:cTn id="69" dur="500" fill="hold"/>
                                        <p:tgtEl>
                                          <p:spTgt spid="24"/>
                                        </p:tgtEl>
                                        <p:attrNameLst>
                                          <p:attrName>style.rotation</p:attrName>
                                        </p:attrNameLst>
                                      </p:cBhvr>
                                      <p:tavLst>
                                        <p:tav tm="0">
                                          <p:val>
                                            <p:fltVal val="90"/>
                                          </p:val>
                                        </p:tav>
                                        <p:tav tm="100000">
                                          <p:val>
                                            <p:fltVal val="0"/>
                                          </p:val>
                                        </p:tav>
                                      </p:tavLst>
                                    </p:anim>
                                    <p:animEffect transition="in" filter="fade">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19"/>
                                        </p:tgtEl>
                                        <p:attrNameLst>
                                          <p:attrName>style.visibility</p:attrName>
                                        </p:attrNameLst>
                                      </p:cBhvr>
                                      <p:to>
                                        <p:strVal val="visible"/>
                                      </p:to>
                                    </p:set>
                                    <p:anim calcmode="lin" valueType="num">
                                      <p:cBhvr additive="base">
                                        <p:cTn id="75" dur="500" fill="hold"/>
                                        <p:tgtEl>
                                          <p:spTgt spid="19"/>
                                        </p:tgtEl>
                                        <p:attrNameLst>
                                          <p:attrName>ppt_x</p:attrName>
                                        </p:attrNameLst>
                                      </p:cBhvr>
                                      <p:tavLst>
                                        <p:tav tm="0">
                                          <p:val>
                                            <p:strVal val="#ppt_x"/>
                                          </p:val>
                                        </p:tav>
                                        <p:tav tm="100000">
                                          <p:val>
                                            <p:strVal val="#ppt_x"/>
                                          </p:val>
                                        </p:tav>
                                      </p:tavLst>
                                    </p:anim>
                                    <p:anim calcmode="lin" valueType="num">
                                      <p:cBhvr additive="base">
                                        <p:cTn id="7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50" presetClass="entr" presetSubtype="0" decel="100000" fill="hold" grpId="0" nodeType="clickEffect">
                                  <p:stCondLst>
                                    <p:cond delay="0"/>
                                  </p:stCondLst>
                                  <p:childTnLst>
                                    <p:set>
                                      <p:cBhvr>
                                        <p:cTn id="80" dur="1" fill="hold">
                                          <p:stCondLst>
                                            <p:cond delay="0"/>
                                          </p:stCondLst>
                                        </p:cTn>
                                        <p:tgtEl>
                                          <p:spTgt spid="25"/>
                                        </p:tgtEl>
                                        <p:attrNameLst>
                                          <p:attrName>style.visibility</p:attrName>
                                        </p:attrNameLst>
                                      </p:cBhvr>
                                      <p:to>
                                        <p:strVal val="visible"/>
                                      </p:to>
                                    </p:set>
                                    <p:anim calcmode="lin" valueType="num">
                                      <p:cBhvr>
                                        <p:cTn id="81" dur="1000" fill="hold"/>
                                        <p:tgtEl>
                                          <p:spTgt spid="25"/>
                                        </p:tgtEl>
                                        <p:attrNameLst>
                                          <p:attrName>ppt_w</p:attrName>
                                        </p:attrNameLst>
                                      </p:cBhvr>
                                      <p:tavLst>
                                        <p:tav tm="0">
                                          <p:val>
                                            <p:strVal val="#ppt_w+.3"/>
                                          </p:val>
                                        </p:tav>
                                        <p:tav tm="100000">
                                          <p:val>
                                            <p:strVal val="#ppt_w"/>
                                          </p:val>
                                        </p:tav>
                                      </p:tavLst>
                                    </p:anim>
                                    <p:anim calcmode="lin" valueType="num">
                                      <p:cBhvr>
                                        <p:cTn id="82" dur="1000" fill="hold"/>
                                        <p:tgtEl>
                                          <p:spTgt spid="25"/>
                                        </p:tgtEl>
                                        <p:attrNameLst>
                                          <p:attrName>ppt_h</p:attrName>
                                        </p:attrNameLst>
                                      </p:cBhvr>
                                      <p:tavLst>
                                        <p:tav tm="0">
                                          <p:val>
                                            <p:strVal val="#ppt_h"/>
                                          </p:val>
                                        </p:tav>
                                        <p:tav tm="100000">
                                          <p:val>
                                            <p:strVal val="#ppt_h"/>
                                          </p:val>
                                        </p:tav>
                                      </p:tavLst>
                                    </p:anim>
                                    <p:animEffect transition="in" filter="fade">
                                      <p:cBhvr>
                                        <p:cTn id="83" dur="1000"/>
                                        <p:tgtEl>
                                          <p:spTgt spid="25"/>
                                        </p:tgtEl>
                                      </p:cBhvr>
                                    </p:animEffect>
                                  </p:childTnLst>
                                </p:cTn>
                              </p:par>
                              <p:par>
                                <p:cTn id="84" presetID="50" presetClass="entr" presetSubtype="0" decel="100000" fill="hold" nodeType="withEffect">
                                  <p:stCondLst>
                                    <p:cond delay="0"/>
                                  </p:stCondLst>
                                  <p:childTnLst>
                                    <p:set>
                                      <p:cBhvr>
                                        <p:cTn id="85" dur="1" fill="hold">
                                          <p:stCondLst>
                                            <p:cond delay="0"/>
                                          </p:stCondLst>
                                        </p:cTn>
                                        <p:tgtEl>
                                          <p:spTgt spid="1028"/>
                                        </p:tgtEl>
                                        <p:attrNameLst>
                                          <p:attrName>style.visibility</p:attrName>
                                        </p:attrNameLst>
                                      </p:cBhvr>
                                      <p:to>
                                        <p:strVal val="visible"/>
                                      </p:to>
                                    </p:set>
                                    <p:anim calcmode="lin" valueType="num">
                                      <p:cBhvr>
                                        <p:cTn id="86" dur="1000" fill="hold"/>
                                        <p:tgtEl>
                                          <p:spTgt spid="1028"/>
                                        </p:tgtEl>
                                        <p:attrNameLst>
                                          <p:attrName>ppt_w</p:attrName>
                                        </p:attrNameLst>
                                      </p:cBhvr>
                                      <p:tavLst>
                                        <p:tav tm="0">
                                          <p:val>
                                            <p:strVal val="#ppt_w+.3"/>
                                          </p:val>
                                        </p:tav>
                                        <p:tav tm="100000">
                                          <p:val>
                                            <p:strVal val="#ppt_w"/>
                                          </p:val>
                                        </p:tav>
                                      </p:tavLst>
                                    </p:anim>
                                    <p:anim calcmode="lin" valueType="num">
                                      <p:cBhvr>
                                        <p:cTn id="87" dur="1000" fill="hold"/>
                                        <p:tgtEl>
                                          <p:spTgt spid="1028"/>
                                        </p:tgtEl>
                                        <p:attrNameLst>
                                          <p:attrName>ppt_h</p:attrName>
                                        </p:attrNameLst>
                                      </p:cBhvr>
                                      <p:tavLst>
                                        <p:tav tm="0">
                                          <p:val>
                                            <p:strVal val="#ppt_h"/>
                                          </p:val>
                                        </p:tav>
                                        <p:tav tm="100000">
                                          <p:val>
                                            <p:strVal val="#ppt_h"/>
                                          </p:val>
                                        </p:tav>
                                      </p:tavLst>
                                    </p:anim>
                                    <p:animEffect transition="in" filter="fade">
                                      <p:cBhvr>
                                        <p:cTn id="88"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animBg="1"/>
      <p:bldP spid="19" grpId="0" animBg="1"/>
      <p:bldP spid="21" grpId="0" animBg="1"/>
      <p:bldP spid="22" grpId="0" animBg="1"/>
      <p:bldP spid="23" grpId="0" animBg="1"/>
      <p:bldP spid="24" grpId="0" animBg="1"/>
      <p:bldP spid="25"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32"/>
          <p:cNvSpPr>
            <a:spLocks noChangeArrowheads="1"/>
          </p:cNvSpPr>
          <p:nvPr/>
        </p:nvSpPr>
        <p:spPr bwMode="auto">
          <a:xfrm>
            <a:off x="0" y="404664"/>
            <a:ext cx="9144000" cy="648072"/>
          </a:xfrm>
          <a:prstGeom prst="rect">
            <a:avLst/>
          </a:prstGeom>
          <a:solidFill>
            <a:srgbClr val="D7E4BD">
              <a:alpha val="40000"/>
            </a:srgbClr>
          </a:solidFill>
          <a:ln w="9525">
            <a:noFill/>
            <a:miter lim="800000"/>
            <a:headEnd/>
            <a:tailEnd/>
          </a:ln>
        </p:spPr>
        <p:txBody>
          <a:bodyPr anchor="ctr"/>
          <a:lstStyle/>
          <a:p>
            <a:pPr algn="ctr"/>
            <a:endParaRPr lang="zh-CN" altLang="zh-CN">
              <a:solidFill>
                <a:srgbClr val="FFFFFF"/>
              </a:solidFill>
              <a:latin typeface="宋体" pitchFamily="2" charset="-122"/>
              <a:sym typeface="宋体" pitchFamily="2" charset="-122"/>
            </a:endParaRPr>
          </a:p>
        </p:txBody>
      </p:sp>
      <p:sp>
        <p:nvSpPr>
          <p:cNvPr id="13" name="矩形 12"/>
          <p:cNvSpPr/>
          <p:nvPr/>
        </p:nvSpPr>
        <p:spPr>
          <a:xfrm>
            <a:off x="6372200" y="0"/>
            <a:ext cx="2528664"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 name="矩形 11"/>
          <p:cNvSpPr/>
          <p:nvPr/>
        </p:nvSpPr>
        <p:spPr>
          <a:xfrm>
            <a:off x="0" y="5877272"/>
            <a:ext cx="9144000" cy="144016"/>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1" name="矩形 10"/>
          <p:cNvSpPr/>
          <p:nvPr/>
        </p:nvSpPr>
        <p:spPr>
          <a:xfrm>
            <a:off x="0" y="2132856"/>
            <a:ext cx="9144000" cy="216024"/>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矩形 8"/>
          <p:cNvSpPr/>
          <p:nvPr/>
        </p:nvSpPr>
        <p:spPr>
          <a:xfrm>
            <a:off x="0" y="5733256"/>
            <a:ext cx="9144000" cy="432048"/>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7" name="矩形 6"/>
          <p:cNvSpPr/>
          <p:nvPr/>
        </p:nvSpPr>
        <p:spPr>
          <a:xfrm>
            <a:off x="323528" y="0"/>
            <a:ext cx="1584176"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26" name="Picture 2" descr="D:\backup\desktop\新建文件夹\235078-13040405352344.jpg"/>
          <p:cNvPicPr>
            <a:picLocks noChangeAspect="1" noChangeArrowheads="1"/>
          </p:cNvPicPr>
          <p:nvPr/>
        </p:nvPicPr>
        <p:blipFill>
          <a:blip r:embed="rId2" cstate="email">
            <a:duotone>
              <a:schemeClr val="accent1">
                <a:shade val="45000"/>
                <a:satMod val="135000"/>
              </a:schemeClr>
              <a:prstClr val="white"/>
            </a:duotone>
          </a:blip>
          <a:srcRect/>
          <a:stretch>
            <a:fillRect/>
          </a:stretch>
        </p:blipFill>
        <p:spPr bwMode="auto">
          <a:xfrm>
            <a:off x="2615186" y="1772816"/>
            <a:ext cx="6528814" cy="4439593"/>
          </a:xfrm>
          <a:prstGeom prst="rect">
            <a:avLst/>
          </a:prstGeom>
          <a:noFill/>
        </p:spPr>
      </p:pic>
      <p:sp>
        <p:nvSpPr>
          <p:cNvPr id="6" name="TextBox 5"/>
          <p:cNvSpPr txBox="1"/>
          <p:nvPr/>
        </p:nvSpPr>
        <p:spPr>
          <a:xfrm>
            <a:off x="5364088" y="764704"/>
            <a:ext cx="923330" cy="6336704"/>
          </a:xfrm>
          <a:prstGeom prst="rect">
            <a:avLst/>
          </a:prstGeom>
          <a:noFill/>
        </p:spPr>
        <p:txBody>
          <a:bodyPr vert="eaVert" wrap="square" rtlCol="0">
            <a:spAutoFit/>
          </a:bodyPr>
          <a:lstStyle/>
          <a:p>
            <a:r>
              <a:rPr lang="en-US" altLang="zh-CN" sz="4800" b="1" spc="500" dirty="0" smtClean="0"/>
              <a:t>THANK YOU..</a:t>
            </a:r>
            <a:endParaRPr lang="zh-CN" altLang="en-US" sz="4800" b="1" spc="500" dirty="0"/>
          </a:p>
        </p:txBody>
      </p:sp>
      <p:sp>
        <p:nvSpPr>
          <p:cNvPr id="8" name="矩形 7"/>
          <p:cNvSpPr/>
          <p:nvPr/>
        </p:nvSpPr>
        <p:spPr>
          <a:xfrm>
            <a:off x="1115616" y="0"/>
            <a:ext cx="440432"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0" name="矩形 9"/>
          <p:cNvSpPr/>
          <p:nvPr/>
        </p:nvSpPr>
        <p:spPr>
          <a:xfrm>
            <a:off x="251520" y="0"/>
            <a:ext cx="216024"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矩形 13"/>
          <p:cNvSpPr/>
          <p:nvPr/>
        </p:nvSpPr>
        <p:spPr>
          <a:xfrm>
            <a:off x="8460432" y="0"/>
            <a:ext cx="144016" cy="6858000"/>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矩形 14"/>
          <p:cNvSpPr/>
          <p:nvPr/>
        </p:nvSpPr>
        <p:spPr>
          <a:xfrm flipV="1">
            <a:off x="0" y="1268760"/>
            <a:ext cx="9144000" cy="72008"/>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 name="矩形 15"/>
          <p:cNvSpPr/>
          <p:nvPr/>
        </p:nvSpPr>
        <p:spPr>
          <a:xfrm flipV="1">
            <a:off x="0" y="188640"/>
            <a:ext cx="9144000" cy="72008"/>
          </a:xfrm>
          <a:prstGeom prst="rect">
            <a:avLst/>
          </a:prstGeom>
          <a:solidFill>
            <a:schemeClr val="bg1">
              <a:lumMod val="7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1+#ppt_w/2"/>
                                          </p:val>
                                        </p:tav>
                                        <p:tav tm="100000">
                                          <p:val>
                                            <p:strVal val="#ppt_x"/>
                                          </p:val>
                                        </p:tav>
                                      </p:tavLst>
                                    </p:anim>
                                    <p:anim calcmode="lin" valueType="num">
                                      <p:cBhvr additive="base">
                                        <p:cTn id="8" dur="500" fill="hold"/>
                                        <p:tgtEl>
                                          <p:spTgt spid="102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2000" fill="hold"/>
                                        <p:tgtEl>
                                          <p:spTgt spid="6"/>
                                        </p:tgtEl>
                                        <p:attrNameLst>
                                          <p:attrName>ppt_x</p:attrName>
                                        </p:attrNameLst>
                                      </p:cBhvr>
                                      <p:tavLst>
                                        <p:tav tm="0">
                                          <p:val>
                                            <p:strVal val="#ppt_x"/>
                                          </p:val>
                                        </p:tav>
                                        <p:tav tm="100000">
                                          <p:val>
                                            <p:strVal val="#ppt_x"/>
                                          </p:val>
                                        </p:tav>
                                      </p:tavLst>
                                    </p:anim>
                                    <p:anim calcmode="lin" valueType="num">
                                      <p:cBhvr additive="base">
                                        <p:cTn id="13" dur="20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979712" y="0"/>
            <a:ext cx="1224136" cy="6858000"/>
          </a:xfrm>
          <a:prstGeom prst="rect">
            <a:avLst/>
          </a:prstGeom>
          <a:solidFill>
            <a:srgbClr val="BDD5D9">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0" y="3573016"/>
            <a:ext cx="9144000" cy="3501008"/>
          </a:xfrm>
          <a:prstGeom prst="rect">
            <a:avLst/>
          </a:prstGeom>
          <a:solidFill>
            <a:schemeClr val="bg1">
              <a:lumMod val="65000"/>
              <a:alpha val="1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21" name="Picture 1" descr="Kate-Moss-Covers-Vogue-Paris-May-2011"/>
          <p:cNvPicPr>
            <a:picLocks noChangeAspect="1" noChangeArrowheads="1"/>
          </p:cNvPicPr>
          <p:nvPr/>
        </p:nvPicPr>
        <p:blipFill>
          <a:blip r:embed="rId3" cstate="email"/>
          <a:srcRect/>
          <a:stretch>
            <a:fillRect/>
          </a:stretch>
        </p:blipFill>
        <p:spPr bwMode="auto">
          <a:xfrm>
            <a:off x="395536" y="260649"/>
            <a:ext cx="2322134" cy="3024336"/>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3275856" y="692696"/>
            <a:ext cx="5328592" cy="2031325"/>
          </a:xfrm>
          <a:prstGeom prst="rect">
            <a:avLst/>
          </a:prstGeom>
          <a:noFill/>
        </p:spPr>
        <p:txBody>
          <a:bodyPr wrap="square" rtlCol="0">
            <a:spAutoFit/>
          </a:bodyPr>
          <a:lstStyle/>
          <a:p>
            <a:pPr>
              <a:lnSpc>
                <a:spcPct val="150000"/>
              </a:lnSpc>
            </a:pPr>
            <a:r>
              <a:rPr lang="zh-CN" altLang="zh-CN" sz="1200" dirty="0" smtClean="0">
                <a:latin typeface="黑体" pitchFamily="49" charset="-122"/>
                <a:ea typeface="黑体" pitchFamily="49" charset="-122"/>
              </a:rPr>
              <a:t>【杂志名称】</a:t>
            </a:r>
            <a:r>
              <a:rPr lang="en-US" altLang="zh-CN" sz="1200" b="1" dirty="0" smtClean="0">
                <a:latin typeface="黑体" pitchFamily="49" charset="-122"/>
                <a:ea typeface="黑体" pitchFamily="49" charset="-122"/>
              </a:rPr>
              <a:t>Vogue</a:t>
            </a:r>
            <a:r>
              <a:rPr lang="en-US" altLang="zh-CN" sz="1200" dirty="0" smtClean="0">
                <a:latin typeface="黑体" pitchFamily="49" charset="-122"/>
                <a:ea typeface="黑体" pitchFamily="49" charset="-122"/>
              </a:rPr>
              <a:t> </a:t>
            </a:r>
            <a:r>
              <a:rPr lang="zh-CN" altLang="zh-CN" sz="1200" dirty="0" smtClean="0">
                <a:latin typeface="黑体" pitchFamily="49" charset="-122"/>
                <a:ea typeface="黑体" pitchFamily="49" charset="-122"/>
              </a:rPr>
              <a:t>（英国版与意大利版）</a:t>
            </a:r>
          </a:p>
          <a:p>
            <a:pPr>
              <a:lnSpc>
                <a:spcPct val="150000"/>
              </a:lnSpc>
            </a:pPr>
            <a:r>
              <a:rPr lang="zh-CN" altLang="zh-CN" sz="1200" dirty="0" smtClean="0">
                <a:latin typeface="黑体" pitchFamily="49" charset="-122"/>
                <a:ea typeface="黑体" pitchFamily="49" charset="-122"/>
              </a:rPr>
              <a:t>【出版周期】</a:t>
            </a:r>
            <a:r>
              <a:rPr lang="en-US" altLang="zh-CN" sz="1200" dirty="0" smtClean="0">
                <a:latin typeface="黑体" pitchFamily="49" charset="-122"/>
                <a:ea typeface="黑体" pitchFamily="49" charset="-122"/>
              </a:rPr>
              <a:t>1</a:t>
            </a:r>
            <a:r>
              <a:rPr lang="zh-CN" altLang="zh-CN" sz="1200" dirty="0" smtClean="0">
                <a:latin typeface="黑体" pitchFamily="49" charset="-122"/>
                <a:ea typeface="黑体" pitchFamily="49" charset="-122"/>
              </a:rPr>
              <a:t>年</a:t>
            </a:r>
            <a:r>
              <a:rPr lang="en-US" altLang="zh-CN" sz="1200" dirty="0" smtClean="0">
                <a:latin typeface="黑体" pitchFamily="49" charset="-122"/>
                <a:ea typeface="黑体" pitchFamily="49" charset="-122"/>
              </a:rPr>
              <a:t>12</a:t>
            </a:r>
            <a:r>
              <a:rPr lang="zh-CN" altLang="zh-CN" sz="1200" dirty="0" smtClean="0">
                <a:latin typeface="黑体" pitchFamily="49" charset="-122"/>
                <a:ea typeface="黑体" pitchFamily="49" charset="-122"/>
              </a:rPr>
              <a:t>期</a:t>
            </a:r>
            <a:r>
              <a:rPr lang="en-US" altLang="zh-CN" sz="1200" dirty="0" smtClean="0">
                <a:latin typeface="黑体" pitchFamily="49" charset="-122"/>
                <a:ea typeface="黑体" pitchFamily="49" charset="-122"/>
              </a:rPr>
              <a:t>  </a:t>
            </a:r>
            <a:r>
              <a:rPr lang="zh-CN" altLang="zh-CN" sz="1200" dirty="0" smtClean="0">
                <a:latin typeface="黑体" pitchFamily="49" charset="-122"/>
                <a:ea typeface="黑体" pitchFamily="49" charset="-122"/>
              </a:rPr>
              <a:t>【馆藏地】昌岗校区；大学城校区</a:t>
            </a:r>
          </a:p>
          <a:p>
            <a:pPr>
              <a:lnSpc>
                <a:spcPct val="150000"/>
              </a:lnSpc>
            </a:pPr>
            <a:r>
              <a:rPr lang="zh-CN" altLang="zh-CN" sz="1200" dirty="0" smtClean="0">
                <a:latin typeface="黑体" pitchFamily="49" charset="-122"/>
                <a:ea typeface="黑体" pitchFamily="49" charset="-122"/>
              </a:rPr>
              <a:t>【期刊简介】</a:t>
            </a:r>
            <a:r>
              <a:rPr lang="en-US" altLang="zh-CN" sz="1200" dirty="0" smtClean="0">
                <a:latin typeface="黑体" pitchFamily="49" charset="-122"/>
                <a:ea typeface="黑体" pitchFamily="49" charset="-122"/>
              </a:rPr>
              <a:t>Vogue</a:t>
            </a:r>
            <a:r>
              <a:rPr lang="zh-CN" altLang="zh-CN" sz="1200" dirty="0" smtClean="0">
                <a:latin typeface="黑体" pitchFamily="49" charset="-122"/>
                <a:ea typeface="黑体" pitchFamily="49" charset="-122"/>
              </a:rPr>
              <a:t>该杂志在全球</a:t>
            </a:r>
            <a:r>
              <a:rPr lang="en-US" altLang="zh-CN" sz="1200" dirty="0" smtClean="0">
                <a:latin typeface="黑体" pitchFamily="49" charset="-122"/>
                <a:ea typeface="黑体" pitchFamily="49" charset="-122"/>
              </a:rPr>
              <a:t>23</a:t>
            </a:r>
            <a:r>
              <a:rPr lang="zh-CN" altLang="zh-CN" sz="1200" dirty="0" smtClean="0">
                <a:latin typeface="黑体" pitchFamily="49" charset="-122"/>
                <a:ea typeface="黑体" pitchFamily="49" charset="-122"/>
              </a:rPr>
              <a:t>个国家和地区发行，是关于时尚与生活方式的美国杂志。</a:t>
            </a:r>
            <a:r>
              <a:rPr lang="en-US" altLang="zh-CN" sz="1200" dirty="0" smtClean="0">
                <a:latin typeface="黑体" pitchFamily="49" charset="-122"/>
                <a:ea typeface="黑体" pitchFamily="49" charset="-122"/>
              </a:rPr>
              <a:t>1892</a:t>
            </a:r>
            <a:r>
              <a:rPr lang="zh-CN" altLang="zh-CN" sz="1200" dirty="0" smtClean="0">
                <a:latin typeface="黑体" pitchFamily="49" charset="-122"/>
                <a:ea typeface="黑体" pitchFamily="49" charset="-122"/>
              </a:rPr>
              <a:t>年，它以周刊的形式在美国发行，</a:t>
            </a:r>
            <a:r>
              <a:rPr lang="en-US" altLang="zh-CN" sz="1200" dirty="0" smtClean="0">
                <a:latin typeface="黑体" pitchFamily="49" charset="-122"/>
                <a:ea typeface="黑体" pitchFamily="49" charset="-122"/>
              </a:rPr>
              <a:t>1910</a:t>
            </a:r>
            <a:r>
              <a:rPr lang="zh-CN" altLang="zh-CN" sz="1200" dirty="0" smtClean="0">
                <a:latin typeface="黑体" pitchFamily="49" charset="-122"/>
                <a:ea typeface="黑体" pitchFamily="49" charset="-122"/>
              </a:rPr>
              <a:t>年以后它逐渐开始在海外发行，并获得巨大成功。</a:t>
            </a:r>
            <a:r>
              <a:rPr lang="en-US" altLang="zh-CN" sz="1200" dirty="0" smtClean="0">
                <a:latin typeface="黑体" pitchFamily="49" charset="-122"/>
                <a:ea typeface="黑体" pitchFamily="49" charset="-122"/>
              </a:rPr>
              <a:t>20</a:t>
            </a:r>
            <a:r>
              <a:rPr lang="zh-CN" altLang="zh-CN" sz="1200" dirty="0" smtClean="0">
                <a:latin typeface="黑体" pitchFamily="49" charset="-122"/>
                <a:ea typeface="黑体" pitchFamily="49" charset="-122"/>
              </a:rPr>
              <a:t>世纪</a:t>
            </a:r>
            <a:r>
              <a:rPr lang="en-US" altLang="zh-CN" sz="1200" dirty="0" smtClean="0">
                <a:latin typeface="黑体" pitchFamily="49" charset="-122"/>
                <a:ea typeface="黑体" pitchFamily="49" charset="-122"/>
              </a:rPr>
              <a:t>60</a:t>
            </a:r>
            <a:r>
              <a:rPr lang="zh-CN" altLang="zh-CN" sz="1200" dirty="0" smtClean="0">
                <a:latin typeface="黑体" pitchFamily="49" charset="-122"/>
                <a:ea typeface="黑体" pitchFamily="49" charset="-122"/>
              </a:rPr>
              <a:t>年代，该杂志更多地关注当代时尚，吸引了众多年轻人的关注。</a:t>
            </a:r>
            <a:r>
              <a:rPr lang="en-US" altLang="zh-CN" sz="1200" dirty="0" smtClean="0">
                <a:latin typeface="黑体" pitchFamily="49" charset="-122"/>
                <a:ea typeface="黑体" pitchFamily="49" charset="-122"/>
              </a:rPr>
              <a:t>1973</a:t>
            </a:r>
            <a:r>
              <a:rPr lang="zh-CN" altLang="zh-CN" sz="1200" dirty="0" smtClean="0">
                <a:latin typeface="黑体" pitchFamily="49" charset="-122"/>
                <a:ea typeface="黑体" pitchFamily="49" charset="-122"/>
              </a:rPr>
              <a:t>年它改为月刊发行。</a:t>
            </a:r>
            <a:r>
              <a:rPr lang="en-US" altLang="zh-CN" sz="1200" dirty="0" smtClean="0">
                <a:latin typeface="黑体" pitchFamily="49" charset="-122"/>
                <a:ea typeface="黑体" pitchFamily="49" charset="-122"/>
              </a:rPr>
              <a:t>2006</a:t>
            </a:r>
            <a:r>
              <a:rPr lang="zh-CN" altLang="zh-CN" sz="1200" dirty="0" smtClean="0">
                <a:latin typeface="黑体" pitchFamily="49" charset="-122"/>
                <a:ea typeface="黑体" pitchFamily="49" charset="-122"/>
              </a:rPr>
              <a:t>年，</a:t>
            </a:r>
            <a:r>
              <a:rPr lang="en-US" altLang="zh-CN" sz="1200" dirty="0" smtClean="0">
                <a:latin typeface="黑体" pitchFamily="49" charset="-122"/>
                <a:ea typeface="黑体" pitchFamily="49" charset="-122"/>
              </a:rPr>
              <a:t>Vogue</a:t>
            </a:r>
            <a:r>
              <a:rPr lang="zh-CN" altLang="zh-CN" sz="1200" dirty="0" smtClean="0">
                <a:latin typeface="黑体" pitchFamily="49" charset="-122"/>
                <a:ea typeface="黑体" pitchFamily="49" charset="-122"/>
              </a:rPr>
              <a:t>被书评家</a:t>
            </a:r>
            <a:r>
              <a:rPr lang="en-US" altLang="zh-CN" sz="1200" dirty="0" smtClean="0">
                <a:latin typeface="黑体" pitchFamily="49" charset="-122"/>
                <a:ea typeface="黑体" pitchFamily="49" charset="-122"/>
              </a:rPr>
              <a:t>Caroline Weber</a:t>
            </a:r>
            <a:r>
              <a:rPr lang="zh-CN" altLang="zh-CN" sz="1200" dirty="0" smtClean="0">
                <a:latin typeface="黑体" pitchFamily="49" charset="-122"/>
                <a:ea typeface="黑体" pitchFamily="49" charset="-122"/>
              </a:rPr>
              <a:t>描述为“世界上最具有影响力的时尚杂志”。</a:t>
            </a:r>
          </a:p>
        </p:txBody>
      </p:sp>
      <p:sp>
        <p:nvSpPr>
          <p:cNvPr id="5" name="TextBox 4"/>
          <p:cNvSpPr txBox="1"/>
          <p:nvPr/>
        </p:nvSpPr>
        <p:spPr>
          <a:xfrm>
            <a:off x="395536" y="3868013"/>
            <a:ext cx="5760640" cy="2585323"/>
          </a:xfrm>
          <a:prstGeom prst="rect">
            <a:avLst/>
          </a:prstGeom>
          <a:noFill/>
        </p:spPr>
        <p:txBody>
          <a:bodyPr wrap="square" rtlCol="0">
            <a:spAutoFit/>
          </a:bodyPr>
          <a:lstStyle/>
          <a:p>
            <a:pPr>
              <a:lnSpc>
                <a:spcPct val="150000"/>
              </a:lnSpc>
            </a:pPr>
            <a:r>
              <a:rPr lang="zh-CN" altLang="zh-CN" sz="1200" dirty="0" smtClean="0">
                <a:latin typeface="黑体" pitchFamily="49" charset="-122"/>
                <a:ea typeface="黑体" pitchFamily="49" charset="-122"/>
              </a:rPr>
              <a:t>【杂志名称】</a:t>
            </a:r>
            <a:r>
              <a:rPr lang="en-US" altLang="zh-CN" sz="1200" dirty="0" err="1" smtClean="0">
                <a:latin typeface="黑体" pitchFamily="49" charset="-122"/>
                <a:ea typeface="黑体" pitchFamily="49" charset="-122"/>
              </a:rPr>
              <a:t>i</a:t>
            </a:r>
            <a:r>
              <a:rPr lang="en-US" altLang="zh-CN" sz="1200" dirty="0" smtClean="0">
                <a:latin typeface="黑体" pitchFamily="49" charset="-122"/>
                <a:ea typeface="黑体" pitchFamily="49" charset="-122"/>
              </a:rPr>
              <a:t>-D</a:t>
            </a:r>
            <a:endParaRPr lang="zh-CN" altLang="zh-CN" sz="1200" dirty="0" smtClean="0">
              <a:latin typeface="黑体" pitchFamily="49" charset="-122"/>
              <a:ea typeface="黑体" pitchFamily="49" charset="-122"/>
            </a:endParaRPr>
          </a:p>
          <a:p>
            <a:pPr>
              <a:lnSpc>
                <a:spcPct val="150000"/>
              </a:lnSpc>
            </a:pPr>
            <a:r>
              <a:rPr lang="zh-CN" altLang="zh-CN" sz="1200" dirty="0" smtClean="0">
                <a:latin typeface="黑体" pitchFamily="49" charset="-122"/>
                <a:ea typeface="黑体" pitchFamily="49" charset="-122"/>
              </a:rPr>
              <a:t>【出版周期】</a:t>
            </a:r>
            <a:r>
              <a:rPr lang="en-US" altLang="zh-CN" sz="1200" dirty="0" smtClean="0">
                <a:latin typeface="黑体" pitchFamily="49" charset="-122"/>
                <a:ea typeface="黑体" pitchFamily="49" charset="-122"/>
              </a:rPr>
              <a:t>1</a:t>
            </a:r>
            <a:r>
              <a:rPr lang="zh-CN" altLang="zh-CN" sz="1200" dirty="0" smtClean="0">
                <a:latin typeface="黑体" pitchFamily="49" charset="-122"/>
                <a:ea typeface="黑体" pitchFamily="49" charset="-122"/>
              </a:rPr>
              <a:t>年</a:t>
            </a:r>
            <a:r>
              <a:rPr lang="en-US" altLang="zh-CN" sz="1200" dirty="0" smtClean="0">
                <a:latin typeface="黑体" pitchFamily="49" charset="-122"/>
                <a:ea typeface="黑体" pitchFamily="49" charset="-122"/>
              </a:rPr>
              <a:t>8</a:t>
            </a:r>
            <a:r>
              <a:rPr lang="zh-CN" altLang="zh-CN" sz="1200" dirty="0" smtClean="0">
                <a:latin typeface="黑体" pitchFamily="49" charset="-122"/>
                <a:ea typeface="黑体" pitchFamily="49" charset="-122"/>
              </a:rPr>
              <a:t>期</a:t>
            </a:r>
            <a:r>
              <a:rPr lang="en-US" altLang="zh-CN" sz="1200" dirty="0" smtClean="0">
                <a:latin typeface="黑体" pitchFamily="49" charset="-122"/>
                <a:ea typeface="黑体" pitchFamily="49" charset="-122"/>
              </a:rPr>
              <a:t>  </a:t>
            </a:r>
            <a:r>
              <a:rPr lang="zh-CN" altLang="zh-CN" sz="1200" dirty="0" smtClean="0">
                <a:latin typeface="黑体" pitchFamily="49" charset="-122"/>
                <a:ea typeface="黑体" pitchFamily="49" charset="-122"/>
              </a:rPr>
              <a:t>【馆藏地】大学城校区</a:t>
            </a:r>
          </a:p>
          <a:p>
            <a:pPr>
              <a:lnSpc>
                <a:spcPct val="150000"/>
              </a:lnSpc>
            </a:pPr>
            <a:r>
              <a:rPr lang="zh-CN" altLang="zh-CN" sz="1200" dirty="0" smtClean="0">
                <a:latin typeface="黑体" pitchFamily="49" charset="-122"/>
                <a:ea typeface="黑体" pitchFamily="49" charset="-122"/>
              </a:rPr>
              <a:t>【期刊简介】</a:t>
            </a:r>
            <a:r>
              <a:rPr lang="en-US" altLang="zh-CN" sz="1200" dirty="0" err="1" smtClean="0">
                <a:latin typeface="黑体" pitchFamily="49" charset="-122"/>
                <a:ea typeface="黑体" pitchFamily="49" charset="-122"/>
              </a:rPr>
              <a:t>i</a:t>
            </a:r>
            <a:r>
              <a:rPr lang="en-US" altLang="zh-CN" sz="1200" dirty="0" smtClean="0">
                <a:latin typeface="黑体" pitchFamily="49" charset="-122"/>
                <a:ea typeface="黑体" pitchFamily="49" charset="-122"/>
              </a:rPr>
              <a:t>-D</a:t>
            </a:r>
            <a:r>
              <a:rPr lang="zh-CN" altLang="en-US" sz="1200" dirty="0" smtClean="0">
                <a:latin typeface="黑体" pitchFamily="49" charset="-122"/>
                <a:ea typeface="黑体" pitchFamily="49" charset="-122"/>
              </a:rPr>
              <a:t>杂志创办于</a:t>
            </a:r>
            <a:r>
              <a:rPr lang="en-US" altLang="zh-CN" sz="1200" dirty="0" smtClean="0">
                <a:latin typeface="黑体" pitchFamily="49" charset="-122"/>
                <a:ea typeface="黑体" pitchFamily="49" charset="-122"/>
              </a:rPr>
              <a:t>1980</a:t>
            </a:r>
            <a:r>
              <a:rPr lang="zh-CN" altLang="en-US" sz="1200" dirty="0" smtClean="0">
                <a:latin typeface="黑体" pitchFamily="49" charset="-122"/>
                <a:ea typeface="黑体" pitchFamily="49" charset="-122"/>
              </a:rPr>
              <a:t>年，</a:t>
            </a:r>
            <a:r>
              <a:rPr lang="zh-CN" altLang="zh-CN" sz="1200" dirty="0" smtClean="0">
                <a:latin typeface="黑体" pitchFamily="49" charset="-122"/>
                <a:ea typeface="黑体" pitchFamily="49" charset="-122"/>
              </a:rPr>
              <a:t>是一本致力于介绍时尚、音乐、艺术</a:t>
            </a:r>
            <a:r>
              <a:rPr lang="zh-CN" altLang="en-US" sz="1200" dirty="0" smtClean="0">
                <a:latin typeface="黑体" pitchFamily="49" charset="-122"/>
                <a:ea typeface="黑体" pitchFamily="49" charset="-122"/>
              </a:rPr>
              <a:t>、电影等创意领域的</a:t>
            </a:r>
            <a:r>
              <a:rPr lang="zh-CN" altLang="zh-CN" sz="1200" dirty="0" smtClean="0">
                <a:latin typeface="黑体" pitchFamily="49" charset="-122"/>
                <a:ea typeface="黑体" pitchFamily="49" charset="-122"/>
              </a:rPr>
              <a:t>杂志。</a:t>
            </a:r>
            <a:r>
              <a:rPr lang="zh-CN" altLang="en-US" sz="1200" dirty="0" smtClean="0">
                <a:latin typeface="黑体" pitchFamily="49" charset="-122"/>
                <a:ea typeface="黑体" pitchFamily="49" charset="-122"/>
              </a:rPr>
              <a:t>多年来，该杂志遵循“不模仿”的原则，鼓励创造性，逐渐成为时尚文化灵感的来源，名声鹊起。</a:t>
            </a:r>
            <a:endParaRPr lang="en-US" altLang="zh-CN" sz="1200" dirty="0" smtClean="0">
              <a:latin typeface="黑体" pitchFamily="49" charset="-122"/>
              <a:ea typeface="黑体" pitchFamily="49" charset="-122"/>
            </a:endParaRPr>
          </a:p>
          <a:p>
            <a:pPr>
              <a:lnSpc>
                <a:spcPct val="150000"/>
              </a:lnSpc>
            </a:pPr>
            <a:r>
              <a:rPr lang="zh-CN" altLang="zh-CN" sz="1200" dirty="0" smtClean="0">
                <a:latin typeface="黑体" pitchFamily="49" charset="-122"/>
                <a:ea typeface="黑体" pitchFamily="49" charset="-122"/>
              </a:rPr>
              <a:t>该杂志多年来一直坚持的半闭眼封面已成为杂志界的佳话，是杂志领域标识性最强的刊物。虽近来编辑思路稍嫌堕入自身之俗套，但仍然以扎实的时尚摄影报道功底与在青年文化之中的敏锐触角，占据着最优质青年文化时尚杂志之一的江湖地位。</a:t>
            </a:r>
          </a:p>
          <a:p>
            <a:pPr>
              <a:lnSpc>
                <a:spcPct val="150000"/>
              </a:lnSpc>
            </a:pPr>
            <a:endParaRPr lang="zh-CN" altLang="en-US" sz="1200" dirty="0">
              <a:latin typeface="黑体" pitchFamily="49" charset="-122"/>
              <a:ea typeface="黑体" pitchFamily="49" charset="-122"/>
            </a:endParaRPr>
          </a:p>
        </p:txBody>
      </p:sp>
      <p:pic>
        <p:nvPicPr>
          <p:cNvPr id="61442" name="Picture 2" descr="D:\重要文件\工作备份\03新书推介\05期刊推介\magazine-cover-sui-he-for-uk-i-d-magazine-spring-2012.jpg"/>
          <p:cNvPicPr>
            <a:picLocks noChangeAspect="1" noChangeArrowheads="1"/>
          </p:cNvPicPr>
          <p:nvPr/>
        </p:nvPicPr>
        <p:blipFill>
          <a:blip r:embed="rId4" cstate="email"/>
          <a:srcRect/>
          <a:stretch>
            <a:fillRect/>
          </a:stretch>
        </p:blipFill>
        <p:spPr bwMode="auto">
          <a:xfrm>
            <a:off x="6516216" y="3861048"/>
            <a:ext cx="1923563" cy="2519264"/>
          </a:xfrm>
          <a:prstGeom prst="rect">
            <a:avLst/>
          </a:prstGeom>
          <a:ln>
            <a:noFill/>
          </a:ln>
          <a:effectLst>
            <a:outerShdw blurRad="292100" dist="139700" dir="2700000" algn="tl" rotWithShape="0">
              <a:srgbClr val="333333">
                <a:alpha val="65000"/>
              </a:srgbClr>
            </a:outerShdw>
          </a:effectLst>
        </p:spPr>
      </p:pic>
      <p:pic>
        <p:nvPicPr>
          <p:cNvPr id="3074" name="Picture 2" descr="D:\重要文件\工作备份\02宣传栏\05期刊推介\Aaliyah-I-D-Magazine-no-213.png"/>
          <p:cNvPicPr>
            <a:picLocks noChangeAspect="1" noChangeArrowheads="1"/>
          </p:cNvPicPr>
          <p:nvPr/>
        </p:nvPicPr>
        <p:blipFill>
          <a:blip r:embed="rId5" cstate="email"/>
          <a:srcRect/>
          <a:stretch>
            <a:fillRect/>
          </a:stretch>
        </p:blipFill>
        <p:spPr bwMode="auto">
          <a:xfrm>
            <a:off x="4572000" y="2924944"/>
            <a:ext cx="1659963" cy="2277469"/>
          </a:xfrm>
          <a:prstGeom prst="rect">
            <a:avLst/>
          </a:prstGeom>
          <a:noFill/>
        </p:spPr>
      </p:pic>
      <p:pic>
        <p:nvPicPr>
          <p:cNvPr id="3075" name="Picture 3" descr="D:\重要文件\工作备份\02宣传栏\05期刊推介\i-D-Magazine-Covers-Chen-Man-3.jpg"/>
          <p:cNvPicPr>
            <a:picLocks noChangeAspect="1" noChangeArrowheads="1"/>
          </p:cNvPicPr>
          <p:nvPr/>
        </p:nvPicPr>
        <p:blipFill>
          <a:blip r:embed="rId6" cstate="email"/>
          <a:srcRect/>
          <a:stretch>
            <a:fillRect/>
          </a:stretch>
        </p:blipFill>
        <p:spPr bwMode="auto">
          <a:xfrm>
            <a:off x="2601376" y="1412776"/>
            <a:ext cx="1782198" cy="2376264"/>
          </a:xfrm>
          <a:prstGeom prst="rect">
            <a:avLst/>
          </a:prstGeom>
          <a:noFill/>
        </p:spPr>
      </p:pic>
      <p:pic>
        <p:nvPicPr>
          <p:cNvPr id="3076" name="Picture 4" descr="D:\重要文件\工作备份\02宣传栏\05期刊推介\i-d-magazine-june-2009-300th-issue-main.jpg"/>
          <p:cNvPicPr>
            <a:picLocks noChangeAspect="1" noChangeArrowheads="1"/>
          </p:cNvPicPr>
          <p:nvPr/>
        </p:nvPicPr>
        <p:blipFill>
          <a:blip r:embed="rId7" cstate="email"/>
          <a:srcRect/>
          <a:stretch>
            <a:fillRect/>
          </a:stretch>
        </p:blipFill>
        <p:spPr bwMode="auto">
          <a:xfrm>
            <a:off x="683568" y="620688"/>
            <a:ext cx="1701409" cy="2232248"/>
          </a:xfrm>
          <a:prstGeom prst="rect">
            <a:avLst/>
          </a:prstGeom>
          <a:noFill/>
        </p:spPr>
      </p:pic>
      <p:pic>
        <p:nvPicPr>
          <p:cNvPr id="3077" name="Picture 5" descr="D:\重要文件\工作备份\02宣传栏\05期刊推介\Karl-Lagerfeld-i-D.jpg"/>
          <p:cNvPicPr>
            <a:picLocks noChangeAspect="1" noChangeArrowheads="1"/>
          </p:cNvPicPr>
          <p:nvPr/>
        </p:nvPicPr>
        <p:blipFill>
          <a:blip r:embed="rId8" cstate="email"/>
          <a:srcRect/>
          <a:stretch>
            <a:fillRect/>
          </a:stretch>
        </p:blipFill>
        <p:spPr bwMode="auto">
          <a:xfrm flipH="1">
            <a:off x="2587729" y="3933056"/>
            <a:ext cx="1804475" cy="2376264"/>
          </a:xfrm>
          <a:prstGeom prst="rect">
            <a:avLst/>
          </a:prstGeom>
          <a:noFill/>
        </p:spPr>
      </p:pic>
      <p:pic>
        <p:nvPicPr>
          <p:cNvPr id="3078" name="Picture 6" descr="D:\重要文件\工作备份\02宣传栏\05期刊推介\Saskia-Brauw-i-D-Magazine-DESIGNSCENE-net-011.jpg"/>
          <p:cNvPicPr>
            <a:picLocks noChangeAspect="1" noChangeArrowheads="1"/>
          </p:cNvPicPr>
          <p:nvPr/>
        </p:nvPicPr>
        <p:blipFill>
          <a:blip r:embed="rId9" cstate="email"/>
          <a:srcRect/>
          <a:stretch>
            <a:fillRect/>
          </a:stretch>
        </p:blipFill>
        <p:spPr bwMode="auto">
          <a:xfrm>
            <a:off x="4545592" y="548680"/>
            <a:ext cx="1730236" cy="2232248"/>
          </a:xfrm>
          <a:prstGeom prst="rect">
            <a:avLst/>
          </a:prstGeom>
          <a:noFill/>
        </p:spPr>
      </p:pic>
      <p:pic>
        <p:nvPicPr>
          <p:cNvPr id="13" name="Picture 6" descr="i-D-magazine-Pre-Spring-2012-Chen-Hong-Jin"/>
          <p:cNvPicPr>
            <a:picLocks noChangeAspect="1" noChangeArrowheads="1"/>
          </p:cNvPicPr>
          <p:nvPr/>
        </p:nvPicPr>
        <p:blipFill>
          <a:blip r:embed="rId10" cstate="email"/>
          <a:srcRect/>
          <a:stretch>
            <a:fillRect/>
          </a:stretch>
        </p:blipFill>
        <p:spPr bwMode="auto">
          <a:xfrm>
            <a:off x="6489807" y="1268760"/>
            <a:ext cx="1826609" cy="2376264"/>
          </a:xfrm>
          <a:prstGeom prst="rect">
            <a:avLst/>
          </a:prstGeom>
          <a:noFill/>
          <a:ln w="9525">
            <a:noFill/>
            <a:miter lim="800000"/>
            <a:headEnd/>
            <a:tailEnd/>
          </a:ln>
        </p:spPr>
      </p:pic>
      <p:pic>
        <p:nvPicPr>
          <p:cNvPr id="3080" name="Picture 8" descr="i-d magazine 的图像结果"/>
          <p:cNvPicPr>
            <a:picLocks noChangeAspect="1" noChangeArrowheads="1"/>
          </p:cNvPicPr>
          <p:nvPr/>
        </p:nvPicPr>
        <p:blipFill>
          <a:blip r:embed="rId11" cstate="email"/>
          <a:srcRect/>
          <a:stretch>
            <a:fillRect/>
          </a:stretch>
        </p:blipFill>
        <p:spPr bwMode="auto">
          <a:xfrm>
            <a:off x="688725" y="2996952"/>
            <a:ext cx="1665436" cy="2160240"/>
          </a:xfrm>
          <a:prstGeom prst="rect">
            <a:avLst/>
          </a:prstGeom>
          <a:noFill/>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strVal val="#ppt_w+.3"/>
                                          </p:val>
                                        </p:tav>
                                        <p:tav tm="100000">
                                          <p:val>
                                            <p:strVal val="#ppt_w"/>
                                          </p:val>
                                        </p:tav>
                                      </p:tavLst>
                                    </p:anim>
                                    <p:anim calcmode="lin" valueType="num">
                                      <p:cBhvr>
                                        <p:cTn id="8" dur="1000" fill="hold"/>
                                        <p:tgtEl>
                                          <p:spTgt spid="9"/>
                                        </p:tgtEl>
                                        <p:attrNameLst>
                                          <p:attrName>ppt_h</p:attrName>
                                        </p:attrNameLst>
                                      </p:cBhvr>
                                      <p:tavLst>
                                        <p:tav tm="0">
                                          <p:val>
                                            <p:strVal val="#ppt_h"/>
                                          </p:val>
                                        </p:tav>
                                        <p:tav tm="100000">
                                          <p:val>
                                            <p:strVal val="#ppt_h"/>
                                          </p:val>
                                        </p:tav>
                                      </p:tavLst>
                                    </p:anim>
                                    <p:animEffect transition="in" filter="fade">
                                      <p:cBhvr>
                                        <p:cTn id="9" dur="1000"/>
                                        <p:tgtEl>
                                          <p:spTgt spid="9"/>
                                        </p:tgtEl>
                                      </p:cBhvr>
                                    </p:animEffect>
                                  </p:childTnLst>
                                </p:cTn>
                              </p:par>
                            </p:childTnLst>
                          </p:cTn>
                        </p:par>
                        <p:par>
                          <p:cTn id="10" fill="hold">
                            <p:stCondLst>
                              <p:cond delay="1000"/>
                            </p:stCondLst>
                            <p:childTnLst>
                              <p:par>
                                <p:cTn id="11" presetID="29" presetClass="entr" presetSubtype="0" fill="hold" nodeType="afterEffect">
                                  <p:stCondLst>
                                    <p:cond delay="0"/>
                                  </p:stCondLst>
                                  <p:childTnLst>
                                    <p:set>
                                      <p:cBhvr>
                                        <p:cTn id="12" dur="1" fill="hold">
                                          <p:stCondLst>
                                            <p:cond delay="0"/>
                                          </p:stCondLst>
                                        </p:cTn>
                                        <p:tgtEl>
                                          <p:spTgt spid="5121"/>
                                        </p:tgtEl>
                                        <p:attrNameLst>
                                          <p:attrName>style.visibility</p:attrName>
                                        </p:attrNameLst>
                                      </p:cBhvr>
                                      <p:to>
                                        <p:strVal val="visible"/>
                                      </p:to>
                                    </p:set>
                                    <p:anim calcmode="lin" valueType="num">
                                      <p:cBhvr>
                                        <p:cTn id="13" dur="1000" fill="hold"/>
                                        <p:tgtEl>
                                          <p:spTgt spid="5121"/>
                                        </p:tgtEl>
                                        <p:attrNameLst>
                                          <p:attrName>ppt_x</p:attrName>
                                        </p:attrNameLst>
                                      </p:cBhvr>
                                      <p:tavLst>
                                        <p:tav tm="0">
                                          <p:val>
                                            <p:strVal val="#ppt_x-.2"/>
                                          </p:val>
                                        </p:tav>
                                        <p:tav tm="100000">
                                          <p:val>
                                            <p:strVal val="#ppt_x"/>
                                          </p:val>
                                        </p:tav>
                                      </p:tavLst>
                                    </p:anim>
                                    <p:anim calcmode="lin" valueType="num">
                                      <p:cBhvr>
                                        <p:cTn id="14" dur="1000" fill="hold"/>
                                        <p:tgtEl>
                                          <p:spTgt spid="5121"/>
                                        </p:tgtEl>
                                        <p:attrNameLst>
                                          <p:attrName>ppt_y</p:attrName>
                                        </p:attrNameLst>
                                      </p:cBhvr>
                                      <p:tavLst>
                                        <p:tav tm="0">
                                          <p:val>
                                            <p:strVal val="#ppt_y"/>
                                          </p:val>
                                        </p:tav>
                                        <p:tav tm="100000">
                                          <p:val>
                                            <p:strVal val="#ppt_y"/>
                                          </p:val>
                                        </p:tav>
                                      </p:tavLst>
                                    </p:anim>
                                    <p:animEffect transition="in" filter="wipe(right)" prLst="gradientSize: 0.1">
                                      <p:cBhvr>
                                        <p:cTn id="15" dur="1000"/>
                                        <p:tgtEl>
                                          <p:spTgt spid="5121"/>
                                        </p:tgtEl>
                                      </p:cBhvr>
                                    </p:animEffect>
                                  </p:childTnLst>
                                </p:cTn>
                              </p:par>
                            </p:childTnLst>
                          </p:cTn>
                        </p:par>
                        <p:par>
                          <p:cTn id="16" fill="hold">
                            <p:stCondLst>
                              <p:cond delay="2000"/>
                            </p:stCondLst>
                            <p:childTnLst>
                              <p:par>
                                <p:cTn id="17" presetID="29" presetClass="entr" presetSubtype="0" fill="hold" nodeType="afterEffect">
                                  <p:stCondLst>
                                    <p:cond delay="0"/>
                                  </p:stCondLst>
                                  <p:childTnLst>
                                    <p:set>
                                      <p:cBhvr>
                                        <p:cTn id="18" dur="1" fill="hold">
                                          <p:stCondLst>
                                            <p:cond delay="0"/>
                                          </p:stCondLst>
                                        </p:cTn>
                                        <p:tgtEl>
                                          <p:spTgt spid="61442"/>
                                        </p:tgtEl>
                                        <p:attrNameLst>
                                          <p:attrName>style.visibility</p:attrName>
                                        </p:attrNameLst>
                                      </p:cBhvr>
                                      <p:to>
                                        <p:strVal val="visible"/>
                                      </p:to>
                                    </p:set>
                                    <p:anim calcmode="lin" valueType="num">
                                      <p:cBhvr>
                                        <p:cTn id="19" dur="1000" fill="hold"/>
                                        <p:tgtEl>
                                          <p:spTgt spid="61442"/>
                                        </p:tgtEl>
                                        <p:attrNameLst>
                                          <p:attrName>ppt_x</p:attrName>
                                        </p:attrNameLst>
                                      </p:cBhvr>
                                      <p:tavLst>
                                        <p:tav tm="0">
                                          <p:val>
                                            <p:strVal val="#ppt_x-.2"/>
                                          </p:val>
                                        </p:tav>
                                        <p:tav tm="100000">
                                          <p:val>
                                            <p:strVal val="#ppt_x"/>
                                          </p:val>
                                        </p:tav>
                                      </p:tavLst>
                                    </p:anim>
                                    <p:anim calcmode="lin" valueType="num">
                                      <p:cBhvr>
                                        <p:cTn id="20" dur="1000" fill="hold"/>
                                        <p:tgtEl>
                                          <p:spTgt spid="61442"/>
                                        </p:tgtEl>
                                        <p:attrNameLst>
                                          <p:attrName>ppt_y</p:attrName>
                                        </p:attrNameLst>
                                      </p:cBhvr>
                                      <p:tavLst>
                                        <p:tav tm="0">
                                          <p:val>
                                            <p:strVal val="#ppt_y"/>
                                          </p:val>
                                        </p:tav>
                                        <p:tav tm="100000">
                                          <p:val>
                                            <p:strVal val="#ppt_y"/>
                                          </p:val>
                                        </p:tav>
                                      </p:tavLst>
                                    </p:anim>
                                    <p:animEffect transition="in" filter="wipe(right)" prLst="gradientSize: 0.1">
                                      <p:cBhvr>
                                        <p:cTn id="21" dur="1000"/>
                                        <p:tgtEl>
                                          <p:spTgt spid="6144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xit" presetSubtype="0" fill="hold" nodeType="clickEffect">
                                  <p:stCondLst>
                                    <p:cond delay="0"/>
                                  </p:stCondLst>
                                  <p:childTnLst>
                                    <p:anim calcmode="lin" valueType="num">
                                      <p:cBhvr>
                                        <p:cTn id="25" dur="500"/>
                                        <p:tgtEl>
                                          <p:spTgt spid="5121"/>
                                        </p:tgtEl>
                                        <p:attrNameLst>
                                          <p:attrName>ppt_w</p:attrName>
                                        </p:attrNameLst>
                                      </p:cBhvr>
                                      <p:tavLst>
                                        <p:tav tm="0">
                                          <p:val>
                                            <p:strVal val="ppt_w"/>
                                          </p:val>
                                        </p:tav>
                                        <p:tav tm="100000">
                                          <p:val>
                                            <p:fltVal val="0"/>
                                          </p:val>
                                        </p:tav>
                                      </p:tavLst>
                                    </p:anim>
                                    <p:anim calcmode="lin" valueType="num">
                                      <p:cBhvr>
                                        <p:cTn id="26" dur="500"/>
                                        <p:tgtEl>
                                          <p:spTgt spid="5121"/>
                                        </p:tgtEl>
                                        <p:attrNameLst>
                                          <p:attrName>ppt_h</p:attrName>
                                        </p:attrNameLst>
                                      </p:cBhvr>
                                      <p:tavLst>
                                        <p:tav tm="0">
                                          <p:val>
                                            <p:strVal val="ppt_h"/>
                                          </p:val>
                                        </p:tav>
                                        <p:tav tm="100000">
                                          <p:val>
                                            <p:fltVal val="0"/>
                                          </p:val>
                                        </p:tav>
                                      </p:tavLst>
                                    </p:anim>
                                    <p:animEffect transition="out" filter="fade">
                                      <p:cBhvr>
                                        <p:cTn id="27" dur="500"/>
                                        <p:tgtEl>
                                          <p:spTgt spid="5121"/>
                                        </p:tgtEl>
                                      </p:cBhvr>
                                    </p:animEffect>
                                    <p:set>
                                      <p:cBhvr>
                                        <p:cTn id="28" dur="1" fill="hold">
                                          <p:stCondLst>
                                            <p:cond delay="499"/>
                                          </p:stCondLst>
                                        </p:cTn>
                                        <p:tgtEl>
                                          <p:spTgt spid="5121"/>
                                        </p:tgtEl>
                                        <p:attrNameLst>
                                          <p:attrName>style.visibility</p:attrName>
                                        </p:attrNameLst>
                                      </p:cBhvr>
                                      <p:to>
                                        <p:strVal val="hidden"/>
                                      </p:to>
                                    </p:set>
                                  </p:childTnLst>
                                </p:cTn>
                              </p:par>
                              <p:par>
                                <p:cTn id="29" presetID="53" presetClass="exit" presetSubtype="0" fill="hold" grpId="0" nodeType="withEffect">
                                  <p:stCondLst>
                                    <p:cond delay="0"/>
                                  </p:stCondLst>
                                  <p:childTnLst>
                                    <p:anim calcmode="lin" valueType="num">
                                      <p:cBhvr>
                                        <p:cTn id="30" dur="500"/>
                                        <p:tgtEl>
                                          <p:spTgt spid="6"/>
                                        </p:tgtEl>
                                        <p:attrNameLst>
                                          <p:attrName>ppt_w</p:attrName>
                                        </p:attrNameLst>
                                      </p:cBhvr>
                                      <p:tavLst>
                                        <p:tav tm="0">
                                          <p:val>
                                            <p:strVal val="ppt_w"/>
                                          </p:val>
                                        </p:tav>
                                        <p:tav tm="100000">
                                          <p:val>
                                            <p:fltVal val="0"/>
                                          </p:val>
                                        </p:tav>
                                      </p:tavLst>
                                    </p:anim>
                                    <p:anim calcmode="lin" valueType="num">
                                      <p:cBhvr>
                                        <p:cTn id="31" dur="500"/>
                                        <p:tgtEl>
                                          <p:spTgt spid="6"/>
                                        </p:tgtEl>
                                        <p:attrNameLst>
                                          <p:attrName>ppt_h</p:attrName>
                                        </p:attrNameLst>
                                      </p:cBhvr>
                                      <p:tavLst>
                                        <p:tav tm="0">
                                          <p:val>
                                            <p:strVal val="ppt_h"/>
                                          </p:val>
                                        </p:tav>
                                        <p:tav tm="100000">
                                          <p:val>
                                            <p:fltVal val="0"/>
                                          </p:val>
                                        </p:tav>
                                      </p:tavLst>
                                    </p:anim>
                                    <p:animEffect transition="out" filter="fade">
                                      <p:cBhvr>
                                        <p:cTn id="32" dur="500"/>
                                        <p:tgtEl>
                                          <p:spTgt spid="6"/>
                                        </p:tgtEl>
                                      </p:cBhvr>
                                    </p:animEffect>
                                    <p:set>
                                      <p:cBhvr>
                                        <p:cTn id="33" dur="1" fill="hold">
                                          <p:stCondLst>
                                            <p:cond delay="499"/>
                                          </p:stCondLst>
                                        </p:cTn>
                                        <p:tgtEl>
                                          <p:spTgt spid="6"/>
                                        </p:tgtEl>
                                        <p:attrNameLst>
                                          <p:attrName>style.visibility</p:attrName>
                                        </p:attrNameLst>
                                      </p:cBhvr>
                                      <p:to>
                                        <p:strVal val="hidden"/>
                                      </p:to>
                                    </p:set>
                                  </p:childTnLst>
                                </p:cTn>
                              </p:par>
                              <p:par>
                                <p:cTn id="34" presetID="53" presetClass="exit" presetSubtype="0" fill="hold" grpId="0" nodeType="withEffect">
                                  <p:stCondLst>
                                    <p:cond delay="0"/>
                                  </p:stCondLst>
                                  <p:childTnLst>
                                    <p:anim calcmode="lin" valueType="num">
                                      <p:cBhvr>
                                        <p:cTn id="35" dur="500"/>
                                        <p:tgtEl>
                                          <p:spTgt spid="5"/>
                                        </p:tgtEl>
                                        <p:attrNameLst>
                                          <p:attrName>ppt_w</p:attrName>
                                        </p:attrNameLst>
                                      </p:cBhvr>
                                      <p:tavLst>
                                        <p:tav tm="0">
                                          <p:val>
                                            <p:strVal val="ppt_w"/>
                                          </p:val>
                                        </p:tav>
                                        <p:tav tm="100000">
                                          <p:val>
                                            <p:fltVal val="0"/>
                                          </p:val>
                                        </p:tav>
                                      </p:tavLst>
                                    </p:anim>
                                    <p:anim calcmode="lin" valueType="num">
                                      <p:cBhvr>
                                        <p:cTn id="36" dur="500"/>
                                        <p:tgtEl>
                                          <p:spTgt spid="5"/>
                                        </p:tgtEl>
                                        <p:attrNameLst>
                                          <p:attrName>ppt_h</p:attrName>
                                        </p:attrNameLst>
                                      </p:cBhvr>
                                      <p:tavLst>
                                        <p:tav tm="0">
                                          <p:val>
                                            <p:strVal val="ppt_h"/>
                                          </p:val>
                                        </p:tav>
                                        <p:tav tm="100000">
                                          <p:val>
                                            <p:fltVal val="0"/>
                                          </p:val>
                                        </p:tav>
                                      </p:tavLst>
                                    </p:anim>
                                    <p:animEffect transition="out" filter="fade">
                                      <p:cBhvr>
                                        <p:cTn id="37" dur="500"/>
                                        <p:tgtEl>
                                          <p:spTgt spid="5"/>
                                        </p:tgtEl>
                                      </p:cBhvr>
                                    </p:animEffect>
                                    <p:set>
                                      <p:cBhvr>
                                        <p:cTn id="38" dur="1" fill="hold">
                                          <p:stCondLst>
                                            <p:cond delay="499"/>
                                          </p:stCondLst>
                                        </p:cTn>
                                        <p:tgtEl>
                                          <p:spTgt spid="5"/>
                                        </p:tgtEl>
                                        <p:attrNameLst>
                                          <p:attrName>style.visibility</p:attrName>
                                        </p:attrNameLst>
                                      </p:cBhvr>
                                      <p:to>
                                        <p:strVal val="hidden"/>
                                      </p:to>
                                    </p:set>
                                  </p:childTnLst>
                                </p:cTn>
                              </p:par>
                            </p:childTnLst>
                          </p:cTn>
                        </p:par>
                        <p:par>
                          <p:cTn id="39" fill="hold">
                            <p:stCondLst>
                              <p:cond delay="500"/>
                            </p:stCondLst>
                            <p:childTnLst>
                              <p:par>
                                <p:cTn id="40" presetID="12" presetClass="entr" presetSubtype="4" fill="hold" nodeType="afterEffect">
                                  <p:stCondLst>
                                    <p:cond delay="0"/>
                                  </p:stCondLst>
                                  <p:childTnLst>
                                    <p:set>
                                      <p:cBhvr>
                                        <p:cTn id="41" dur="1" fill="hold">
                                          <p:stCondLst>
                                            <p:cond delay="0"/>
                                          </p:stCondLst>
                                        </p:cTn>
                                        <p:tgtEl>
                                          <p:spTgt spid="3080"/>
                                        </p:tgtEl>
                                        <p:attrNameLst>
                                          <p:attrName>style.visibility</p:attrName>
                                        </p:attrNameLst>
                                      </p:cBhvr>
                                      <p:to>
                                        <p:strVal val="visible"/>
                                      </p:to>
                                    </p:set>
                                    <p:animEffect transition="in" filter="slide(fromBottom)">
                                      <p:cBhvr>
                                        <p:cTn id="42" dur="500"/>
                                        <p:tgtEl>
                                          <p:spTgt spid="3080"/>
                                        </p:tgtEl>
                                      </p:cBhvr>
                                    </p:animEffect>
                                  </p:childTnLst>
                                </p:cTn>
                              </p:par>
                              <p:par>
                                <p:cTn id="43" presetID="12" presetClass="entr" presetSubtype="4" fill="hold" nodeType="withEffect">
                                  <p:stCondLst>
                                    <p:cond delay="0"/>
                                  </p:stCondLst>
                                  <p:childTnLst>
                                    <p:set>
                                      <p:cBhvr>
                                        <p:cTn id="44" dur="1" fill="hold">
                                          <p:stCondLst>
                                            <p:cond delay="0"/>
                                          </p:stCondLst>
                                        </p:cTn>
                                        <p:tgtEl>
                                          <p:spTgt spid="3076"/>
                                        </p:tgtEl>
                                        <p:attrNameLst>
                                          <p:attrName>style.visibility</p:attrName>
                                        </p:attrNameLst>
                                      </p:cBhvr>
                                      <p:to>
                                        <p:strVal val="visible"/>
                                      </p:to>
                                    </p:set>
                                    <p:animEffect transition="in" filter="slide(fromBottom)">
                                      <p:cBhvr>
                                        <p:cTn id="45" dur="500"/>
                                        <p:tgtEl>
                                          <p:spTgt spid="3076"/>
                                        </p:tgtEl>
                                      </p:cBhvr>
                                    </p:animEffect>
                                  </p:childTnLst>
                                </p:cTn>
                              </p:par>
                              <p:par>
                                <p:cTn id="46" presetID="12" presetClass="entr" presetSubtype="4" fill="hold" nodeType="withEffect">
                                  <p:stCondLst>
                                    <p:cond delay="0"/>
                                  </p:stCondLst>
                                  <p:childTnLst>
                                    <p:set>
                                      <p:cBhvr>
                                        <p:cTn id="47" dur="1" fill="hold">
                                          <p:stCondLst>
                                            <p:cond delay="0"/>
                                          </p:stCondLst>
                                        </p:cTn>
                                        <p:tgtEl>
                                          <p:spTgt spid="3075"/>
                                        </p:tgtEl>
                                        <p:attrNameLst>
                                          <p:attrName>style.visibility</p:attrName>
                                        </p:attrNameLst>
                                      </p:cBhvr>
                                      <p:to>
                                        <p:strVal val="visible"/>
                                      </p:to>
                                    </p:set>
                                    <p:animEffect transition="in" filter="slide(fromBottom)">
                                      <p:cBhvr>
                                        <p:cTn id="48" dur="500"/>
                                        <p:tgtEl>
                                          <p:spTgt spid="3075"/>
                                        </p:tgtEl>
                                      </p:cBhvr>
                                    </p:animEffect>
                                  </p:childTnLst>
                                </p:cTn>
                              </p:par>
                              <p:par>
                                <p:cTn id="49" presetID="12" presetClass="entr" presetSubtype="4" fill="hold" nodeType="withEffect">
                                  <p:stCondLst>
                                    <p:cond delay="0"/>
                                  </p:stCondLst>
                                  <p:childTnLst>
                                    <p:set>
                                      <p:cBhvr>
                                        <p:cTn id="50" dur="1" fill="hold">
                                          <p:stCondLst>
                                            <p:cond delay="0"/>
                                          </p:stCondLst>
                                        </p:cTn>
                                        <p:tgtEl>
                                          <p:spTgt spid="3077"/>
                                        </p:tgtEl>
                                        <p:attrNameLst>
                                          <p:attrName>style.visibility</p:attrName>
                                        </p:attrNameLst>
                                      </p:cBhvr>
                                      <p:to>
                                        <p:strVal val="visible"/>
                                      </p:to>
                                    </p:set>
                                    <p:animEffect transition="in" filter="slide(fromBottom)">
                                      <p:cBhvr>
                                        <p:cTn id="51" dur="500"/>
                                        <p:tgtEl>
                                          <p:spTgt spid="3077"/>
                                        </p:tgtEl>
                                      </p:cBhvr>
                                    </p:animEffect>
                                  </p:childTnLst>
                                </p:cTn>
                              </p:par>
                              <p:par>
                                <p:cTn id="52" presetID="12" presetClass="entr" presetSubtype="4" fill="hold" nodeType="withEffect">
                                  <p:stCondLst>
                                    <p:cond delay="0"/>
                                  </p:stCondLst>
                                  <p:childTnLst>
                                    <p:set>
                                      <p:cBhvr>
                                        <p:cTn id="53" dur="1" fill="hold">
                                          <p:stCondLst>
                                            <p:cond delay="0"/>
                                          </p:stCondLst>
                                        </p:cTn>
                                        <p:tgtEl>
                                          <p:spTgt spid="3078"/>
                                        </p:tgtEl>
                                        <p:attrNameLst>
                                          <p:attrName>style.visibility</p:attrName>
                                        </p:attrNameLst>
                                      </p:cBhvr>
                                      <p:to>
                                        <p:strVal val="visible"/>
                                      </p:to>
                                    </p:set>
                                    <p:animEffect transition="in" filter="slide(fromBottom)">
                                      <p:cBhvr>
                                        <p:cTn id="54" dur="500"/>
                                        <p:tgtEl>
                                          <p:spTgt spid="3078"/>
                                        </p:tgtEl>
                                      </p:cBhvr>
                                    </p:animEffect>
                                  </p:childTnLst>
                                </p:cTn>
                              </p:par>
                              <p:par>
                                <p:cTn id="55" presetID="12" presetClass="entr" presetSubtype="4" fill="hold" nodeType="withEffect">
                                  <p:stCondLst>
                                    <p:cond delay="0"/>
                                  </p:stCondLst>
                                  <p:childTnLst>
                                    <p:set>
                                      <p:cBhvr>
                                        <p:cTn id="56" dur="1" fill="hold">
                                          <p:stCondLst>
                                            <p:cond delay="0"/>
                                          </p:stCondLst>
                                        </p:cTn>
                                        <p:tgtEl>
                                          <p:spTgt spid="3074"/>
                                        </p:tgtEl>
                                        <p:attrNameLst>
                                          <p:attrName>style.visibility</p:attrName>
                                        </p:attrNameLst>
                                      </p:cBhvr>
                                      <p:to>
                                        <p:strVal val="visible"/>
                                      </p:to>
                                    </p:set>
                                    <p:animEffect transition="in" filter="slide(fromBottom)">
                                      <p:cBhvr>
                                        <p:cTn id="57" dur="500"/>
                                        <p:tgtEl>
                                          <p:spTgt spid="3074"/>
                                        </p:tgtEl>
                                      </p:cBhvr>
                                    </p:animEffect>
                                  </p:childTnLst>
                                </p:cTn>
                              </p:par>
                              <p:par>
                                <p:cTn id="58" presetID="12" presetClass="entr" presetSubtype="4" fill="hold"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slide(fromBottom)">
                                      <p:cBhvr>
                                        <p:cTn id="60" dur="500"/>
                                        <p:tgtEl>
                                          <p:spTgt spid="13"/>
                                        </p:tgtEl>
                                      </p:cBhvr>
                                    </p:animEffect>
                                  </p:childTnLst>
                                </p:cTn>
                              </p:par>
                            </p:childTnLst>
                          </p:cTn>
                        </p:par>
                        <p:par>
                          <p:cTn id="61" fill="hold">
                            <p:stCondLst>
                              <p:cond delay="1000"/>
                            </p:stCondLst>
                            <p:childTnLst>
                              <p:par>
                                <p:cTn id="62" presetID="26" presetClass="emph" presetSubtype="0" fill="hold" nodeType="afterEffect">
                                  <p:stCondLst>
                                    <p:cond delay="0"/>
                                  </p:stCondLst>
                                  <p:childTnLst>
                                    <p:animEffect transition="out" filter="fade">
                                      <p:cBhvr>
                                        <p:cTn id="63" dur="500" tmFilter="0, 0; .2, .5; .8, .5; 1, 0"/>
                                        <p:tgtEl>
                                          <p:spTgt spid="61442"/>
                                        </p:tgtEl>
                                      </p:cBhvr>
                                    </p:animEffect>
                                    <p:animScale>
                                      <p:cBhvr>
                                        <p:cTn id="64" dur="250" autoRev="1" fill="hold"/>
                                        <p:tgtEl>
                                          <p:spTgt spid="6144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p:bldP spid="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5918</TotalTime>
  <Words>7279</Words>
  <Application>Microsoft Office PowerPoint</Application>
  <PresentationFormat>全屏显示(4:3)</PresentationFormat>
  <Paragraphs>672</Paragraphs>
  <Slides>83</Slides>
  <Notes>7</Notes>
  <HiddenSlides>0</HiddenSlides>
  <MMClips>0</MMClips>
  <ScaleCrop>false</ScaleCrop>
  <HeadingPairs>
    <vt:vector size="4" baseType="variant">
      <vt:variant>
        <vt:lpstr>主题</vt:lpstr>
      </vt:variant>
      <vt:variant>
        <vt:i4>1</vt:i4>
      </vt:variant>
      <vt:variant>
        <vt:lpstr>幻灯片标题</vt:lpstr>
      </vt:variant>
      <vt:variant>
        <vt:i4>83</vt:i4>
      </vt:variant>
    </vt:vector>
  </HeadingPairs>
  <TitlesOfParts>
    <vt:vector size="84"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lpstr>幻灯片 62</vt:lpstr>
      <vt:lpstr>幻灯片 63</vt:lpstr>
      <vt:lpstr>幻灯片 64</vt:lpstr>
      <vt:lpstr>幻灯片 65</vt:lpstr>
      <vt:lpstr>幻灯片 66</vt:lpstr>
      <vt:lpstr>幻灯片 67</vt:lpstr>
      <vt:lpstr>幻灯片 68</vt:lpstr>
      <vt:lpstr>幻灯片 69</vt:lpstr>
      <vt:lpstr>幻灯片 70</vt:lpstr>
      <vt:lpstr>幻灯片 71</vt:lpstr>
      <vt:lpstr>幻灯片 72</vt:lpstr>
      <vt:lpstr>幻灯片 73</vt:lpstr>
      <vt:lpstr>幻灯片 74</vt:lpstr>
      <vt:lpstr>幻灯片 75</vt:lpstr>
      <vt:lpstr>幻灯片 76</vt:lpstr>
      <vt:lpstr>幻灯片 77</vt:lpstr>
      <vt:lpstr>幻灯片 78</vt:lpstr>
      <vt:lpstr>幻灯片 79</vt:lpstr>
      <vt:lpstr>幻灯片 80</vt:lpstr>
      <vt:lpstr>幻灯片 81</vt:lpstr>
      <vt:lpstr>  校外访问服务</vt:lpstr>
      <vt:lpstr>幻灯片 83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Administrator</dc:creator>
  <cp:lastModifiedBy>Windows 用户</cp:lastModifiedBy>
  <cp:revision>594</cp:revision>
  <dcterms:created xsi:type="dcterms:W3CDTF">2015-09-06T03:35:18Z</dcterms:created>
  <dcterms:modified xsi:type="dcterms:W3CDTF">2016-09-12T06:45:33Z</dcterms:modified>
</cp:coreProperties>
</file>