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99" r:id="rId5"/>
    <p:sldMasterId id="2147483741" r:id="rId6"/>
    <p:sldMasterId id="2147483752" r:id="rId7"/>
    <p:sldMasterId id="2147483763" r:id="rId8"/>
    <p:sldMasterId id="2147483774" r:id="rId9"/>
    <p:sldMasterId id="2147483785" r:id="rId10"/>
    <p:sldMasterId id="2147483796" r:id="rId11"/>
    <p:sldMasterId id="2147483812" r:id="rId12"/>
    <p:sldMasterId id="2147483665" r:id="rId13"/>
  </p:sldMasterIdLst>
  <p:notesMasterIdLst>
    <p:notesMasterId r:id="rId46"/>
  </p:notesMasterIdLst>
  <p:sldIdLst>
    <p:sldId id="314" r:id="rId14"/>
    <p:sldId id="557" r:id="rId15"/>
    <p:sldId id="1738" r:id="rId16"/>
    <p:sldId id="1215" r:id="rId17"/>
    <p:sldId id="1739" r:id="rId18"/>
    <p:sldId id="1740" r:id="rId19"/>
    <p:sldId id="1741" r:id="rId20"/>
    <p:sldId id="1742" r:id="rId21"/>
    <p:sldId id="1743" r:id="rId22"/>
    <p:sldId id="1744" r:id="rId23"/>
    <p:sldId id="1745" r:id="rId24"/>
    <p:sldId id="1746" r:id="rId25"/>
    <p:sldId id="556" r:id="rId26"/>
    <p:sldId id="558" r:id="rId27"/>
    <p:sldId id="559" r:id="rId28"/>
    <p:sldId id="560" r:id="rId29"/>
    <p:sldId id="561" r:id="rId30"/>
    <p:sldId id="562" r:id="rId31"/>
    <p:sldId id="573" r:id="rId32"/>
    <p:sldId id="574" r:id="rId33"/>
    <p:sldId id="563" r:id="rId34"/>
    <p:sldId id="564" r:id="rId35"/>
    <p:sldId id="565" r:id="rId36"/>
    <p:sldId id="566" r:id="rId37"/>
    <p:sldId id="567" r:id="rId38"/>
    <p:sldId id="568" r:id="rId39"/>
    <p:sldId id="569" r:id="rId40"/>
    <p:sldId id="570" r:id="rId41"/>
    <p:sldId id="575" r:id="rId42"/>
    <p:sldId id="578" r:id="rId43"/>
    <p:sldId id="1737" r:id="rId44"/>
    <p:sldId id="12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Behrendt" initials="MB" lastIdx="9" clrIdx="0">
    <p:extLst>
      <p:ext uri="{19B8F6BF-5375-455C-9EA6-DF929625EA0E}">
        <p15:presenceInfo xmlns:p15="http://schemas.microsoft.com/office/powerpoint/2012/main" userId="S-1-5-21-3548019467-26806262-2690281519-17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007693"/>
    <a:srgbClr val="268741"/>
    <a:srgbClr val="EFEFEF"/>
    <a:srgbClr val="59AE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F87F9-AE8E-4CC5-821C-6A87175FDEDC}" v="208" dt="2021-07-07T00:58:27.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52" autoAdjust="0"/>
    <p:restoredTop sz="94660"/>
  </p:normalViewPr>
  <p:slideViewPr>
    <p:cSldViewPr snapToGrid="0">
      <p:cViewPr varScale="1">
        <p:scale>
          <a:sx n="59" d="100"/>
          <a:sy n="59" d="100"/>
        </p:scale>
        <p:origin x="6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13B93-5B4E-483B-B165-BA0E3BE93A7B}"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6B81-0D2E-4F1A-B764-BDA29F456F9E}" type="slidenum">
              <a:rPr lang="en-US" smtClean="0"/>
              <a:t>‹#›</a:t>
            </a:fld>
            <a:endParaRPr lang="en-US"/>
          </a:p>
        </p:txBody>
      </p:sp>
    </p:spTree>
    <p:extLst>
      <p:ext uri="{BB962C8B-B14F-4D97-AF65-F5344CB8AC3E}">
        <p14:creationId xmlns:p14="http://schemas.microsoft.com/office/powerpoint/2010/main" val="86858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80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6973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681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5736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1667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8798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600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12823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1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32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00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622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4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8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49364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7753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950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49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7163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rgbClr val="007693"/>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rgbClr val="007693"/>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39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055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1953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379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77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95179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976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8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7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858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33827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8148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32676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0880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555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61492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26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9529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45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392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7079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9135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userDrawn="1"/>
        </p:nvSpPr>
        <p:spPr>
          <a:xfrm flipH="1">
            <a:off x="-1" y="1"/>
            <a:ext cx="12192000" cy="2124222"/>
          </a:xfrm>
          <a:prstGeom prst="triangle">
            <a:avLst>
              <a:gd name="adj" fmla="val 0"/>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298837"/>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367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34574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0388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9112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574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7942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3423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7055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50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991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05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dirty="0"/>
              <a:t>Click to edit Master title style</a:t>
            </a:r>
          </a:p>
        </p:txBody>
      </p:sp>
      <p:sp>
        <p:nvSpPr>
          <p:cNvPr id="3" name="Subtitle 2"/>
          <p:cNvSpPr>
            <a:spLocks noGrp="1"/>
          </p:cNvSpPr>
          <p:nvPr>
            <p:ph type="subTitle" idx="1" hasCustomPrompt="1"/>
          </p:nvPr>
        </p:nvSpPr>
        <p:spPr>
          <a:xfrm>
            <a:off x="914401" y="2541645"/>
            <a:ext cx="10363199" cy="457200"/>
          </a:xfrm>
        </p:spPr>
        <p:txBody>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2" name="Text Placeholder 21"/>
          <p:cNvSpPr>
            <a:spLocks noGrp="1"/>
          </p:cNvSpPr>
          <p:nvPr>
            <p:ph type="body" sz="quarter" idx="10" hasCustomPrompt="1"/>
          </p:nvPr>
        </p:nvSpPr>
        <p:spPr>
          <a:xfrm>
            <a:off x="4719022" y="4881254"/>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Phone Number</a:t>
            </a:r>
          </a:p>
        </p:txBody>
      </p:sp>
      <p:sp>
        <p:nvSpPr>
          <p:cNvPr id="23" name="Text Placeholder 21"/>
          <p:cNvSpPr>
            <a:spLocks noGrp="1"/>
          </p:cNvSpPr>
          <p:nvPr>
            <p:ph type="body" sz="quarter" idx="11" hasCustomPrompt="1"/>
          </p:nvPr>
        </p:nvSpPr>
        <p:spPr>
          <a:xfrm>
            <a:off x="4719022" y="4070497"/>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Email</a:t>
            </a:r>
          </a:p>
        </p:txBody>
      </p:sp>
    </p:spTree>
    <p:extLst>
      <p:ext uri="{BB962C8B-B14F-4D97-AF65-F5344CB8AC3E}">
        <p14:creationId xmlns:p14="http://schemas.microsoft.com/office/powerpoint/2010/main" val="291087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B5C985-515B-4189-920B-FEF293658179}"/>
              </a:ext>
            </a:extLst>
          </p:cNvPr>
          <p:cNvSpPr>
            <a:spLocks noChangeArrowheads="1"/>
          </p:cNvSpPr>
          <p:nvPr userDrawn="1"/>
        </p:nvSpPr>
        <p:spPr bwMode="auto">
          <a:xfrm>
            <a:off x="-31749" y="-60325"/>
            <a:ext cx="12223751" cy="6918325"/>
          </a:xfrm>
          <a:prstGeom prst="rect">
            <a:avLst/>
          </a:prstGeom>
          <a:gradFill rotWithShape="1">
            <a:gsLst>
              <a:gs pos="0">
                <a:srgbClr val="FFFFFF"/>
              </a:gs>
              <a:gs pos="63000">
                <a:srgbClr val="FFFFFF"/>
              </a:gs>
              <a:gs pos="100000">
                <a:srgbClr val="DCE6F2"/>
              </a:gs>
            </a:gsLst>
            <a:lin ang="15240000"/>
          </a:gra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4" name="Hexagon 9">
            <a:extLst>
              <a:ext uri="{FF2B5EF4-FFF2-40B4-BE49-F238E27FC236}">
                <a16:creationId xmlns:a16="http://schemas.microsoft.com/office/drawing/2014/main" id="{1056E569-A5FB-4508-B555-6B37AEB57DA1}"/>
              </a:ext>
            </a:extLst>
          </p:cNvPr>
          <p:cNvSpPr>
            <a:spLocks noChangeArrowheads="1"/>
          </p:cNvSpPr>
          <p:nvPr userDrawn="1"/>
        </p:nvSpPr>
        <p:spPr bwMode="auto">
          <a:xfrm>
            <a:off x="57153" y="1657352"/>
            <a:ext cx="1096433" cy="822325"/>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5" name="Hexagon 10">
            <a:extLst>
              <a:ext uri="{FF2B5EF4-FFF2-40B4-BE49-F238E27FC236}">
                <a16:creationId xmlns:a16="http://schemas.microsoft.com/office/drawing/2014/main" id="{A09ED673-83FD-4899-AA56-D4E2C1FDACAF}"/>
              </a:ext>
            </a:extLst>
          </p:cNvPr>
          <p:cNvSpPr>
            <a:spLocks noChangeArrowheads="1"/>
          </p:cNvSpPr>
          <p:nvPr userDrawn="1"/>
        </p:nvSpPr>
        <p:spPr bwMode="auto">
          <a:xfrm>
            <a:off x="920753" y="1236663"/>
            <a:ext cx="1096433" cy="823912"/>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pic>
        <p:nvPicPr>
          <p:cNvPr id="6" name="Picture 11" descr="EBSCO logo.png">
            <a:extLst>
              <a:ext uri="{FF2B5EF4-FFF2-40B4-BE49-F238E27FC236}">
                <a16:creationId xmlns:a16="http://schemas.microsoft.com/office/drawing/2014/main" id="{051186BF-DAFD-4CDA-B151-632C041B2C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45617" y="6096000"/>
            <a:ext cx="1930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exagon 12">
            <a:extLst>
              <a:ext uri="{FF2B5EF4-FFF2-40B4-BE49-F238E27FC236}">
                <a16:creationId xmlns:a16="http://schemas.microsoft.com/office/drawing/2014/main" id="{17D8A2FC-BD71-4226-BDBB-D03805DEDB06}"/>
              </a:ext>
            </a:extLst>
          </p:cNvPr>
          <p:cNvSpPr>
            <a:spLocks noChangeArrowheads="1"/>
          </p:cNvSpPr>
          <p:nvPr userDrawn="1"/>
        </p:nvSpPr>
        <p:spPr bwMode="auto">
          <a:xfrm>
            <a:off x="1790702" y="1647825"/>
            <a:ext cx="1096433" cy="823913"/>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8" name="Hexagon 13">
            <a:extLst>
              <a:ext uri="{FF2B5EF4-FFF2-40B4-BE49-F238E27FC236}">
                <a16:creationId xmlns:a16="http://schemas.microsoft.com/office/drawing/2014/main" id="{0B94D826-5399-450B-BDF5-433F0A274460}"/>
              </a:ext>
            </a:extLst>
          </p:cNvPr>
          <p:cNvSpPr>
            <a:spLocks noChangeArrowheads="1"/>
          </p:cNvSpPr>
          <p:nvPr userDrawn="1"/>
        </p:nvSpPr>
        <p:spPr bwMode="auto">
          <a:xfrm>
            <a:off x="1784352" y="817566"/>
            <a:ext cx="1098549" cy="822325"/>
          </a:xfrm>
          <a:prstGeom prst="hexagon">
            <a:avLst>
              <a:gd name="adj" fmla="val 25048"/>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9" name="Hexagon 14">
            <a:extLst>
              <a:ext uri="{FF2B5EF4-FFF2-40B4-BE49-F238E27FC236}">
                <a16:creationId xmlns:a16="http://schemas.microsoft.com/office/drawing/2014/main" id="{496A3182-2516-4330-920E-C36DB69DAC12}"/>
              </a:ext>
            </a:extLst>
          </p:cNvPr>
          <p:cNvSpPr>
            <a:spLocks noChangeArrowheads="1"/>
          </p:cNvSpPr>
          <p:nvPr userDrawn="1"/>
        </p:nvSpPr>
        <p:spPr bwMode="auto">
          <a:xfrm>
            <a:off x="2660653" y="1220791"/>
            <a:ext cx="1096433" cy="822325"/>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2" name="Title 1"/>
          <p:cNvSpPr>
            <a:spLocks noGrp="1"/>
          </p:cNvSpPr>
          <p:nvPr>
            <p:ph type="ctrTitle"/>
          </p:nvPr>
        </p:nvSpPr>
        <p:spPr>
          <a:xfrm>
            <a:off x="0" y="2667003"/>
            <a:ext cx="12192000" cy="784225"/>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18435602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579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3197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421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6817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99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7584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626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232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654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99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0708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5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0073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482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for Produc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D115C-F757-40B0-9132-5C784448C4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25" t="4823" r="2625" b="4714"/>
          <a:stretch/>
        </p:blipFill>
        <p:spPr>
          <a:xfrm>
            <a:off x="320039" y="331077"/>
            <a:ext cx="11551921" cy="6203146"/>
          </a:xfrm>
          <a:prstGeom prst="rect">
            <a:avLst/>
          </a:prstGeom>
        </p:spPr>
      </p:pic>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2916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75857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3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30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241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53792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63844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17026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855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0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42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8381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8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10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28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5487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34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0256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5417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50251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3049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738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13150"/>
            <a:ext cx="2590800"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2590409"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7576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67759" y="1259081"/>
            <a:ext cx="3405353"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2169469" y="3591231"/>
            <a:ext cx="3404839"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800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652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687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3276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006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87491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1195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7416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l">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397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5694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5642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39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A93388-86A5-2B4B-B53B-4411FE6419D7}"/>
              </a:ext>
            </a:extLst>
          </p:cNvPr>
          <p:cNvSpPr/>
          <p:nvPr userDrawn="1"/>
        </p:nvSpPr>
        <p:spPr>
          <a:xfrm>
            <a:off x="320040" y="321378"/>
            <a:ext cx="11551920" cy="24986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1552318" y="2956067"/>
            <a:ext cx="4015241" cy="697509"/>
          </a:xfrm>
          <a:noFill/>
        </p:spPr>
        <p:txBody>
          <a:bodyPr anchor="b" anchorCtr="0"/>
          <a:lstStyle>
            <a:lvl1pPr marL="0" indent="0" algn="ctr">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4" name="Content Placeholder 3"/>
          <p:cNvSpPr>
            <a:spLocks noGrp="1"/>
          </p:cNvSpPr>
          <p:nvPr>
            <p:ph sz="half" idx="2"/>
          </p:nvPr>
        </p:nvSpPr>
        <p:spPr>
          <a:xfrm>
            <a:off x="1552318" y="3716664"/>
            <a:ext cx="4015241"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
        <p:nvSpPr>
          <p:cNvPr id="5" name="Text Placeholder 4"/>
          <p:cNvSpPr>
            <a:spLocks noGrp="1"/>
          </p:cNvSpPr>
          <p:nvPr>
            <p:ph type="body" sz="quarter" idx="3"/>
          </p:nvPr>
        </p:nvSpPr>
        <p:spPr>
          <a:xfrm>
            <a:off x="6624443" y="2956067"/>
            <a:ext cx="4035015" cy="697509"/>
          </a:xfrm>
          <a:noFill/>
        </p:spPr>
        <p:txBody>
          <a:bodyPr anchor="b" anchorCtr="0"/>
          <a:lstStyle>
            <a:lvl1pPr marL="0" indent="0" algn="ctr">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6" name="Content Placeholder 5"/>
          <p:cNvSpPr>
            <a:spLocks noGrp="1"/>
          </p:cNvSpPr>
          <p:nvPr>
            <p:ph sz="quarter" idx="4"/>
          </p:nvPr>
        </p:nvSpPr>
        <p:spPr>
          <a:xfrm>
            <a:off x="6624443" y="3716664"/>
            <a:ext cx="4035015"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5965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20A27E-7574-4F47-A422-7886C224A773}"/>
              </a:ext>
            </a:extLst>
          </p:cNvPr>
          <p:cNvSpPr/>
          <p:nvPr userDrawn="1"/>
        </p:nvSpPr>
        <p:spPr>
          <a:xfrm>
            <a:off x="320040" y="321378"/>
            <a:ext cx="11551920" cy="2498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1552318" y="2956067"/>
            <a:ext cx="4015241" cy="697509"/>
          </a:xfrm>
          <a:noFill/>
        </p:spPr>
        <p:txBody>
          <a:bodyPr anchor="b" anchorCtr="0"/>
          <a:lstStyle>
            <a:lvl1pPr marL="0" indent="0" algn="ctr">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4" name="Content Placeholder 3"/>
          <p:cNvSpPr>
            <a:spLocks noGrp="1"/>
          </p:cNvSpPr>
          <p:nvPr>
            <p:ph sz="half" idx="2"/>
          </p:nvPr>
        </p:nvSpPr>
        <p:spPr>
          <a:xfrm>
            <a:off x="1552318" y="3716664"/>
            <a:ext cx="4015241"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
        <p:nvSpPr>
          <p:cNvPr id="5" name="Text Placeholder 4"/>
          <p:cNvSpPr>
            <a:spLocks noGrp="1"/>
          </p:cNvSpPr>
          <p:nvPr>
            <p:ph type="body" sz="quarter" idx="3"/>
          </p:nvPr>
        </p:nvSpPr>
        <p:spPr>
          <a:xfrm>
            <a:off x="6624443" y="2956067"/>
            <a:ext cx="4035015" cy="697509"/>
          </a:xfrm>
          <a:noFill/>
        </p:spPr>
        <p:txBody>
          <a:bodyPr anchor="b" anchorCtr="0"/>
          <a:lstStyle>
            <a:lvl1pPr marL="0" indent="0" algn="ctr">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6" name="Content Placeholder 5"/>
          <p:cNvSpPr>
            <a:spLocks noGrp="1"/>
          </p:cNvSpPr>
          <p:nvPr>
            <p:ph sz="quarter" idx="4"/>
          </p:nvPr>
        </p:nvSpPr>
        <p:spPr>
          <a:xfrm>
            <a:off x="6624443" y="3716664"/>
            <a:ext cx="4035015"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26942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35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65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5447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84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0492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272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8943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024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35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4318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4"/>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4"/>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4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3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917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27524D-6F3F-43E4-961D-F918DDA62D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31" t="4714" r="2565" b="5058"/>
          <a:stretch/>
        </p:blipFill>
        <p:spPr>
          <a:xfrm>
            <a:off x="323193" y="323193"/>
            <a:ext cx="11556124" cy="6187966"/>
          </a:xfrm>
          <a:prstGeom prst="rect">
            <a:avLst/>
          </a:prstGeom>
        </p:spPr>
      </p:pic>
      <p:sp>
        <p:nvSpPr>
          <p:cNvPr id="6" name="Freeform: Shape 5">
            <a:extLst>
              <a:ext uri="{FF2B5EF4-FFF2-40B4-BE49-F238E27FC236}">
                <a16:creationId xmlns:a16="http://schemas.microsoft.com/office/drawing/2014/main" id="{AB054192-7300-49C2-B460-3886DBF344E0}"/>
              </a:ext>
            </a:extLst>
          </p:cNvPr>
          <p:cNvSpPr/>
          <p:nvPr userDrawn="1"/>
        </p:nvSpPr>
        <p:spPr>
          <a:xfrm flipV="1">
            <a:off x="320039" y="320038"/>
            <a:ext cx="9746244" cy="6214181"/>
          </a:xfrm>
          <a:custGeom>
            <a:avLst/>
            <a:gdLst>
              <a:gd name="connsiteX0" fmla="*/ 0 w 8275100"/>
              <a:gd name="connsiteY0" fmla="*/ 0 h 6534223"/>
              <a:gd name="connsiteX1" fmla="*/ 8275100 w 8275100"/>
              <a:gd name="connsiteY1" fmla="*/ 0 h 6534223"/>
              <a:gd name="connsiteX2" fmla="*/ 4925870 w 8275100"/>
              <a:gd name="connsiteY2" fmla="*/ 6534223 h 6534223"/>
              <a:gd name="connsiteX3" fmla="*/ 0 w 8275100"/>
              <a:gd name="connsiteY3" fmla="*/ 6534223 h 6534223"/>
              <a:gd name="connsiteX0" fmla="*/ 0 w 8275100"/>
              <a:gd name="connsiteY0" fmla="*/ 0 h 6534223"/>
              <a:gd name="connsiteX1" fmla="*/ 8275100 w 8275100"/>
              <a:gd name="connsiteY1" fmla="*/ 0 h 6534223"/>
              <a:gd name="connsiteX2" fmla="*/ 6471929 w 8275100"/>
              <a:gd name="connsiteY2" fmla="*/ 6534223 h 6534223"/>
              <a:gd name="connsiteX3" fmla="*/ 0 w 8275100"/>
              <a:gd name="connsiteY3" fmla="*/ 6534223 h 6534223"/>
              <a:gd name="connsiteX4" fmla="*/ 0 w 8275100"/>
              <a:gd name="connsiteY4" fmla="*/ 0 h 653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100" h="6534223">
                <a:moveTo>
                  <a:pt x="0" y="0"/>
                </a:moveTo>
                <a:lnTo>
                  <a:pt x="8275100" y="0"/>
                </a:lnTo>
                <a:lnTo>
                  <a:pt x="6471929" y="6534223"/>
                </a:lnTo>
                <a:lnTo>
                  <a:pt x="0" y="653422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8200" y="473336"/>
            <a:ext cx="6421820" cy="1217352"/>
          </a:xfrm>
        </p:spPr>
        <p:txBody>
          <a:bodyPr anchor="t"/>
          <a:lstStyle/>
          <a:p>
            <a:r>
              <a:rPr lang="en-US" dirty="0"/>
              <a:t>Click to edit Master title style</a:t>
            </a:r>
          </a:p>
        </p:txBody>
      </p:sp>
      <p:sp>
        <p:nvSpPr>
          <p:cNvPr id="3" name="Content Placeholder 2"/>
          <p:cNvSpPr>
            <a:spLocks noGrp="1"/>
          </p:cNvSpPr>
          <p:nvPr>
            <p:ph sz="half" idx="1"/>
          </p:nvPr>
        </p:nvSpPr>
        <p:spPr>
          <a:xfrm>
            <a:off x="838199" y="1825625"/>
            <a:ext cx="64218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841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7C389-BF5F-43D6-A718-B7871E6E85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21" t="7743" r="5767" b="4569"/>
          <a:stretch/>
        </p:blipFill>
        <p:spPr>
          <a:xfrm>
            <a:off x="320040" y="320041"/>
            <a:ext cx="11551920" cy="6214182"/>
          </a:xfrm>
          <a:prstGeom prst="rect">
            <a:avLst/>
          </a:prstGeom>
        </p:spPr>
      </p:pic>
      <p:sp>
        <p:nvSpPr>
          <p:cNvPr id="2" name="Title 1"/>
          <p:cNvSpPr>
            <a:spLocks noGrp="1"/>
          </p:cNvSpPr>
          <p:nvPr>
            <p:ph type="title"/>
          </p:nvPr>
        </p:nvSpPr>
        <p:spPr>
          <a:xfrm>
            <a:off x="838200" y="365127"/>
            <a:ext cx="4354157" cy="1990799"/>
          </a:xfrm>
        </p:spPr>
        <p:txBody>
          <a:bodyPr anchor="b"/>
          <a:lstStyle>
            <a:lvl1pPr algn="ctr">
              <a:defRPr sz="2800" b="0">
                <a:solidFill>
                  <a:schemeClr val="bg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9488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031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5275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45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3319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851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4877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621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1679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45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85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1639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9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29859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4994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38350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914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81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20294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343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55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47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18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1.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5.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1.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6.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1.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7.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theme" Target="../theme/theme8.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image" Target="../media/image5.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02236189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8" r:id="rId18"/>
    <p:sldLayoutId id="2147483689" r:id="rId19"/>
    <p:sldLayoutId id="2147483690" r:id="rId20"/>
    <p:sldLayoutId id="2147483691" r:id="rId21"/>
    <p:sldLayoutId id="2147483692" r:id="rId22"/>
    <p:sldLayoutId id="2147483694" r:id="rId23"/>
    <p:sldLayoutId id="2147483695" r:id="rId24"/>
    <p:sldLayoutId id="214748369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4004594504"/>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989BB-9451-401F-B7FB-04E9924B9DA8}"/>
              </a:ext>
            </a:extLst>
          </p:cNvPr>
          <p:cNvSpPr/>
          <p:nvPr userDrawn="1"/>
        </p:nvSpPr>
        <p:spPr>
          <a:xfrm>
            <a:off x="320039" y="331076"/>
            <a:ext cx="11551395" cy="620314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Placeholder 1"/>
          <p:cNvSpPr>
            <a:spLocks noGrp="1"/>
          </p:cNvSpPr>
          <p:nvPr>
            <p:ph type="title"/>
          </p:nvPr>
        </p:nvSpPr>
        <p:spPr>
          <a:xfrm>
            <a:off x="838200" y="702732"/>
            <a:ext cx="10515600" cy="79431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4F477F0C-18DF-4118-95AD-F06881668200}"/>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4" name="TextBox 13">
            <a:extLst>
              <a:ext uri="{FF2B5EF4-FFF2-40B4-BE49-F238E27FC236}">
                <a16:creationId xmlns:a16="http://schemas.microsoft.com/office/drawing/2014/main" id="{ACFAA6A1-BDD8-4EE2-B605-0955FEB9563C}"/>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5" name="Straight Connector 14">
            <a:extLst>
              <a:ext uri="{FF2B5EF4-FFF2-40B4-BE49-F238E27FC236}">
                <a16:creationId xmlns:a16="http://schemas.microsoft.com/office/drawing/2014/main" id="{EC8CF04A-FDE3-47AD-B2D0-F1557ECB9FDD}"/>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3C2B128-FF3F-4A75-B3A2-327F7B14E5B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7084717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33"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8" r:id="rId19"/>
    <p:sldLayoutId id="2147483719" r:id="rId20"/>
    <p:sldLayoutId id="2147483720" r:id="rId21"/>
    <p:sldLayoutId id="2147483721" r:id="rId22"/>
    <p:sldLayoutId id="2147483722" r:id="rId23"/>
    <p:sldLayoutId id="2147483723" r:id="rId24"/>
    <p:sldLayoutId id="2147483729" r:id="rId25"/>
    <p:sldLayoutId id="2147483724" r:id="rId26"/>
    <p:sldLayoutId id="2147483725" r:id="rId27"/>
    <p:sldLayoutId id="214748372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1284652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811" r:id="rId6"/>
    <p:sldLayoutId id="2147483747" r:id="rId7"/>
    <p:sldLayoutId id="2147483748" r:id="rId8"/>
    <p:sldLayoutId id="2147483749" r:id="rId9"/>
    <p:sldLayoutId id="2147483809" r:id="rId10"/>
    <p:sldLayoutId id="2147483810" r:id="rId11"/>
    <p:sldLayoutId id="2147483750" r:id="rId12"/>
    <p:sldLayoutId id="214748375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5945322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807" r:id="rId11"/>
    <p:sldLayoutId id="214748380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3408246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rgbClr val="2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59257031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420502174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8E7920-02CA-224C-B51A-047559214EE6}"/>
              </a:ext>
            </a:extLst>
          </p:cNvPr>
          <p:cNvSpPr/>
          <p:nvPr userDrawn="1"/>
        </p:nvSpPr>
        <p:spPr>
          <a:xfrm>
            <a:off x="320040" y="320041"/>
            <a:ext cx="11551920" cy="62141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35450289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56441967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2" Type="http://schemas.openxmlformats.org/officeDocument/2006/relationships/hyperlink" Target="https://ebsco-chinese.zoom.us/calendar/search?showType=2&amp;startDate=2021-07-01" TargetMode="Externa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hyperlink" Target="http://help.ebsco.com/" TargetMode="External"/><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 stone, arch&#10;&#10;Description automatically generated">
            <a:extLst>
              <a:ext uri="{FF2B5EF4-FFF2-40B4-BE49-F238E27FC236}">
                <a16:creationId xmlns:a16="http://schemas.microsoft.com/office/drawing/2014/main" id="{7674AABB-A558-452C-86C6-01E3A2C8905C}"/>
              </a:ext>
            </a:extLst>
          </p:cNvPr>
          <p:cNvPicPr>
            <a:picLocks noChangeAspect="1"/>
          </p:cNvPicPr>
          <p:nvPr/>
        </p:nvPicPr>
        <p:blipFill rotWithShape="1">
          <a:blip r:embed="rId2">
            <a:extLst>
              <a:ext uri="{28A0092B-C50C-407E-A947-70E740481C1C}">
                <a14:useLocalDpi xmlns:a14="http://schemas.microsoft.com/office/drawing/2010/main" val="0"/>
              </a:ext>
            </a:extLst>
          </a:blip>
          <a:srcRect l="48667" r="2667" b="9305"/>
          <a:stretch/>
        </p:blipFill>
        <p:spPr>
          <a:xfrm>
            <a:off x="5852160" y="274320"/>
            <a:ext cx="6096000" cy="6219786"/>
          </a:xfrm>
          <a:prstGeom prst="rect">
            <a:avLst/>
          </a:prstGeom>
          <a:noFill/>
        </p:spPr>
      </p:pic>
      <p:sp>
        <p:nvSpPr>
          <p:cNvPr id="14" name="Rectangle 13">
            <a:extLst>
              <a:ext uri="{FF2B5EF4-FFF2-40B4-BE49-F238E27FC236}">
                <a16:creationId xmlns:a16="http://schemas.microsoft.com/office/drawing/2014/main" id="{C23E049D-3721-4207-B960-0FDD9A462865}"/>
              </a:ext>
            </a:extLst>
          </p:cNvPr>
          <p:cNvSpPr/>
          <p:nvPr/>
        </p:nvSpPr>
        <p:spPr>
          <a:xfrm>
            <a:off x="274321" y="274320"/>
            <a:ext cx="5826672" cy="621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91A2429F-3DF2-4238-A1A5-406E887F97C5}"/>
              </a:ext>
            </a:extLst>
          </p:cNvPr>
          <p:cNvSpPr/>
          <p:nvPr/>
        </p:nvSpPr>
        <p:spPr>
          <a:xfrm>
            <a:off x="6100992" y="274319"/>
            <a:ext cx="273697" cy="6219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Rectangle 15">
            <a:extLst>
              <a:ext uri="{FF2B5EF4-FFF2-40B4-BE49-F238E27FC236}">
                <a16:creationId xmlns:a16="http://schemas.microsoft.com/office/drawing/2014/main" id="{9E8320F1-D2BC-4862-BA79-9E03159FE54A}"/>
              </a:ext>
            </a:extLst>
          </p:cNvPr>
          <p:cNvSpPr/>
          <p:nvPr/>
        </p:nvSpPr>
        <p:spPr>
          <a:xfrm>
            <a:off x="6100992" y="4273419"/>
            <a:ext cx="273697" cy="22206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7" name="Picture 16">
            <a:extLst>
              <a:ext uri="{FF2B5EF4-FFF2-40B4-BE49-F238E27FC236}">
                <a16:creationId xmlns:a16="http://schemas.microsoft.com/office/drawing/2014/main" id="{A0114D6E-0DEF-4F7A-91AC-1215C4FD90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5554" y="1139794"/>
            <a:ext cx="3224207" cy="684690"/>
          </a:xfrm>
          <a:prstGeom prst="rect">
            <a:avLst/>
          </a:prstGeom>
        </p:spPr>
      </p:pic>
      <p:sp>
        <p:nvSpPr>
          <p:cNvPr id="18" name="Title 7">
            <a:extLst>
              <a:ext uri="{FF2B5EF4-FFF2-40B4-BE49-F238E27FC236}">
                <a16:creationId xmlns:a16="http://schemas.microsoft.com/office/drawing/2014/main" id="{8607D244-3472-4AD6-8D72-8F7E0528B701}"/>
              </a:ext>
            </a:extLst>
          </p:cNvPr>
          <p:cNvSpPr>
            <a:spLocks noGrp="1"/>
          </p:cNvSpPr>
          <p:nvPr>
            <p:ph type="title"/>
          </p:nvPr>
        </p:nvSpPr>
        <p:spPr>
          <a:xfrm>
            <a:off x="863045" y="2689957"/>
            <a:ext cx="4649224" cy="1601857"/>
          </a:xfrm>
        </p:spPr>
        <p:txBody>
          <a:bodyPr/>
          <a:lstStyle/>
          <a:p>
            <a:pPr algn="ctr"/>
            <a:r>
              <a:rPr lang="en-US" sz="4400" i="1" dirty="0">
                <a:solidFill>
                  <a:schemeClr val="bg1"/>
                </a:solidFill>
              </a:rPr>
              <a:t>Art &amp; Architecture Source</a:t>
            </a:r>
            <a:br>
              <a:rPr lang="en-US" sz="4400" i="1" dirty="0">
                <a:solidFill>
                  <a:schemeClr val="bg1"/>
                </a:solidFill>
              </a:rPr>
            </a:br>
            <a:r>
              <a:rPr lang="zh-CN" altLang="en-US" sz="4400" dirty="0">
                <a:solidFill>
                  <a:schemeClr val="bg1"/>
                </a:solidFill>
              </a:rPr>
              <a:t>使用指南</a:t>
            </a:r>
            <a:endParaRPr lang="en-US" sz="4400" dirty="0">
              <a:solidFill>
                <a:schemeClr val="bg1"/>
              </a:solidFill>
            </a:endParaRPr>
          </a:p>
        </p:txBody>
      </p:sp>
      <p:pic>
        <p:nvPicPr>
          <p:cNvPr id="19" name="Picture 18" descr="A black and white image of a white dot on a black background&#10;&#10;Description automatically generated with low confidence">
            <a:extLst>
              <a:ext uri="{FF2B5EF4-FFF2-40B4-BE49-F238E27FC236}">
                <a16:creationId xmlns:a16="http://schemas.microsoft.com/office/drawing/2014/main" id="{0DC6DD33-01CD-48C1-86EA-A214080BE935}"/>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r="1043"/>
          <a:stretch/>
        </p:blipFill>
        <p:spPr>
          <a:xfrm>
            <a:off x="-1" y="4843488"/>
            <a:ext cx="12192001" cy="1583918"/>
          </a:xfrm>
          <a:prstGeom prst="rect">
            <a:avLst/>
          </a:prstGeom>
        </p:spPr>
      </p:pic>
    </p:spTree>
    <p:extLst>
      <p:ext uri="{BB962C8B-B14F-4D97-AF65-F5344CB8AC3E}">
        <p14:creationId xmlns:p14="http://schemas.microsoft.com/office/powerpoint/2010/main" val="316723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altLang="zh-CN" i="1" dirty="0"/>
              <a:t>Art &amp; Architecture Source</a:t>
            </a:r>
            <a:br>
              <a:rPr lang="en-US" altLang="zh-CN"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458339" cy="3984171"/>
          </a:xfrm>
        </p:spPr>
        <p:txBody>
          <a:bodyPr/>
          <a:lstStyle/>
          <a:p>
            <a:pPr marL="342900" indent="-342900">
              <a:lnSpc>
                <a:spcPct val="100000"/>
              </a:lnSpc>
              <a:spcBef>
                <a:spcPts val="1800"/>
              </a:spcBef>
            </a:pPr>
            <a:r>
              <a:rPr lang="en-US" i="1" dirty="0"/>
              <a:t>Curator*</a:t>
            </a:r>
          </a:p>
          <a:p>
            <a:pPr marL="342900" indent="-342900">
              <a:lnSpc>
                <a:spcPct val="100000"/>
              </a:lnSpc>
              <a:spcBef>
                <a:spcPts val="1800"/>
              </a:spcBef>
            </a:pPr>
            <a:r>
              <a:rPr lang="en-US" i="1" dirty="0"/>
              <a:t>DYNA - </a:t>
            </a:r>
            <a:r>
              <a:rPr lang="en-US" i="1" dirty="0" err="1"/>
              <a:t>Ingeniería</a:t>
            </a:r>
            <a:r>
              <a:rPr lang="en-US" i="1" dirty="0"/>
              <a:t> e </a:t>
            </a:r>
            <a:r>
              <a:rPr lang="en-US" i="1" dirty="0" err="1"/>
              <a:t>Industria</a:t>
            </a:r>
            <a:r>
              <a:rPr lang="en-US" i="1" dirty="0"/>
              <a:t>*</a:t>
            </a:r>
          </a:p>
          <a:p>
            <a:pPr marL="342900" indent="-342900">
              <a:lnSpc>
                <a:spcPct val="100000"/>
              </a:lnSpc>
              <a:spcBef>
                <a:spcPts val="1800"/>
              </a:spcBef>
            </a:pPr>
            <a:r>
              <a:rPr lang="en-US" i="1" dirty="0"/>
              <a:t>Fashion Theory: The Journal of Dress, Body &amp; Culture*</a:t>
            </a:r>
          </a:p>
          <a:p>
            <a:pPr marL="342900" indent="-342900">
              <a:lnSpc>
                <a:spcPct val="100000"/>
              </a:lnSpc>
              <a:spcBef>
                <a:spcPts val="1800"/>
              </a:spcBef>
            </a:pPr>
            <a:r>
              <a:rPr lang="en-US" i="1" dirty="0"/>
              <a:t>International Journal of Islamic Architecture*</a:t>
            </a:r>
          </a:p>
          <a:p>
            <a:pPr marL="342900" indent="-342900">
              <a:lnSpc>
                <a:spcPct val="100000"/>
              </a:lnSpc>
              <a:spcBef>
                <a:spcPts val="1800"/>
              </a:spcBef>
            </a:pPr>
            <a:r>
              <a:rPr lang="en-US" i="1" dirty="0"/>
              <a:t>Journal of Curatorial Studies*</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2" descr="Curator: The Museum Journal - Wiley Online Library">
            <a:extLst>
              <a:ext uri="{FF2B5EF4-FFF2-40B4-BE49-F238E27FC236}">
                <a16:creationId xmlns:a16="http://schemas.microsoft.com/office/drawing/2014/main" id="{A9079F2F-ECAE-42A4-8AF6-FBC175419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615" y="700736"/>
            <a:ext cx="1602317"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Fashion Theory: Vol 25, No 1">
            <a:extLst>
              <a:ext uri="{FF2B5EF4-FFF2-40B4-BE49-F238E27FC236}">
                <a16:creationId xmlns:a16="http://schemas.microsoft.com/office/drawing/2014/main" id="{0BCFD68A-1FE6-40E3-BC9A-5AB65C37C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382" y="1939976"/>
            <a:ext cx="1613958"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International Journal of Islamic Architecture (IJIA) abstracts now  available on Archnet | MIT Libraries News">
            <a:extLst>
              <a:ext uri="{FF2B5EF4-FFF2-40B4-BE49-F238E27FC236}">
                <a16:creationId xmlns:a16="http://schemas.microsoft.com/office/drawing/2014/main" id="{9164F865-5F3E-497C-941A-809C60F188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2512" y="3588296"/>
            <a:ext cx="1628775"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76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altLang="zh-CN" i="1" dirty="0"/>
              <a:t>Art &amp; Architecture Source</a:t>
            </a:r>
            <a:br>
              <a:rPr lang="en-US" altLang="zh-CN"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458339" cy="3984171"/>
          </a:xfrm>
        </p:spPr>
        <p:txBody>
          <a:bodyPr/>
          <a:lstStyle/>
          <a:p>
            <a:pPr marL="342900" indent="-342900">
              <a:lnSpc>
                <a:spcPct val="100000"/>
              </a:lnSpc>
              <a:spcBef>
                <a:spcPts val="1800"/>
              </a:spcBef>
            </a:pPr>
            <a:r>
              <a:rPr lang="en-US" i="1" dirty="0"/>
              <a:t>Modern Painters*</a:t>
            </a:r>
          </a:p>
          <a:p>
            <a:pPr marL="342900" indent="-342900">
              <a:lnSpc>
                <a:spcPct val="100000"/>
              </a:lnSpc>
              <a:spcBef>
                <a:spcPts val="1800"/>
              </a:spcBef>
            </a:pPr>
            <a:r>
              <a:rPr lang="en-US" i="1" dirty="0"/>
              <a:t>Moving Image Review &amp; Art Journal*</a:t>
            </a:r>
          </a:p>
          <a:p>
            <a:pPr marL="342900" indent="-342900">
              <a:lnSpc>
                <a:spcPct val="100000"/>
              </a:lnSpc>
              <a:spcBef>
                <a:spcPts val="1800"/>
              </a:spcBef>
            </a:pPr>
            <a:r>
              <a:rPr lang="en-US" i="1" dirty="0"/>
              <a:t>PUBLIC*</a:t>
            </a:r>
          </a:p>
          <a:p>
            <a:pPr marL="342900" indent="-342900">
              <a:lnSpc>
                <a:spcPct val="100000"/>
              </a:lnSpc>
              <a:spcBef>
                <a:spcPts val="1800"/>
              </a:spcBef>
            </a:pPr>
            <a:r>
              <a:rPr lang="en-US" i="1" dirty="0"/>
              <a:t>Review of Artistic Education*</a:t>
            </a:r>
          </a:p>
          <a:p>
            <a:pPr marL="342900" indent="-342900">
              <a:lnSpc>
                <a:spcPct val="100000"/>
              </a:lnSpc>
              <a:spcBef>
                <a:spcPts val="1800"/>
              </a:spcBef>
            </a:pPr>
            <a:r>
              <a:rPr lang="en-US" i="1" dirty="0"/>
              <a:t>Scene*</a:t>
            </a:r>
          </a:p>
          <a:p>
            <a:pPr marL="342900" indent="-342900">
              <a:lnSpc>
                <a:spcPct val="100000"/>
              </a:lnSpc>
              <a:spcBef>
                <a:spcPts val="1800"/>
              </a:spcBef>
            </a:pPr>
            <a:r>
              <a:rPr lang="en-US" i="1" dirty="0"/>
              <a:t>Sculpture</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2" descr="Intellect Books | MIRAJ: Moving Image Review &amp;amp; Art Journal">
            <a:extLst>
              <a:ext uri="{FF2B5EF4-FFF2-40B4-BE49-F238E27FC236}">
                <a16:creationId xmlns:a16="http://schemas.microsoft.com/office/drawing/2014/main" id="{B5EA3D55-2356-471B-BDCF-297B5D326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614" y="718605"/>
            <a:ext cx="161544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Intellect Books | PUBLIC">
            <a:extLst>
              <a:ext uri="{FF2B5EF4-FFF2-40B4-BE49-F238E27FC236}">
                <a16:creationId xmlns:a16="http://schemas.microsoft.com/office/drawing/2014/main" id="{A846F51F-8121-480B-86ED-16448D719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7502" y="1939976"/>
            <a:ext cx="180594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Intellect Books | Scene">
            <a:extLst>
              <a:ext uri="{FF2B5EF4-FFF2-40B4-BE49-F238E27FC236}">
                <a16:creationId xmlns:a16="http://schemas.microsoft.com/office/drawing/2014/main" id="{F53C3270-BAA8-4345-A3AB-EAE3E2A5E9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8227" y="3588296"/>
            <a:ext cx="162306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28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altLang="zh-CN" i="1" dirty="0"/>
              <a:t>Art &amp; Architecture Source</a:t>
            </a:r>
            <a:br>
              <a:rPr lang="en-US" altLang="zh-CN"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846788" cy="3984171"/>
          </a:xfrm>
        </p:spPr>
        <p:txBody>
          <a:bodyPr/>
          <a:lstStyle/>
          <a:p>
            <a:pPr marL="342900" indent="-342900">
              <a:lnSpc>
                <a:spcPct val="100000"/>
              </a:lnSpc>
              <a:spcBef>
                <a:spcPts val="1800"/>
              </a:spcBef>
            </a:pPr>
            <a:r>
              <a:rPr lang="en-US" i="1" dirty="0"/>
              <a:t>Sight &amp; Sound</a:t>
            </a:r>
          </a:p>
          <a:p>
            <a:pPr marL="342900" indent="-342900">
              <a:lnSpc>
                <a:spcPct val="100000"/>
              </a:lnSpc>
              <a:spcBef>
                <a:spcPts val="1800"/>
              </a:spcBef>
            </a:pPr>
            <a:r>
              <a:rPr lang="en-US" i="1" dirty="0"/>
              <a:t>Studies in Romanticism*</a:t>
            </a:r>
          </a:p>
          <a:p>
            <a:pPr marL="342900" indent="-342900">
              <a:lnSpc>
                <a:spcPct val="100000"/>
              </a:lnSpc>
              <a:spcBef>
                <a:spcPts val="1800"/>
              </a:spcBef>
            </a:pPr>
            <a:r>
              <a:rPr lang="en-US" i="1" dirty="0"/>
              <a:t>Visible Language</a:t>
            </a:r>
          </a:p>
          <a:p>
            <a:pPr marL="342900" indent="-342900">
              <a:lnSpc>
                <a:spcPct val="100000"/>
              </a:lnSpc>
              <a:spcBef>
                <a:spcPts val="1800"/>
              </a:spcBef>
            </a:pPr>
            <a:r>
              <a:rPr lang="en-US" i="1" dirty="0"/>
              <a:t>Visual Inquiry: Learning &amp; Teaching Art*</a:t>
            </a:r>
          </a:p>
          <a:p>
            <a:pPr marL="342900" indent="-342900">
              <a:lnSpc>
                <a:spcPct val="100000"/>
              </a:lnSpc>
              <a:spcBef>
                <a:spcPts val="1800"/>
              </a:spcBef>
            </a:pPr>
            <a:r>
              <a:rPr lang="en-US" i="1" dirty="0" err="1"/>
              <a:t>Yishu</a:t>
            </a:r>
            <a:r>
              <a:rPr lang="en-US" i="1" dirty="0"/>
              <a:t>: Journal of Contemporary Chinese Art*</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4" descr="Intellect Books | Visual Inquiry - Learning and Teaching Art : Editor G.  James Daichendt">
            <a:extLst>
              <a:ext uri="{FF2B5EF4-FFF2-40B4-BE49-F238E27FC236}">
                <a16:creationId xmlns:a16="http://schemas.microsoft.com/office/drawing/2014/main" id="{BD0133EC-0774-4228-9A72-8B6E29E2F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436" y="1939976"/>
            <a:ext cx="158877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6" descr="Yishu Journal of Contemporary Chinese Art: Volume 20, Number 1, Spring –  Vancouver Art Gallery Store">
            <a:extLst>
              <a:ext uri="{FF2B5EF4-FFF2-40B4-BE49-F238E27FC236}">
                <a16:creationId xmlns:a16="http://schemas.microsoft.com/office/drawing/2014/main" id="{57E23002-0FC5-47F7-84AC-48FBA6D1E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303" y="3610947"/>
            <a:ext cx="1370542"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Studies in Romanticism | JHU Press">
            <a:extLst>
              <a:ext uri="{FF2B5EF4-FFF2-40B4-BE49-F238E27FC236}">
                <a16:creationId xmlns:a16="http://schemas.microsoft.com/office/drawing/2014/main" id="{0EF3A65D-0074-47CA-82F5-F8F3B8243E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246" y="718605"/>
            <a:ext cx="1589808"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4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838200" y="2514600"/>
            <a:ext cx="10515600" cy="1023710"/>
          </a:xfrm>
        </p:spPr>
        <p:txBody>
          <a:bodyPr/>
          <a:lstStyle/>
          <a:p>
            <a:pPr algn="ctr"/>
            <a:r>
              <a:rPr lang="en-US" altLang="zh-CN" sz="4000" dirty="0"/>
              <a:t>EBSCOhost</a:t>
            </a:r>
            <a:r>
              <a:rPr lang="zh-CN" altLang="zh-CN" sz="4000" dirty="0"/>
              <a:t>平台操作指南</a:t>
            </a:r>
            <a:br>
              <a:rPr lang="zh-CN" altLang="zh-CN" sz="4000" dirty="0"/>
            </a:br>
            <a:endParaRPr lang="zh-CN" altLang="en-US" sz="4000" dirty="0"/>
          </a:p>
        </p:txBody>
      </p:sp>
    </p:spTree>
    <p:extLst>
      <p:ext uri="{BB962C8B-B14F-4D97-AF65-F5344CB8AC3E}">
        <p14:creationId xmlns:p14="http://schemas.microsoft.com/office/powerpoint/2010/main" val="7152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DB488-68B3-4264-85CE-CD6673536AE3}"/>
              </a:ext>
            </a:extLst>
          </p:cNvPr>
          <p:cNvPicPr>
            <a:picLocks noChangeAspect="1"/>
          </p:cNvPicPr>
          <p:nvPr/>
        </p:nvPicPr>
        <p:blipFill>
          <a:blip r:embed="rId2"/>
          <a:stretch>
            <a:fillRect/>
          </a:stretch>
        </p:blipFill>
        <p:spPr>
          <a:xfrm>
            <a:off x="0" y="1371600"/>
            <a:ext cx="7540161" cy="4432430"/>
          </a:xfrm>
          <a:prstGeom prst="rect">
            <a:avLst/>
          </a:prstGeom>
          <a:ln>
            <a:solidFill>
              <a:schemeClr val="accent1"/>
            </a:solidFill>
          </a:ln>
        </p:spPr>
      </p:pic>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838200" y="347890"/>
            <a:ext cx="10515600" cy="1023710"/>
          </a:xfrm>
        </p:spPr>
        <p:txBody>
          <a:bodyPr/>
          <a:lstStyle/>
          <a:p>
            <a:r>
              <a:rPr lang="zh-CN" altLang="en-US" dirty="0"/>
              <a:t>一 高级检索技巧</a:t>
            </a:r>
          </a:p>
        </p:txBody>
      </p:sp>
      <p:sp>
        <p:nvSpPr>
          <p:cNvPr id="5" name="TextBox 4">
            <a:extLst>
              <a:ext uri="{FF2B5EF4-FFF2-40B4-BE49-F238E27FC236}">
                <a16:creationId xmlns:a16="http://schemas.microsoft.com/office/drawing/2014/main" id="{0C6E883A-D787-4053-98F9-488932DACB62}"/>
              </a:ext>
            </a:extLst>
          </p:cNvPr>
          <p:cNvSpPr txBox="1"/>
          <p:nvPr/>
        </p:nvSpPr>
        <p:spPr>
          <a:xfrm>
            <a:off x="7467601" y="802600"/>
            <a:ext cx="4495799"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a:ea typeface="+mn-ea"/>
                <a:cs typeface="+mn-cs"/>
              </a:rPr>
              <a:t>1</a:t>
            </a:r>
            <a:r>
              <a:rPr kumimoji="0" lang="en-US" altLang="zh-CN" sz="2400" b="0" i="0" u="none" strike="noStrike" kern="1200" cap="none" spc="0" normalizeH="0" baseline="0" noProof="0" dirty="0">
                <a:ln>
                  <a:noFill/>
                </a:ln>
                <a:solidFill>
                  <a:prstClr val="black"/>
                </a:solidFill>
                <a:effectLst/>
                <a:uLnTx/>
                <a:uFillTx/>
                <a:latin typeface="Arial"/>
                <a:ea typeface="+mn-ea"/>
                <a:cs typeface="+mn-cs"/>
              </a:rPr>
              <a:t> </a:t>
            </a:r>
            <a:r>
              <a:rPr kumimoji="0" lang="zh-CN" altLang="zh-CN" sz="2400" b="0" i="0" u="none" strike="noStrike" kern="1200" cap="none" spc="0" normalizeH="0" baseline="0" noProof="0" dirty="0">
                <a:ln>
                  <a:noFill/>
                </a:ln>
                <a:solidFill>
                  <a:prstClr val="black"/>
                </a:solidFill>
                <a:effectLst/>
                <a:uLnTx/>
                <a:uFillTx/>
                <a:latin typeface="Arial"/>
                <a:ea typeface="+mn-ea"/>
                <a:cs typeface="+mn-cs"/>
              </a:rPr>
              <a:t>布尔逻辑运算符：</a:t>
            </a:r>
            <a:r>
              <a:rPr kumimoji="0" lang="en-US" altLang="zh-CN" sz="2400" b="0" i="0" u="none" strike="noStrike" kern="1200" cap="none" spc="0" normalizeH="0" baseline="0" noProof="0" dirty="0">
                <a:ln>
                  <a:noFill/>
                </a:ln>
                <a:solidFill>
                  <a:prstClr val="black"/>
                </a:solidFill>
                <a:effectLst/>
                <a:uLnTx/>
                <a:uFillTx/>
                <a:latin typeface="Arial"/>
                <a:ea typeface="+mn-ea"/>
                <a:cs typeface="+mn-cs"/>
              </a:rPr>
              <a:t>AND, OR</a:t>
            </a:r>
            <a:r>
              <a:rPr kumimoji="0" lang="zh-CN" altLang="zh-CN" sz="2400" b="0" i="0" u="none" strike="noStrike" kern="1200" cap="none" spc="0" normalizeH="0" baseline="0" noProof="0" dirty="0">
                <a:ln>
                  <a:noFill/>
                </a:ln>
                <a:solidFill>
                  <a:prstClr val="black"/>
                </a:solidFill>
                <a:effectLst/>
                <a:uLnTx/>
                <a:uFillTx/>
                <a:latin typeface="Arial"/>
                <a:ea typeface="+mn-ea"/>
                <a:cs typeface="+mn-cs"/>
              </a:rPr>
              <a:t>和</a:t>
            </a:r>
            <a:r>
              <a:rPr kumimoji="0" lang="en-US" altLang="zh-CN" sz="2400" b="0" i="0" u="none" strike="noStrike" kern="1200" cap="none" spc="0" normalizeH="0" baseline="0" noProof="0" dirty="0">
                <a:ln>
                  <a:noFill/>
                </a:ln>
                <a:solidFill>
                  <a:prstClr val="black"/>
                </a:solidFill>
                <a:effectLst/>
                <a:uLnTx/>
                <a:uFillTx/>
                <a:latin typeface="Arial"/>
                <a:ea typeface="+mn-ea"/>
                <a:cs typeface="+mn-cs"/>
              </a:rPr>
              <a:t> NOT</a:t>
            </a:r>
            <a:r>
              <a:rPr kumimoji="0" lang="zh-CN" altLang="zh-CN" sz="2400" b="0" i="0" u="none" strike="noStrike" kern="1200" cap="none" spc="0" normalizeH="0" baseline="0" noProof="0" dirty="0">
                <a:ln>
                  <a:noFill/>
                </a:ln>
                <a:solidFill>
                  <a:prstClr val="black"/>
                </a:solidFill>
                <a:effectLst/>
                <a:uLnTx/>
                <a:uFillTx/>
                <a:latin typeface="Arial"/>
                <a:ea typeface="+mn-ea"/>
                <a:cs typeface="+mn-cs"/>
              </a:rPr>
              <a:t>，用于连接关键词。</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AND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用于缩小检索范围，类似于“交集”概念</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coffee and tea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检索到的结果中既包含</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coffee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也包含</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tea</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OR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用于扩大检索范围，类似于“并集”概念</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college or university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检索的结果中或者包含</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college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，或者包含</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university</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NOT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用于排除检索结果中不需要的项，类似于“非”的概念</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 Cookies not computer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检索的结果只和</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Cookies</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相关，不包含</a:t>
            </a:r>
            <a:r>
              <a:rPr kumimoji="0" lang="en-US" altLang="zh-CN" sz="2000" b="0" i="0" u="none" strike="noStrike" kern="1200" cap="none" spc="0" normalizeH="0" baseline="0" noProof="0" dirty="0">
                <a:ln>
                  <a:noFill/>
                </a:ln>
                <a:solidFill>
                  <a:prstClr val="black"/>
                </a:solidFill>
                <a:effectLst/>
                <a:uLnTx/>
                <a:uFillTx/>
                <a:latin typeface="Arial"/>
                <a:ea typeface="+mn-ea"/>
                <a:cs typeface="+mn-cs"/>
              </a:rPr>
              <a:t>computer </a:t>
            </a:r>
            <a:r>
              <a:rPr kumimoji="0" lang="zh-CN" altLang="zh-CN" sz="20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Rectangle 8">
            <a:extLst>
              <a:ext uri="{FF2B5EF4-FFF2-40B4-BE49-F238E27FC236}">
                <a16:creationId xmlns:a16="http://schemas.microsoft.com/office/drawing/2014/main" id="{243D824E-58B8-413E-A772-C4B0226996A1}"/>
              </a:ext>
            </a:extLst>
          </p:cNvPr>
          <p:cNvSpPr/>
          <p:nvPr/>
        </p:nvSpPr>
        <p:spPr>
          <a:xfrm>
            <a:off x="368200" y="2492783"/>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1</a:t>
            </a:r>
          </a:p>
        </p:txBody>
      </p:sp>
      <p:sp>
        <p:nvSpPr>
          <p:cNvPr id="10" name="Rectangle 9">
            <a:extLst>
              <a:ext uri="{FF2B5EF4-FFF2-40B4-BE49-F238E27FC236}">
                <a16:creationId xmlns:a16="http://schemas.microsoft.com/office/drawing/2014/main" id="{DADE8D51-5C82-4BCF-ADD0-342ED0E102EF}"/>
              </a:ext>
            </a:extLst>
          </p:cNvPr>
          <p:cNvSpPr/>
          <p:nvPr/>
        </p:nvSpPr>
        <p:spPr>
          <a:xfrm>
            <a:off x="4277067" y="2421093"/>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2</a:t>
            </a:r>
          </a:p>
        </p:txBody>
      </p:sp>
      <p:sp>
        <p:nvSpPr>
          <p:cNvPr id="11" name="Rectangle 10">
            <a:extLst>
              <a:ext uri="{FF2B5EF4-FFF2-40B4-BE49-F238E27FC236}">
                <a16:creationId xmlns:a16="http://schemas.microsoft.com/office/drawing/2014/main" id="{0F7766E8-CE7E-48DB-A64C-F39D2D545780}"/>
              </a:ext>
            </a:extLst>
          </p:cNvPr>
          <p:cNvSpPr/>
          <p:nvPr/>
        </p:nvSpPr>
        <p:spPr>
          <a:xfrm>
            <a:off x="2237116" y="4514464"/>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3</a:t>
            </a:r>
          </a:p>
        </p:txBody>
      </p:sp>
      <p:sp>
        <p:nvSpPr>
          <p:cNvPr id="12" name="Rectangle 11">
            <a:extLst>
              <a:ext uri="{FF2B5EF4-FFF2-40B4-BE49-F238E27FC236}">
                <a16:creationId xmlns:a16="http://schemas.microsoft.com/office/drawing/2014/main" id="{A9C99388-D36A-46E6-9491-3BF90E830619}"/>
              </a:ext>
            </a:extLst>
          </p:cNvPr>
          <p:cNvSpPr/>
          <p:nvPr/>
        </p:nvSpPr>
        <p:spPr>
          <a:xfrm>
            <a:off x="4828447" y="4541364"/>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4</a:t>
            </a:r>
          </a:p>
        </p:txBody>
      </p:sp>
    </p:spTree>
    <p:extLst>
      <p:ext uri="{BB962C8B-B14F-4D97-AF65-F5344CB8AC3E}">
        <p14:creationId xmlns:p14="http://schemas.microsoft.com/office/powerpoint/2010/main" val="27776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38200" y="457200"/>
            <a:ext cx="10515600" cy="5867400"/>
          </a:xfrm>
        </p:spPr>
        <p:txBody>
          <a:bodyPr/>
          <a:lstStyle/>
          <a:p>
            <a:pPr marL="0" indent="0">
              <a:buNone/>
            </a:pPr>
            <a:r>
              <a:rPr lang="en-US" altLang="zh-CN" dirty="0"/>
              <a:t>2 </a:t>
            </a:r>
            <a:r>
              <a:rPr lang="zh-CN" altLang="zh-CN" dirty="0"/>
              <a:t>选择字段：</a:t>
            </a:r>
            <a:r>
              <a:rPr lang="zh-CN" altLang="zh-CN" sz="2000" dirty="0"/>
              <a:t>控制关键词的性质及出现的位置，例如选中“</a:t>
            </a:r>
            <a:r>
              <a:rPr lang="en-US" altLang="zh-CN" sz="2000" dirty="0"/>
              <a:t>TI </a:t>
            </a:r>
            <a:r>
              <a:rPr lang="zh-CN" altLang="zh-CN" sz="2000" dirty="0"/>
              <a:t>标题”代表希望关键词出现在标题中，选择“</a:t>
            </a:r>
            <a:r>
              <a:rPr lang="en-US" altLang="zh-CN" sz="2000" dirty="0"/>
              <a:t>SO </a:t>
            </a:r>
            <a:r>
              <a:rPr lang="zh-CN" altLang="zh-CN" sz="2000" dirty="0"/>
              <a:t>来源”则希望输入的关键词是作为来源期刊名称出现</a:t>
            </a:r>
            <a:r>
              <a:rPr lang="zh-CN" altLang="zh-CN" dirty="0"/>
              <a:t>。</a:t>
            </a:r>
          </a:p>
          <a:p>
            <a:pPr marL="0" indent="0">
              <a:buNone/>
            </a:pPr>
            <a:r>
              <a:rPr lang="en-US" altLang="zh-CN" dirty="0"/>
              <a:t>3 </a:t>
            </a:r>
            <a:r>
              <a:rPr lang="zh-CN" altLang="zh-CN" dirty="0"/>
              <a:t>选择检索模式</a:t>
            </a:r>
          </a:p>
          <a:p>
            <a:pPr lvl="0">
              <a:buFont typeface="Wingdings" panose="05000000000000000000" pitchFamily="2" charset="2"/>
              <a:buChar char="Ø"/>
            </a:pPr>
            <a:r>
              <a:rPr lang="zh-CN" altLang="zh-CN" sz="2000" dirty="0"/>
              <a:t>布尔逻辑</a:t>
            </a:r>
            <a:r>
              <a:rPr lang="en-US" altLang="zh-CN" sz="2000" dirty="0"/>
              <a:t>/</a:t>
            </a:r>
            <a:r>
              <a:rPr lang="zh-CN" altLang="zh-CN" sz="2000" dirty="0"/>
              <a:t>词组</a:t>
            </a:r>
            <a:r>
              <a:rPr lang="en-US" altLang="zh-CN" sz="2000" dirty="0"/>
              <a:t> </a:t>
            </a:r>
            <a:r>
              <a:rPr lang="zh-CN" altLang="zh-CN" sz="2000" dirty="0"/>
              <a:t>– 支持布尔逻辑检索和词组检索</a:t>
            </a:r>
            <a:r>
              <a:rPr lang="en-US" altLang="zh-CN" sz="2000" dirty="0"/>
              <a:t>.</a:t>
            </a:r>
            <a:endParaRPr lang="zh-CN" altLang="zh-CN" sz="2000" dirty="0"/>
          </a:p>
          <a:p>
            <a:pPr lvl="0">
              <a:buFont typeface="Wingdings" panose="05000000000000000000" pitchFamily="2" charset="2"/>
              <a:buChar char="Ø"/>
            </a:pPr>
            <a:r>
              <a:rPr lang="zh-CN" altLang="zh-CN" sz="2000" dirty="0"/>
              <a:t>查找所有检索词</a:t>
            </a:r>
            <a:r>
              <a:rPr lang="en-US" altLang="zh-CN" sz="2000" dirty="0"/>
              <a:t>-</a:t>
            </a:r>
            <a:r>
              <a:rPr lang="zh-CN" altLang="zh-CN" sz="2000" dirty="0"/>
              <a:t>不需运用</a:t>
            </a:r>
            <a:r>
              <a:rPr lang="en-US" altLang="zh-CN" sz="2000" dirty="0"/>
              <a:t>AND </a:t>
            </a:r>
            <a:r>
              <a:rPr lang="zh-CN" altLang="zh-CN" sz="2000" dirty="0"/>
              <a:t>逻辑运算符，默认查找所有输入的关键词</a:t>
            </a:r>
          </a:p>
          <a:p>
            <a:pPr lvl="0">
              <a:buFont typeface="Wingdings" panose="05000000000000000000" pitchFamily="2" charset="2"/>
              <a:buChar char="Ø"/>
            </a:pPr>
            <a:r>
              <a:rPr lang="zh-CN" altLang="zh-CN" sz="2000" dirty="0"/>
              <a:t>查找任意检索词</a:t>
            </a:r>
            <a:r>
              <a:rPr lang="en-US" altLang="zh-CN" sz="2000" dirty="0"/>
              <a:t> </a:t>
            </a:r>
            <a:r>
              <a:rPr lang="zh-CN" altLang="zh-CN" sz="2000" dirty="0"/>
              <a:t>– 不需运用</a:t>
            </a:r>
            <a:r>
              <a:rPr lang="en-US" altLang="zh-CN" sz="2000" dirty="0"/>
              <a:t>OR </a:t>
            </a:r>
            <a:r>
              <a:rPr lang="zh-CN" altLang="zh-CN" sz="2000" dirty="0"/>
              <a:t>逻辑运算符，默认查找任意输入的关键词</a:t>
            </a:r>
          </a:p>
          <a:p>
            <a:pPr lvl="0">
              <a:buFont typeface="Wingdings" panose="05000000000000000000" pitchFamily="2" charset="2"/>
              <a:buChar char="Ø"/>
            </a:pPr>
            <a:r>
              <a:rPr lang="zh-CN" altLang="zh-CN" sz="2000" dirty="0"/>
              <a:t>智能全文检索</a:t>
            </a:r>
            <a:r>
              <a:rPr lang="en-US" altLang="zh-CN" sz="2000" dirty="0"/>
              <a:t>-</a:t>
            </a:r>
            <a:r>
              <a:rPr lang="zh-CN" altLang="zh-CN" sz="2000" dirty="0"/>
              <a:t>您可输入一段文字，系统自动帮您检索相匹配的文章</a:t>
            </a:r>
            <a:endParaRPr lang="en-US" altLang="zh-CN" sz="2000" dirty="0"/>
          </a:p>
          <a:p>
            <a:pPr marL="0" indent="0">
              <a:buNone/>
            </a:pPr>
            <a:r>
              <a:rPr lang="en-US" altLang="zh-CN" dirty="0"/>
              <a:t>4 </a:t>
            </a:r>
            <a:r>
              <a:rPr lang="zh-CN" altLang="zh-CN" dirty="0"/>
              <a:t>扩展条件</a:t>
            </a:r>
          </a:p>
          <a:p>
            <a:pPr lvl="0">
              <a:buFont typeface="Wingdings" panose="05000000000000000000" pitchFamily="2" charset="2"/>
              <a:buChar char="Ø"/>
            </a:pPr>
            <a:r>
              <a:rPr lang="zh-CN" altLang="zh-CN" sz="2000" dirty="0"/>
              <a:t>应用对等科目</a:t>
            </a:r>
            <a:r>
              <a:rPr lang="en-US" altLang="zh-CN" sz="2000" dirty="0"/>
              <a:t> </a:t>
            </a:r>
            <a:r>
              <a:rPr lang="zh-CN" altLang="zh-CN" sz="2000" dirty="0"/>
              <a:t>– 同时检索相关主题词对应的文献</a:t>
            </a:r>
            <a:r>
              <a:rPr lang="en-US" altLang="zh-CN" sz="2000" dirty="0"/>
              <a:t>.</a:t>
            </a:r>
            <a:endParaRPr lang="zh-CN" altLang="zh-CN" sz="2000" dirty="0"/>
          </a:p>
          <a:p>
            <a:pPr lvl="0">
              <a:buFont typeface="Wingdings" panose="05000000000000000000" pitchFamily="2" charset="2"/>
              <a:buChar char="Ø"/>
            </a:pPr>
            <a:r>
              <a:rPr lang="zh-CN" altLang="zh-CN" sz="2000" dirty="0"/>
              <a:t>运用相关词语</a:t>
            </a:r>
            <a:r>
              <a:rPr lang="en-US" altLang="zh-CN" sz="2000" dirty="0"/>
              <a:t> </a:t>
            </a:r>
            <a:r>
              <a:rPr lang="zh-CN" altLang="zh-CN" sz="2000" dirty="0"/>
              <a:t>– 同时检索与您输入的关键词语义相近的关键词</a:t>
            </a:r>
          </a:p>
          <a:p>
            <a:pPr lvl="0">
              <a:buFont typeface="Wingdings" panose="05000000000000000000" pitchFamily="2" charset="2"/>
              <a:buChar char="Ø"/>
            </a:pPr>
            <a:r>
              <a:rPr lang="zh-CN" altLang="zh-CN" sz="2000" dirty="0"/>
              <a:t>同时在文章全文范围内搜索</a:t>
            </a:r>
            <a:r>
              <a:rPr lang="en-US" altLang="zh-CN" sz="2000" dirty="0"/>
              <a:t> </a:t>
            </a:r>
            <a:r>
              <a:rPr lang="zh-CN" altLang="zh-CN" sz="2000" dirty="0"/>
              <a:t>– 在全文范围内检索您输入的关键词</a:t>
            </a:r>
          </a:p>
          <a:p>
            <a:pPr lvl="0">
              <a:buFont typeface="Wingdings" panose="05000000000000000000" pitchFamily="2" charset="2"/>
              <a:buChar char="Ø"/>
            </a:pPr>
            <a:endParaRPr lang="zh-CN" altLang="zh-CN" sz="2000" dirty="0"/>
          </a:p>
          <a:p>
            <a:endParaRPr lang="zh-CN" altLang="en-US" dirty="0"/>
          </a:p>
        </p:txBody>
      </p:sp>
    </p:spTree>
    <p:extLst>
      <p:ext uri="{BB962C8B-B14F-4D97-AF65-F5344CB8AC3E}">
        <p14:creationId xmlns:p14="http://schemas.microsoft.com/office/powerpoint/2010/main" val="39913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sz="2400" dirty="0"/>
              <a:t>检索举例：</a:t>
            </a:r>
            <a:br>
              <a:rPr lang="en-US" altLang="zh-CN" sz="2400" dirty="0"/>
            </a:br>
            <a:r>
              <a:rPr lang="zh-CN" altLang="zh-CN" sz="2400" dirty="0"/>
              <a:t>查找“</a:t>
            </a:r>
            <a:r>
              <a:rPr lang="zh-CN" altLang="en-US" sz="2400" dirty="0"/>
              <a:t>肖像画和美国艺术</a:t>
            </a:r>
            <a:r>
              <a:rPr lang="zh-CN" altLang="zh-CN" sz="2400" dirty="0"/>
              <a:t>”相关的文章</a:t>
            </a:r>
            <a:br>
              <a:rPr lang="zh-CN" altLang="zh-CN" sz="2400" dirty="0"/>
            </a:br>
            <a:endParaRPr lang="zh-CN" altLang="en-US" sz="2400" dirty="0"/>
          </a:p>
        </p:txBody>
      </p:sp>
      <p:pic>
        <p:nvPicPr>
          <p:cNvPr id="4" name="Picture 3">
            <a:extLst>
              <a:ext uri="{FF2B5EF4-FFF2-40B4-BE49-F238E27FC236}">
                <a16:creationId xmlns:a16="http://schemas.microsoft.com/office/drawing/2014/main" id="{540C11F4-C70C-48F3-A884-41A1FC3A16B5}"/>
              </a:ext>
            </a:extLst>
          </p:cNvPr>
          <p:cNvPicPr>
            <a:picLocks noChangeAspect="1"/>
          </p:cNvPicPr>
          <p:nvPr/>
        </p:nvPicPr>
        <p:blipFill>
          <a:blip r:embed="rId2"/>
          <a:stretch>
            <a:fillRect/>
          </a:stretch>
        </p:blipFill>
        <p:spPr>
          <a:xfrm>
            <a:off x="312937" y="1657350"/>
            <a:ext cx="11725875" cy="3495675"/>
          </a:xfrm>
          <a:prstGeom prst="rect">
            <a:avLst/>
          </a:prstGeom>
        </p:spPr>
      </p:pic>
    </p:spTree>
    <p:extLst>
      <p:ext uri="{BB962C8B-B14F-4D97-AF65-F5344CB8AC3E}">
        <p14:creationId xmlns:p14="http://schemas.microsoft.com/office/powerpoint/2010/main" val="167816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38200" y="838200"/>
            <a:ext cx="10515600" cy="5334000"/>
          </a:xfrm>
        </p:spPr>
        <p:txBody>
          <a:bodyPr/>
          <a:lstStyle/>
          <a:p>
            <a:pPr lvl="0"/>
            <a:r>
              <a:rPr lang="zh-CN" altLang="zh-CN" dirty="0"/>
              <a:t>截词符号</a:t>
            </a:r>
            <a:r>
              <a:rPr lang="en-US" altLang="zh-CN" dirty="0"/>
              <a:t>(*)</a:t>
            </a:r>
            <a:r>
              <a:rPr lang="zh-CN" altLang="zh-CN" dirty="0"/>
              <a:t>用于检索变形体</a:t>
            </a:r>
            <a:endParaRPr lang="zh-CN" altLang="zh-CN" sz="3600" dirty="0"/>
          </a:p>
          <a:p>
            <a:pPr lvl="1"/>
            <a:r>
              <a:rPr lang="en-US" altLang="zh-CN" dirty="0"/>
              <a:t>econ* </a:t>
            </a:r>
            <a:r>
              <a:rPr lang="zh-CN" altLang="zh-CN" dirty="0"/>
              <a:t>可以检索到</a:t>
            </a:r>
            <a:r>
              <a:rPr lang="en-US" altLang="zh-CN" dirty="0"/>
              <a:t>economy, economic, economically, </a:t>
            </a:r>
            <a:r>
              <a:rPr lang="en-US" altLang="zh-CN" dirty="0" err="1"/>
              <a:t>etc</a:t>
            </a:r>
            <a:endParaRPr lang="zh-CN" altLang="zh-CN" sz="3200" dirty="0"/>
          </a:p>
          <a:p>
            <a:pPr lvl="0"/>
            <a:r>
              <a:rPr lang="zh-CN" altLang="zh-CN" dirty="0"/>
              <a:t>通配符：适用于一个字母</a:t>
            </a:r>
            <a:r>
              <a:rPr lang="en-US" altLang="zh-CN" dirty="0"/>
              <a:t>(?)</a:t>
            </a:r>
            <a:r>
              <a:rPr lang="zh-CN" altLang="zh-CN" dirty="0"/>
              <a:t>用于检索英美单词拼写差异</a:t>
            </a:r>
            <a:endParaRPr lang="zh-CN" altLang="zh-CN" sz="3600" dirty="0"/>
          </a:p>
          <a:p>
            <a:pPr lvl="1"/>
            <a:r>
              <a:rPr lang="en-US" altLang="zh-CN" dirty="0" err="1"/>
              <a:t>organi?ation</a:t>
            </a:r>
            <a:r>
              <a:rPr lang="en-US" altLang="zh-CN" dirty="0"/>
              <a:t> </a:t>
            </a:r>
            <a:r>
              <a:rPr lang="zh-CN" altLang="zh-CN" dirty="0"/>
              <a:t>可以检索到</a:t>
            </a:r>
            <a:r>
              <a:rPr lang="en-US" altLang="zh-CN" dirty="0"/>
              <a:t> </a:t>
            </a:r>
            <a:r>
              <a:rPr lang="en-US" altLang="zh-CN" dirty="0" err="1"/>
              <a:t>organisation</a:t>
            </a:r>
            <a:r>
              <a:rPr lang="en-US" altLang="zh-CN" dirty="0"/>
              <a:t> or organization</a:t>
            </a:r>
            <a:endParaRPr lang="zh-CN" altLang="zh-CN" sz="3200" dirty="0"/>
          </a:p>
          <a:p>
            <a:pPr lvl="0"/>
            <a:r>
              <a:rPr lang="zh-CN" altLang="zh-CN" dirty="0"/>
              <a:t>通配符：适用于多个字母</a:t>
            </a:r>
            <a:r>
              <a:rPr lang="en-US" altLang="zh-CN" dirty="0"/>
              <a:t>(#)</a:t>
            </a:r>
            <a:r>
              <a:rPr lang="zh-CN" altLang="zh-CN" dirty="0"/>
              <a:t>用于检索英美单词拼写差异</a:t>
            </a:r>
            <a:endParaRPr lang="zh-CN" altLang="zh-CN" sz="3600" dirty="0"/>
          </a:p>
          <a:p>
            <a:pPr lvl="1"/>
            <a:r>
              <a:rPr lang="en-US" altLang="zh-CN" dirty="0" err="1"/>
              <a:t>behavio#r</a:t>
            </a:r>
            <a:r>
              <a:rPr lang="en-US" altLang="zh-CN" dirty="0"/>
              <a:t> </a:t>
            </a:r>
            <a:r>
              <a:rPr lang="zh-CN" altLang="zh-CN" dirty="0"/>
              <a:t>可以检索到</a:t>
            </a:r>
            <a:r>
              <a:rPr lang="en-US" altLang="zh-CN" dirty="0"/>
              <a:t> behavior or </a:t>
            </a:r>
            <a:r>
              <a:rPr lang="en-US" altLang="zh-CN" dirty="0" err="1"/>
              <a:t>behaviour</a:t>
            </a:r>
            <a:endParaRPr lang="zh-CN" altLang="zh-CN" sz="3200" dirty="0"/>
          </a:p>
          <a:p>
            <a:pPr lvl="0"/>
            <a:r>
              <a:rPr lang="zh-CN" altLang="zh-CN" dirty="0"/>
              <a:t>短语检索（“”）用于检索固定短语</a:t>
            </a:r>
            <a:endParaRPr lang="zh-CN" altLang="zh-CN" sz="3600" dirty="0"/>
          </a:p>
          <a:p>
            <a:pPr lvl="1"/>
            <a:r>
              <a:rPr lang="zh-CN" altLang="zh-CN" dirty="0"/>
              <a:t>“</a:t>
            </a:r>
            <a:r>
              <a:rPr lang="en-US" altLang="zh-CN" dirty="0"/>
              <a:t>global warming</a:t>
            </a:r>
            <a:r>
              <a:rPr lang="zh-CN" altLang="zh-CN" dirty="0"/>
              <a:t>” 可以检索到固定格式的词组，位置顺序保持不变。</a:t>
            </a:r>
            <a:endParaRPr lang="zh-CN" altLang="zh-CN" sz="3200" dirty="0"/>
          </a:p>
          <a:p>
            <a:endParaRPr lang="zh-CN" altLang="en-US" dirty="0"/>
          </a:p>
        </p:txBody>
      </p:sp>
    </p:spTree>
    <p:extLst>
      <p:ext uri="{BB962C8B-B14F-4D97-AF65-F5344CB8AC3E}">
        <p14:creationId xmlns:p14="http://schemas.microsoft.com/office/powerpoint/2010/main" val="21314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762000" y="76712"/>
            <a:ext cx="10515600" cy="1023710"/>
          </a:xfrm>
        </p:spPr>
        <p:txBody>
          <a:bodyPr/>
          <a:lstStyle/>
          <a:p>
            <a:r>
              <a:rPr lang="zh-CN" altLang="zh-CN" dirty="0"/>
              <a:t>二 筛选检索结果</a:t>
            </a:r>
            <a:br>
              <a:rPr lang="zh-CN" altLang="zh-CN" dirty="0"/>
            </a:br>
            <a:endParaRPr lang="zh-CN" altLang="en-US" dirty="0"/>
          </a:p>
        </p:txBody>
      </p:sp>
      <p:pic>
        <p:nvPicPr>
          <p:cNvPr id="4" name="Picture 3" descr="C:\Users\cwang\AppData\Local\Microsoft\Windows\INetCache\Content.Word\Picture1.png">
            <a:extLst>
              <a:ext uri="{FF2B5EF4-FFF2-40B4-BE49-F238E27FC236}">
                <a16:creationId xmlns:a16="http://schemas.microsoft.com/office/drawing/2014/main" id="{1FC63021-3FEE-494A-B358-D3EC0E357EC2}"/>
              </a:ext>
            </a:extLst>
          </p:cNvPr>
          <p:cNvPicPr/>
          <p:nvPr/>
        </p:nvPicPr>
        <p:blipFill rotWithShape="1">
          <a:blip r:embed="rId2" cstate="print">
            <a:extLst>
              <a:ext uri="{28A0092B-C50C-407E-A947-70E740481C1C}">
                <a14:useLocalDpi xmlns:a14="http://schemas.microsoft.com/office/drawing/2010/main" val="0"/>
              </a:ext>
            </a:extLst>
          </a:blip>
          <a:srcRect b="65189"/>
          <a:stretch/>
        </p:blipFill>
        <p:spPr bwMode="auto">
          <a:xfrm>
            <a:off x="1447800" y="838200"/>
            <a:ext cx="9448801" cy="5721292"/>
          </a:xfrm>
          <a:prstGeom prst="rect">
            <a:avLst/>
          </a:prstGeom>
          <a:noFill/>
          <a:ln>
            <a:solidFill>
              <a:schemeClr val="accent1"/>
            </a:solidFill>
          </a:ln>
        </p:spPr>
      </p:pic>
    </p:spTree>
    <p:extLst>
      <p:ext uri="{BB962C8B-B14F-4D97-AF65-F5344CB8AC3E}">
        <p14:creationId xmlns:p14="http://schemas.microsoft.com/office/powerpoint/2010/main" val="74957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wang\AppData\Local\Microsoft\Windows\INetCache\Content.Word\Picture1.png">
            <a:extLst>
              <a:ext uri="{FF2B5EF4-FFF2-40B4-BE49-F238E27FC236}">
                <a16:creationId xmlns:a16="http://schemas.microsoft.com/office/drawing/2014/main" id="{1FC63021-3FEE-494A-B358-D3EC0E357EC2}"/>
              </a:ext>
            </a:extLst>
          </p:cNvPr>
          <p:cNvPicPr/>
          <p:nvPr/>
        </p:nvPicPr>
        <p:blipFill rotWithShape="1">
          <a:blip r:embed="rId2" cstate="print">
            <a:extLst>
              <a:ext uri="{28A0092B-C50C-407E-A947-70E740481C1C}">
                <a14:useLocalDpi xmlns:a14="http://schemas.microsoft.com/office/drawing/2010/main" val="0"/>
              </a:ext>
            </a:extLst>
          </a:blip>
          <a:srcRect t="34811" b="30015"/>
          <a:stretch/>
        </p:blipFill>
        <p:spPr bwMode="auto">
          <a:xfrm>
            <a:off x="990600" y="238125"/>
            <a:ext cx="9824345" cy="6408765"/>
          </a:xfrm>
          <a:prstGeom prst="rect">
            <a:avLst/>
          </a:prstGeom>
          <a:noFill/>
          <a:ln>
            <a:solidFill>
              <a:schemeClr val="accent1"/>
            </a:solidFill>
          </a:ln>
        </p:spPr>
      </p:pic>
    </p:spTree>
    <p:extLst>
      <p:ext uri="{BB962C8B-B14F-4D97-AF65-F5344CB8AC3E}">
        <p14:creationId xmlns:p14="http://schemas.microsoft.com/office/powerpoint/2010/main" val="11616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2895600" y="473336"/>
            <a:ext cx="4267200" cy="1023710"/>
          </a:xfrm>
        </p:spPr>
        <p:txBody>
          <a:bodyPr/>
          <a:lstStyle/>
          <a:p>
            <a:r>
              <a:rPr lang="zh-CN" altLang="en-US" dirty="0"/>
              <a:t>目录</a:t>
            </a:r>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2895600" y="1631981"/>
            <a:ext cx="5715000" cy="4351338"/>
          </a:xfrm>
        </p:spPr>
        <p:txBody>
          <a:bodyPr/>
          <a:lstStyle/>
          <a:p>
            <a:r>
              <a:rPr lang="zh-CN" altLang="en-US" dirty="0"/>
              <a:t>数据库介绍</a:t>
            </a:r>
            <a:endParaRPr lang="en-US" altLang="zh-CN" dirty="0"/>
          </a:p>
          <a:p>
            <a:r>
              <a:rPr lang="en-US" altLang="zh-CN" dirty="0"/>
              <a:t>EBSCOhost</a:t>
            </a:r>
            <a:r>
              <a:rPr lang="zh-CN" altLang="zh-CN" dirty="0"/>
              <a:t>平台操作指南</a:t>
            </a:r>
            <a:endParaRPr lang="en-US" altLang="zh-CN" dirty="0"/>
          </a:p>
          <a:p>
            <a:pPr marL="396000">
              <a:buFont typeface="Wingdings" panose="05000000000000000000" pitchFamily="2" charset="2"/>
              <a:buChar char="Ø"/>
            </a:pPr>
            <a:r>
              <a:rPr lang="zh-CN" altLang="en-US" sz="2000" dirty="0"/>
              <a:t>高级检索技巧</a:t>
            </a:r>
            <a:endParaRPr lang="en-US" altLang="zh-CN" sz="2000" dirty="0"/>
          </a:p>
          <a:p>
            <a:pPr marL="396000">
              <a:buFont typeface="Wingdings" panose="05000000000000000000" pitchFamily="2" charset="2"/>
              <a:buChar char="Ø"/>
            </a:pPr>
            <a:r>
              <a:rPr lang="zh-CN" altLang="zh-CN" sz="2000" dirty="0"/>
              <a:t>筛选检索结果</a:t>
            </a:r>
          </a:p>
          <a:p>
            <a:pPr marL="396000">
              <a:buFont typeface="Wingdings" panose="05000000000000000000" pitchFamily="2" charset="2"/>
              <a:buChar char="Ø"/>
            </a:pPr>
            <a:r>
              <a:rPr lang="en-US" altLang="zh-CN" sz="2000" dirty="0"/>
              <a:t>My EBSCOhost folder</a:t>
            </a:r>
          </a:p>
          <a:p>
            <a:pPr marL="396000">
              <a:buFont typeface="Wingdings" panose="05000000000000000000" pitchFamily="2" charset="2"/>
              <a:buChar char="Ø"/>
            </a:pPr>
            <a:r>
              <a:rPr lang="zh-CN" altLang="zh-CN" sz="2000" dirty="0"/>
              <a:t>文章详细记录及小工具使用</a:t>
            </a:r>
            <a:endParaRPr lang="en-US" altLang="zh-CN" sz="2000" dirty="0"/>
          </a:p>
          <a:p>
            <a:pPr marL="396000">
              <a:buFont typeface="Wingdings" panose="05000000000000000000" pitchFamily="2" charset="2"/>
              <a:buChar char="Ø"/>
            </a:pPr>
            <a:r>
              <a:rPr lang="zh-CN" altLang="zh-CN" sz="2000" dirty="0"/>
              <a:t>期刊检索及创建期刊提醒</a:t>
            </a:r>
            <a:endParaRPr lang="en-US" altLang="zh-CN" sz="2000" dirty="0"/>
          </a:p>
          <a:p>
            <a:r>
              <a:rPr lang="zh-CN" altLang="en-US" dirty="0"/>
              <a:t>支持网站</a:t>
            </a:r>
          </a:p>
        </p:txBody>
      </p:sp>
    </p:spTree>
    <p:extLst>
      <p:ext uri="{BB962C8B-B14F-4D97-AF65-F5344CB8AC3E}">
        <p14:creationId xmlns:p14="http://schemas.microsoft.com/office/powerpoint/2010/main" val="38706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wang\AppData\Local\Microsoft\Windows\INetCache\Content.Word\Picture1.png">
            <a:extLst>
              <a:ext uri="{FF2B5EF4-FFF2-40B4-BE49-F238E27FC236}">
                <a16:creationId xmlns:a16="http://schemas.microsoft.com/office/drawing/2014/main" id="{1FC63021-3FEE-494A-B358-D3EC0E357EC2}"/>
              </a:ext>
            </a:extLst>
          </p:cNvPr>
          <p:cNvPicPr/>
          <p:nvPr/>
        </p:nvPicPr>
        <p:blipFill rotWithShape="1">
          <a:blip r:embed="rId2" cstate="print">
            <a:extLst>
              <a:ext uri="{28A0092B-C50C-407E-A947-70E740481C1C}">
                <a14:useLocalDpi xmlns:a14="http://schemas.microsoft.com/office/drawing/2010/main" val="0"/>
              </a:ext>
            </a:extLst>
          </a:blip>
          <a:srcRect t="69985"/>
          <a:stretch/>
        </p:blipFill>
        <p:spPr bwMode="auto">
          <a:xfrm>
            <a:off x="381000" y="304800"/>
            <a:ext cx="11361959" cy="6324600"/>
          </a:xfrm>
          <a:prstGeom prst="rect">
            <a:avLst/>
          </a:prstGeom>
          <a:noFill/>
          <a:ln>
            <a:solidFill>
              <a:schemeClr val="accent1"/>
            </a:solidFill>
          </a:ln>
        </p:spPr>
      </p:pic>
    </p:spTree>
    <p:extLst>
      <p:ext uri="{BB962C8B-B14F-4D97-AF65-F5344CB8AC3E}">
        <p14:creationId xmlns:p14="http://schemas.microsoft.com/office/powerpoint/2010/main" val="100667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dirty="0"/>
              <a:t>三</a:t>
            </a:r>
            <a:r>
              <a:rPr lang="en-US" altLang="zh-CN" dirty="0"/>
              <a:t> My EBSCOhost Folder</a:t>
            </a:r>
            <a:endParaRPr lang="zh-CN" altLang="en-US"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458201" y="1497046"/>
            <a:ext cx="3243900" cy="3083687"/>
          </a:xfrm>
        </p:spPr>
        <p:txBody>
          <a:bodyPr/>
          <a:lstStyle/>
          <a:p>
            <a:pPr marL="0" indent="0">
              <a:lnSpc>
                <a:spcPct val="150000"/>
              </a:lnSpc>
              <a:buNone/>
            </a:pPr>
            <a:r>
              <a:rPr lang="en-US" altLang="zh-CN" sz="2000" dirty="0"/>
              <a:t>1 </a:t>
            </a:r>
            <a:r>
              <a:rPr lang="zh-CN" altLang="zh-CN" sz="2000" dirty="0"/>
              <a:t>“共享”选项下可将</a:t>
            </a:r>
            <a:r>
              <a:rPr lang="en-US" altLang="zh-CN" sz="2000" dirty="0"/>
              <a:t>1-10</a:t>
            </a:r>
            <a:r>
              <a:rPr lang="zh-CN" altLang="zh-CN" sz="2000" dirty="0"/>
              <a:t>条检索结果批量添加到文件夹中，或者将检索式添加到文件夹中</a:t>
            </a:r>
          </a:p>
          <a:p>
            <a:pPr marL="0" lvl="0" indent="0">
              <a:lnSpc>
                <a:spcPct val="150000"/>
              </a:lnSpc>
              <a:buNone/>
            </a:pPr>
            <a:r>
              <a:rPr lang="en-US" altLang="zh-CN" sz="2000" dirty="0"/>
              <a:t>2 </a:t>
            </a:r>
            <a:r>
              <a:rPr lang="zh-CN" altLang="zh-CN" sz="2000" dirty="0"/>
              <a:t>单击文章篇名右侧的文件夹图标可将单篇文章保存到文件夹中</a:t>
            </a:r>
          </a:p>
          <a:p>
            <a:pPr>
              <a:lnSpc>
                <a:spcPct val="150000"/>
              </a:lnSpc>
            </a:pPr>
            <a:endParaRPr lang="zh-CN" altLang="en-US" sz="2000" dirty="0"/>
          </a:p>
        </p:txBody>
      </p:sp>
      <p:pic>
        <p:nvPicPr>
          <p:cNvPr id="4" name="Picture 3" descr="Picture2">
            <a:extLst>
              <a:ext uri="{FF2B5EF4-FFF2-40B4-BE49-F238E27FC236}">
                <a16:creationId xmlns:a16="http://schemas.microsoft.com/office/drawing/2014/main" id="{459EA39C-AA2B-4715-A455-B335656679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877" y="1295400"/>
            <a:ext cx="6961622" cy="5334000"/>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66968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sz="2400" dirty="0"/>
              <a:t>查看及登录个人文件夹</a:t>
            </a:r>
            <a:br>
              <a:rPr lang="zh-CN" altLang="zh-CN" sz="2400" dirty="0"/>
            </a:br>
            <a:endParaRPr lang="zh-CN" altLang="en-US" sz="2400"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001000" y="1631981"/>
            <a:ext cx="3657600" cy="4351338"/>
          </a:xfrm>
        </p:spPr>
        <p:txBody>
          <a:bodyPr/>
          <a:lstStyle/>
          <a:p>
            <a:pPr marL="0" indent="0">
              <a:lnSpc>
                <a:spcPct val="150000"/>
              </a:lnSpc>
              <a:buNone/>
            </a:pPr>
            <a:r>
              <a:rPr lang="en-US" altLang="zh-CN" sz="2000" dirty="0"/>
              <a:t>3 </a:t>
            </a:r>
            <a:r>
              <a:rPr lang="zh-CN" altLang="zh-CN" sz="2000" dirty="0"/>
              <a:t>点击导航部分的“文件夹”可查看添加到文件夹中的文献，但本次保存为暂时保存，如需长期保存文献，需登录个人文件夹账户，点击“登录”即可，如无文件夹账号可创建</a:t>
            </a:r>
          </a:p>
          <a:p>
            <a:pPr marL="0" indent="0">
              <a:lnSpc>
                <a:spcPct val="150000"/>
              </a:lnSpc>
              <a:buNone/>
            </a:pPr>
            <a:r>
              <a:rPr lang="en-US" altLang="zh-CN" sz="2000" dirty="0"/>
              <a:t>4 </a:t>
            </a:r>
            <a:r>
              <a:rPr lang="zh-CN" altLang="zh-CN" sz="2000" dirty="0"/>
              <a:t>可对存在文件夹中的文献进行批量打印、发送电子邮件、保存、导出等操作</a:t>
            </a:r>
          </a:p>
          <a:p>
            <a:pPr>
              <a:lnSpc>
                <a:spcPct val="150000"/>
              </a:lnSpc>
            </a:pPr>
            <a:endParaRPr lang="zh-CN" altLang="en-US" sz="2000" dirty="0"/>
          </a:p>
        </p:txBody>
      </p:sp>
      <p:pic>
        <p:nvPicPr>
          <p:cNvPr id="4" name="Picture 3" descr="Picture3">
            <a:extLst>
              <a:ext uri="{FF2B5EF4-FFF2-40B4-BE49-F238E27FC236}">
                <a16:creationId xmlns:a16="http://schemas.microsoft.com/office/drawing/2014/main" id="{E160DE40-C99B-4C92-B39F-A7696FDE1F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340895"/>
            <a:ext cx="7278356" cy="2933510"/>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193144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sz="2400" dirty="0"/>
              <a:t>查看个人文件夹</a:t>
            </a:r>
            <a:br>
              <a:rPr lang="zh-CN" altLang="zh-CN" sz="2400" dirty="0"/>
            </a:br>
            <a:endParaRPr lang="zh-CN" altLang="en-US" sz="2400"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001000" y="1631980"/>
            <a:ext cx="4114800" cy="4351338"/>
          </a:xfrm>
        </p:spPr>
        <p:txBody>
          <a:bodyPr/>
          <a:lstStyle/>
          <a:p>
            <a:pPr marL="0" indent="0">
              <a:lnSpc>
                <a:spcPct val="150000"/>
              </a:lnSpc>
              <a:buNone/>
            </a:pPr>
            <a:r>
              <a:rPr lang="en-US" altLang="zh-CN" sz="2000" dirty="0"/>
              <a:t>5 </a:t>
            </a:r>
            <a:r>
              <a:rPr lang="zh-CN" altLang="zh-CN" sz="2000" dirty="0"/>
              <a:t>登录个人文件夹后可看到个人注册是的名字，点击？查看文件夹使用指南</a:t>
            </a:r>
          </a:p>
          <a:p>
            <a:pPr marL="0" indent="0">
              <a:lnSpc>
                <a:spcPct val="150000"/>
              </a:lnSpc>
              <a:buNone/>
            </a:pPr>
            <a:r>
              <a:rPr lang="en-US" altLang="zh-CN" sz="2000" dirty="0"/>
              <a:t>6 </a:t>
            </a:r>
            <a:r>
              <a:rPr lang="zh-CN" altLang="zh-CN" sz="2000" dirty="0"/>
              <a:t>查看自己之前保存过的文章、图片、视频等内容</a:t>
            </a:r>
          </a:p>
          <a:p>
            <a:pPr marL="0" indent="0">
              <a:lnSpc>
                <a:spcPct val="150000"/>
              </a:lnSpc>
              <a:buNone/>
            </a:pPr>
            <a:r>
              <a:rPr lang="en-US" altLang="zh-CN" sz="2000" dirty="0"/>
              <a:t>7 </a:t>
            </a:r>
            <a:r>
              <a:rPr lang="zh-CN" altLang="zh-CN" sz="2000" dirty="0"/>
              <a:t>创个多个文件夹，保存不同主题的文献资源</a:t>
            </a:r>
          </a:p>
          <a:p>
            <a:pPr marL="0" indent="0">
              <a:lnSpc>
                <a:spcPct val="150000"/>
              </a:lnSpc>
              <a:buNone/>
            </a:pPr>
            <a:r>
              <a:rPr lang="en-US" altLang="zh-CN" sz="2000" dirty="0"/>
              <a:t>8 </a:t>
            </a:r>
            <a:r>
              <a:rPr lang="zh-CN" altLang="zh-CN" sz="2000" dirty="0"/>
              <a:t>对已保存的内容进行操作，可删除，复制或转移至其他文件夹中</a:t>
            </a:r>
          </a:p>
          <a:p>
            <a:endParaRPr lang="zh-CN" altLang="en-US" sz="2400" dirty="0"/>
          </a:p>
        </p:txBody>
      </p:sp>
      <p:pic>
        <p:nvPicPr>
          <p:cNvPr id="4" name="Picture 3" descr="Picture4">
            <a:extLst>
              <a:ext uri="{FF2B5EF4-FFF2-40B4-BE49-F238E27FC236}">
                <a16:creationId xmlns:a16="http://schemas.microsoft.com/office/drawing/2014/main" id="{8FAD2DEA-F3C9-4B8E-9C14-584E8266DF4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1631980"/>
            <a:ext cx="7320883" cy="4351338"/>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875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dirty="0"/>
              <a:t>四 文章详细记录及小工具使用</a:t>
            </a:r>
            <a:endParaRPr lang="zh-CN" altLang="en-US"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077200" y="1631981"/>
            <a:ext cx="3886200" cy="4351338"/>
          </a:xfrm>
        </p:spPr>
        <p:txBody>
          <a:bodyPr/>
          <a:lstStyle/>
          <a:p>
            <a:pPr marL="0" indent="0">
              <a:lnSpc>
                <a:spcPct val="150000"/>
              </a:lnSpc>
              <a:buNone/>
            </a:pPr>
            <a:r>
              <a:rPr lang="en-US" altLang="zh-CN" sz="2000" dirty="0"/>
              <a:t>1 HTML</a:t>
            </a:r>
            <a:r>
              <a:rPr lang="zh-CN" altLang="zh-CN" sz="2000" dirty="0"/>
              <a:t>格式的全文和</a:t>
            </a:r>
            <a:r>
              <a:rPr lang="en-US" altLang="zh-CN" sz="2000" dirty="0"/>
              <a:t>PDF</a:t>
            </a:r>
            <a:r>
              <a:rPr lang="zh-CN" altLang="zh-CN" sz="2000" dirty="0"/>
              <a:t>格式的全文连接</a:t>
            </a:r>
          </a:p>
          <a:p>
            <a:pPr marL="0" indent="0">
              <a:lnSpc>
                <a:spcPct val="150000"/>
              </a:lnSpc>
              <a:buNone/>
            </a:pPr>
            <a:r>
              <a:rPr lang="en-US" altLang="zh-CN" sz="2000" dirty="0"/>
              <a:t>2 </a:t>
            </a:r>
            <a:r>
              <a:rPr lang="zh-CN" altLang="zh-CN" sz="2000" dirty="0"/>
              <a:t>点击蓝色文字链接可查看更多相关信息</a:t>
            </a:r>
          </a:p>
          <a:p>
            <a:pPr marL="0" indent="0">
              <a:lnSpc>
                <a:spcPct val="150000"/>
              </a:lnSpc>
              <a:buNone/>
            </a:pPr>
            <a:r>
              <a:rPr lang="en-US" altLang="zh-CN" sz="2000" dirty="0"/>
              <a:t>3 </a:t>
            </a:r>
            <a:r>
              <a:rPr lang="zh-CN" altLang="zh-CN" sz="2000" dirty="0"/>
              <a:t>小工具部分，可以利用小工具实现添加到文件夹、打印文章、发送电子邮件、保存文章等功能</a:t>
            </a:r>
          </a:p>
          <a:p>
            <a:pPr>
              <a:lnSpc>
                <a:spcPct val="150000"/>
              </a:lnSpc>
            </a:pPr>
            <a:endParaRPr lang="zh-CN" altLang="en-US" sz="2000" dirty="0"/>
          </a:p>
        </p:txBody>
      </p:sp>
      <p:pic>
        <p:nvPicPr>
          <p:cNvPr id="5" name="Picture 4" descr="Picture3">
            <a:extLst>
              <a:ext uri="{FF2B5EF4-FFF2-40B4-BE49-F238E27FC236}">
                <a16:creationId xmlns:a16="http://schemas.microsoft.com/office/drawing/2014/main" id="{1BBB20BD-B4DD-4243-A1C9-46423B3607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61010"/>
            <a:ext cx="7422776" cy="3810000"/>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16387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458200" y="1095148"/>
            <a:ext cx="3276938" cy="4351338"/>
          </a:xfrm>
        </p:spPr>
        <p:txBody>
          <a:bodyPr/>
          <a:lstStyle/>
          <a:p>
            <a:pPr marL="0" indent="0">
              <a:lnSpc>
                <a:spcPct val="150000"/>
              </a:lnSpc>
              <a:buNone/>
            </a:pPr>
            <a:r>
              <a:rPr lang="en-US" altLang="zh-CN" sz="2000" dirty="0"/>
              <a:t>4 </a:t>
            </a:r>
            <a:r>
              <a:rPr lang="zh-CN" altLang="zh-CN" sz="2000" dirty="0"/>
              <a:t>“引用”功能，提供该文章的</a:t>
            </a:r>
            <a:r>
              <a:rPr lang="en-US" altLang="zh-CN" sz="2000" dirty="0"/>
              <a:t>9</a:t>
            </a:r>
            <a:r>
              <a:rPr lang="zh-CN" altLang="zh-CN" sz="2000" dirty="0"/>
              <a:t>种参考文献格式，直接复制，粘贴就能拿去用了</a:t>
            </a:r>
          </a:p>
          <a:p>
            <a:pPr marL="0" indent="0">
              <a:lnSpc>
                <a:spcPct val="150000"/>
              </a:lnSpc>
              <a:buNone/>
            </a:pPr>
            <a:r>
              <a:rPr lang="en-US" altLang="zh-CN" sz="2000" dirty="0"/>
              <a:t>5 </a:t>
            </a:r>
            <a:r>
              <a:rPr lang="zh-CN" altLang="zh-CN" sz="2000" dirty="0"/>
              <a:t>“导出”功能，支持将该文章导出到多个文献管理工具中去，方便在自己的工具中管理文献</a:t>
            </a:r>
          </a:p>
          <a:p>
            <a:pPr marL="0" indent="0">
              <a:lnSpc>
                <a:spcPct val="150000"/>
              </a:lnSpc>
              <a:buNone/>
            </a:pPr>
            <a:r>
              <a:rPr lang="en-US" altLang="zh-CN" sz="2000" dirty="0"/>
              <a:t>6 </a:t>
            </a:r>
            <a:r>
              <a:rPr lang="zh-CN" altLang="zh-CN" sz="2000" dirty="0"/>
              <a:t>“永久链接”单篇文章的永久链接，发送给其他人，可直接打开查看</a:t>
            </a:r>
          </a:p>
          <a:p>
            <a:pPr>
              <a:lnSpc>
                <a:spcPct val="150000"/>
              </a:lnSpc>
            </a:pPr>
            <a:endParaRPr lang="zh-CN" altLang="en-US" sz="2000" dirty="0"/>
          </a:p>
        </p:txBody>
      </p:sp>
      <p:pic>
        <p:nvPicPr>
          <p:cNvPr id="4" name="Picture 3" descr="Picture4">
            <a:extLst>
              <a:ext uri="{FF2B5EF4-FFF2-40B4-BE49-F238E27FC236}">
                <a16:creationId xmlns:a16="http://schemas.microsoft.com/office/drawing/2014/main" id="{13F69FCA-298D-46AA-A123-BB9C050351E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599" y="1219200"/>
            <a:ext cx="7695863" cy="4191000"/>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37733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229600" y="1295399"/>
            <a:ext cx="3581400" cy="4687920"/>
          </a:xfrm>
        </p:spPr>
        <p:txBody>
          <a:bodyPr/>
          <a:lstStyle/>
          <a:p>
            <a:pPr marL="0" indent="0">
              <a:lnSpc>
                <a:spcPct val="150000"/>
              </a:lnSpc>
              <a:buNone/>
            </a:pPr>
            <a:r>
              <a:rPr lang="en-US" altLang="zh-CN" sz="2000" dirty="0"/>
              <a:t>7 </a:t>
            </a:r>
            <a:r>
              <a:rPr lang="zh-CN" altLang="zh-CN" sz="2000" dirty="0"/>
              <a:t>文章翻译功能，可选择语种之后，点击“翻译”按钮，就能直接查看翻译好的文档了</a:t>
            </a:r>
          </a:p>
          <a:p>
            <a:pPr marL="0" indent="0">
              <a:lnSpc>
                <a:spcPct val="150000"/>
              </a:lnSpc>
              <a:buNone/>
            </a:pPr>
            <a:r>
              <a:rPr lang="en-US" altLang="zh-CN" sz="2000" dirty="0"/>
              <a:t>8 </a:t>
            </a:r>
            <a:r>
              <a:rPr lang="zh-CN" altLang="zh-CN" sz="2000" dirty="0"/>
              <a:t>文章朗读功能，提供英音、美音和澳大利亚口音，点击播放按钮即可听文章朗读，音频可下载随时听</a:t>
            </a:r>
          </a:p>
          <a:p>
            <a:pPr marL="0" indent="0">
              <a:lnSpc>
                <a:spcPct val="150000"/>
              </a:lnSpc>
              <a:buNone/>
            </a:pPr>
            <a:r>
              <a:rPr lang="zh-CN" altLang="zh-CN" sz="2000" dirty="0"/>
              <a:t>注：只有</a:t>
            </a:r>
            <a:r>
              <a:rPr lang="en-US" altLang="zh-CN" sz="2000" dirty="0"/>
              <a:t>HTML</a:t>
            </a:r>
            <a:r>
              <a:rPr lang="zh-CN" altLang="zh-CN" sz="2000" dirty="0"/>
              <a:t>格式的文章提供朗读和翻译功能</a:t>
            </a:r>
          </a:p>
          <a:p>
            <a:pPr>
              <a:lnSpc>
                <a:spcPct val="150000"/>
              </a:lnSpc>
            </a:pPr>
            <a:endParaRPr lang="zh-CN" altLang="en-US" sz="2000" dirty="0"/>
          </a:p>
        </p:txBody>
      </p:sp>
      <p:pic>
        <p:nvPicPr>
          <p:cNvPr id="5" name="Picture 4">
            <a:extLst>
              <a:ext uri="{FF2B5EF4-FFF2-40B4-BE49-F238E27FC236}">
                <a16:creationId xmlns:a16="http://schemas.microsoft.com/office/drawing/2014/main" id="{104B7945-5B1F-4D14-AA79-BBBD445515E1}"/>
              </a:ext>
            </a:extLst>
          </p:cNvPr>
          <p:cNvPicPr>
            <a:picLocks noChangeAspect="1"/>
          </p:cNvPicPr>
          <p:nvPr/>
        </p:nvPicPr>
        <p:blipFill>
          <a:blip r:embed="rId2"/>
          <a:stretch>
            <a:fillRect/>
          </a:stretch>
        </p:blipFill>
        <p:spPr>
          <a:xfrm>
            <a:off x="381000" y="1280722"/>
            <a:ext cx="7759914" cy="4717273"/>
          </a:xfrm>
          <a:prstGeom prst="rect">
            <a:avLst/>
          </a:prstGeom>
          <a:ln w="19050">
            <a:solidFill>
              <a:srgbClr val="002060"/>
            </a:solidFill>
          </a:ln>
        </p:spPr>
      </p:pic>
      <p:sp>
        <p:nvSpPr>
          <p:cNvPr id="6" name="Rectangle 5">
            <a:extLst>
              <a:ext uri="{FF2B5EF4-FFF2-40B4-BE49-F238E27FC236}">
                <a16:creationId xmlns:a16="http://schemas.microsoft.com/office/drawing/2014/main" id="{668520A7-A096-43C5-B2E7-4BE0FC902336}"/>
              </a:ext>
            </a:extLst>
          </p:cNvPr>
          <p:cNvSpPr/>
          <p:nvPr/>
        </p:nvSpPr>
        <p:spPr>
          <a:xfrm>
            <a:off x="2209800" y="1981200"/>
            <a:ext cx="53812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lumMod val="75000"/>
                    <a:lumOff val="25000"/>
                  </a:srgbClr>
                </a:solidFill>
                <a:effectLst>
                  <a:outerShdw blurRad="38100" dist="25400" dir="5400000" algn="ctr" rotWithShape="0">
                    <a:srgbClr val="6E747A">
                      <a:alpha val="43000"/>
                    </a:srgbClr>
                  </a:outerShdw>
                </a:effectLst>
                <a:uLnTx/>
                <a:uFillTx/>
                <a:latin typeface="Arial"/>
                <a:ea typeface="+mn-ea"/>
                <a:cs typeface="+mn-cs"/>
              </a:rPr>
              <a:t>7</a:t>
            </a:r>
          </a:p>
        </p:txBody>
      </p:sp>
      <p:sp>
        <p:nvSpPr>
          <p:cNvPr id="7" name="Rectangle 6">
            <a:extLst>
              <a:ext uri="{FF2B5EF4-FFF2-40B4-BE49-F238E27FC236}">
                <a16:creationId xmlns:a16="http://schemas.microsoft.com/office/drawing/2014/main" id="{67EF4E40-6E5A-4640-B8D8-1259061294DE}"/>
              </a:ext>
            </a:extLst>
          </p:cNvPr>
          <p:cNvSpPr/>
          <p:nvPr/>
        </p:nvSpPr>
        <p:spPr>
          <a:xfrm>
            <a:off x="3505200" y="5410200"/>
            <a:ext cx="53812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0"/>
                <a:solidFill>
                  <a:srgbClr val="002F56">
                    <a:lumMod val="75000"/>
                    <a:lumOff val="25000"/>
                  </a:srgbClr>
                </a:solidFill>
                <a:effectLst>
                  <a:outerShdw blurRad="38100" dist="25400" dir="5400000" algn="ctr" rotWithShape="0">
                    <a:srgbClr val="6E747A">
                      <a:alpha val="43000"/>
                    </a:srgbClr>
                  </a:outerShdw>
                </a:effectLst>
                <a:uLnTx/>
                <a:uFillTx/>
                <a:latin typeface="Arial"/>
                <a:ea typeface="+mn-ea"/>
                <a:cs typeface="+mn-cs"/>
              </a:rPr>
              <a:t>8</a:t>
            </a:r>
          </a:p>
        </p:txBody>
      </p:sp>
    </p:spTree>
    <p:extLst>
      <p:ext uri="{BB962C8B-B14F-4D97-AF65-F5344CB8AC3E}">
        <p14:creationId xmlns:p14="http://schemas.microsoft.com/office/powerpoint/2010/main" val="8793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89F16-F53E-481B-8E93-420B21A3CC88}"/>
              </a:ext>
            </a:extLst>
          </p:cNvPr>
          <p:cNvPicPr>
            <a:picLocks noChangeAspect="1"/>
          </p:cNvPicPr>
          <p:nvPr/>
        </p:nvPicPr>
        <p:blipFill>
          <a:blip r:embed="rId2"/>
          <a:stretch>
            <a:fillRect/>
          </a:stretch>
        </p:blipFill>
        <p:spPr>
          <a:xfrm>
            <a:off x="412556" y="1190624"/>
            <a:ext cx="7420055" cy="5194039"/>
          </a:xfrm>
          <a:prstGeom prst="rect">
            <a:avLst/>
          </a:prstGeom>
          <a:ln>
            <a:solidFill>
              <a:schemeClr val="accent1"/>
            </a:solidFill>
          </a:ln>
        </p:spPr>
      </p:pic>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p:txBody>
          <a:bodyPr/>
          <a:lstStyle/>
          <a:p>
            <a:r>
              <a:rPr lang="zh-CN" altLang="zh-CN" dirty="0"/>
              <a:t>五 期刊检索及创建期刊提醒</a:t>
            </a:r>
            <a:endParaRPr lang="zh-CN" altLang="en-US"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7969444" y="1631981"/>
            <a:ext cx="3810000" cy="4351338"/>
          </a:xfrm>
        </p:spPr>
        <p:txBody>
          <a:bodyPr/>
          <a:lstStyle/>
          <a:p>
            <a:pPr marL="0" indent="0">
              <a:lnSpc>
                <a:spcPct val="150000"/>
              </a:lnSpc>
              <a:buNone/>
            </a:pPr>
            <a:r>
              <a:rPr lang="en-US" altLang="zh-CN" sz="2000" dirty="0"/>
              <a:t>1 </a:t>
            </a:r>
            <a:r>
              <a:rPr lang="zh-CN" altLang="zh-CN" sz="2000" dirty="0"/>
              <a:t>导航部分选择“出版物”，在第二个检索框中输入刊名或关键词查找相关期刊</a:t>
            </a:r>
          </a:p>
          <a:p>
            <a:pPr marL="0" indent="0">
              <a:lnSpc>
                <a:spcPct val="150000"/>
              </a:lnSpc>
              <a:buNone/>
            </a:pPr>
            <a:r>
              <a:rPr lang="en-US" altLang="zh-CN" sz="2000" dirty="0"/>
              <a:t>2 </a:t>
            </a:r>
            <a:r>
              <a:rPr lang="zh-CN" altLang="zh-CN" sz="2000" dirty="0"/>
              <a:t>点击刊名可查看该刊详细信息</a:t>
            </a:r>
          </a:p>
          <a:p>
            <a:pPr marL="0" indent="0">
              <a:lnSpc>
                <a:spcPct val="150000"/>
              </a:lnSpc>
              <a:buNone/>
            </a:pPr>
            <a:r>
              <a:rPr lang="en-US" altLang="zh-CN" sz="2000" dirty="0"/>
              <a:t>3 </a:t>
            </a:r>
            <a:r>
              <a:rPr lang="zh-CN" altLang="zh-CN" sz="2000" dirty="0"/>
              <a:t>点击刊名左侧的“创建提醒”图标即可创建期刊提醒</a:t>
            </a:r>
          </a:p>
          <a:p>
            <a:pPr>
              <a:lnSpc>
                <a:spcPct val="150000"/>
              </a:lnSpc>
            </a:pPr>
            <a:endParaRPr lang="zh-CN" altLang="en-US" sz="2000" dirty="0"/>
          </a:p>
        </p:txBody>
      </p:sp>
      <p:sp>
        <p:nvSpPr>
          <p:cNvPr id="7" name="Rectangle 6">
            <a:extLst>
              <a:ext uri="{FF2B5EF4-FFF2-40B4-BE49-F238E27FC236}">
                <a16:creationId xmlns:a16="http://schemas.microsoft.com/office/drawing/2014/main" id="{54829CEC-0A9F-4328-843D-7EC7121D5272}"/>
              </a:ext>
            </a:extLst>
          </p:cNvPr>
          <p:cNvSpPr/>
          <p:nvPr/>
        </p:nvSpPr>
        <p:spPr>
          <a:xfrm>
            <a:off x="1009478" y="4600926"/>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3</a:t>
            </a:r>
          </a:p>
        </p:txBody>
      </p:sp>
      <p:sp>
        <p:nvSpPr>
          <p:cNvPr id="8" name="Rectangle 7">
            <a:extLst>
              <a:ext uri="{FF2B5EF4-FFF2-40B4-BE49-F238E27FC236}">
                <a16:creationId xmlns:a16="http://schemas.microsoft.com/office/drawing/2014/main" id="{7A9BB41C-372A-4AF4-BD7A-AD2D5FDBFD39}"/>
              </a:ext>
            </a:extLst>
          </p:cNvPr>
          <p:cNvSpPr/>
          <p:nvPr/>
        </p:nvSpPr>
        <p:spPr>
          <a:xfrm>
            <a:off x="2416780" y="4246983"/>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2</a:t>
            </a:r>
          </a:p>
        </p:txBody>
      </p:sp>
      <p:sp>
        <p:nvSpPr>
          <p:cNvPr id="9" name="Rectangle 8">
            <a:extLst>
              <a:ext uri="{FF2B5EF4-FFF2-40B4-BE49-F238E27FC236}">
                <a16:creationId xmlns:a16="http://schemas.microsoft.com/office/drawing/2014/main" id="{AEC3DADA-2E40-4F1E-B5DC-D2D8FFD15500}"/>
              </a:ext>
            </a:extLst>
          </p:cNvPr>
          <p:cNvSpPr/>
          <p:nvPr/>
        </p:nvSpPr>
        <p:spPr>
          <a:xfrm>
            <a:off x="1244478" y="1278038"/>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1</a:t>
            </a:r>
          </a:p>
        </p:txBody>
      </p:sp>
    </p:spTree>
    <p:extLst>
      <p:ext uri="{BB962C8B-B14F-4D97-AF65-F5344CB8AC3E}">
        <p14:creationId xmlns:p14="http://schemas.microsoft.com/office/powerpoint/2010/main" val="2009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B4C665-7A2F-4A81-97BA-269F2DBF14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950" y="1515600"/>
            <a:ext cx="8185014" cy="4237499"/>
          </a:xfrm>
          <a:prstGeom prst="rect">
            <a:avLst/>
          </a:prstGeom>
          <a:ln>
            <a:solidFill>
              <a:schemeClr val="accent1"/>
            </a:solidFill>
          </a:ln>
        </p:spPr>
      </p:pic>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838200" y="473336"/>
            <a:ext cx="10515600" cy="745864"/>
          </a:xfrm>
        </p:spPr>
        <p:txBody>
          <a:bodyPr/>
          <a:lstStyle/>
          <a:p>
            <a:r>
              <a:rPr lang="zh-CN" altLang="zh-CN" sz="2400" dirty="0"/>
              <a:t>查看期刊详细信息</a:t>
            </a:r>
            <a:endParaRPr lang="zh-CN" altLang="en-US" sz="2400"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763000" y="1631981"/>
            <a:ext cx="2971800" cy="4351338"/>
          </a:xfrm>
        </p:spPr>
        <p:txBody>
          <a:bodyPr/>
          <a:lstStyle/>
          <a:p>
            <a:pPr marL="0" indent="0">
              <a:lnSpc>
                <a:spcPct val="150000"/>
              </a:lnSpc>
              <a:buNone/>
            </a:pPr>
            <a:r>
              <a:rPr lang="en-US" altLang="zh-CN" sz="2000" dirty="0"/>
              <a:t>4 </a:t>
            </a:r>
            <a:r>
              <a:rPr lang="zh-CN" altLang="zh-CN" sz="2000" dirty="0"/>
              <a:t>点击“</a:t>
            </a:r>
            <a:r>
              <a:rPr lang="en-US" altLang="zh-CN" sz="2000" dirty="0"/>
              <a:t>+</a:t>
            </a:r>
            <a:r>
              <a:rPr lang="zh-CN" altLang="zh-CN" sz="2000" dirty="0"/>
              <a:t>”查看某年下的卷期，单击某卷期可进入文章列表</a:t>
            </a:r>
          </a:p>
          <a:p>
            <a:pPr marL="0" indent="0">
              <a:lnSpc>
                <a:spcPct val="150000"/>
              </a:lnSpc>
              <a:buNone/>
            </a:pPr>
            <a:r>
              <a:rPr lang="en-US" altLang="zh-CN" sz="2000" dirty="0"/>
              <a:t>5 </a:t>
            </a:r>
            <a:r>
              <a:rPr lang="zh-CN" altLang="zh-CN" sz="2000" dirty="0"/>
              <a:t>可查看该出版物中所有文章或在该出版物内查找某个主题相关的文章</a:t>
            </a:r>
          </a:p>
          <a:p>
            <a:pPr>
              <a:lnSpc>
                <a:spcPct val="150000"/>
              </a:lnSpc>
            </a:pPr>
            <a:endParaRPr lang="zh-CN" altLang="en-US" sz="2000" dirty="0"/>
          </a:p>
        </p:txBody>
      </p:sp>
      <p:sp>
        <p:nvSpPr>
          <p:cNvPr id="10" name="Rectangle 9">
            <a:extLst>
              <a:ext uri="{FF2B5EF4-FFF2-40B4-BE49-F238E27FC236}">
                <a16:creationId xmlns:a16="http://schemas.microsoft.com/office/drawing/2014/main" id="{AD8816AA-B3D6-4D34-A331-E8BCFCD87247}"/>
              </a:ext>
            </a:extLst>
          </p:cNvPr>
          <p:cNvSpPr/>
          <p:nvPr/>
        </p:nvSpPr>
        <p:spPr>
          <a:xfrm>
            <a:off x="7124721" y="3075057"/>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4</a:t>
            </a:r>
          </a:p>
        </p:txBody>
      </p:sp>
      <p:sp>
        <p:nvSpPr>
          <p:cNvPr id="11" name="Rectangle 10">
            <a:extLst>
              <a:ext uri="{FF2B5EF4-FFF2-40B4-BE49-F238E27FC236}">
                <a16:creationId xmlns:a16="http://schemas.microsoft.com/office/drawing/2014/main" id="{6500BB3D-01CE-480E-A6F9-9E8EE98E0708}"/>
              </a:ext>
            </a:extLst>
          </p:cNvPr>
          <p:cNvSpPr/>
          <p:nvPr/>
        </p:nvSpPr>
        <p:spPr>
          <a:xfrm>
            <a:off x="1343550" y="1976367"/>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5</a:t>
            </a:r>
          </a:p>
        </p:txBody>
      </p:sp>
    </p:spTree>
    <p:extLst>
      <p:ext uri="{BB962C8B-B14F-4D97-AF65-F5344CB8AC3E}">
        <p14:creationId xmlns:p14="http://schemas.microsoft.com/office/powerpoint/2010/main" val="343750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53123240-6A73-4A28-83C9-0579CB7A0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368" y="0"/>
            <a:ext cx="5282014" cy="6858000"/>
          </a:xfrm>
          <a:prstGeom prst="rect">
            <a:avLst/>
          </a:prstGeom>
        </p:spPr>
      </p:pic>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838200" y="473336"/>
            <a:ext cx="10515600" cy="1023710"/>
          </a:xfrm>
        </p:spPr>
        <p:txBody>
          <a:bodyPr/>
          <a:lstStyle/>
          <a:p>
            <a:r>
              <a:rPr lang="zh-CN" altLang="zh-CN" sz="2400" dirty="0"/>
              <a:t>创建期刊提醒</a:t>
            </a:r>
            <a:br>
              <a:rPr lang="zh-CN" altLang="zh-CN" sz="2400" dirty="0"/>
            </a:br>
            <a:endParaRPr lang="zh-CN" altLang="en-US" sz="2400"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753475" y="1631981"/>
            <a:ext cx="2819400" cy="4351338"/>
          </a:xfrm>
        </p:spPr>
        <p:txBody>
          <a:bodyPr/>
          <a:lstStyle/>
          <a:p>
            <a:pPr marL="0" indent="0">
              <a:lnSpc>
                <a:spcPct val="150000"/>
              </a:lnSpc>
              <a:buNone/>
            </a:pPr>
            <a:r>
              <a:rPr lang="en-US" altLang="zh-CN" sz="2000" dirty="0"/>
              <a:t>6 </a:t>
            </a:r>
            <a:r>
              <a:rPr lang="zh-CN" altLang="zh-CN" sz="2000" dirty="0"/>
              <a:t>输入个人邮箱地址即可完成创建提醒，前提需登录个人文件夹</a:t>
            </a:r>
          </a:p>
          <a:p>
            <a:pPr>
              <a:lnSpc>
                <a:spcPct val="150000"/>
              </a:lnSpc>
            </a:pPr>
            <a:endParaRPr lang="zh-CN" altLang="en-US" sz="2000" dirty="0"/>
          </a:p>
        </p:txBody>
      </p:sp>
      <p:sp>
        <p:nvSpPr>
          <p:cNvPr id="9" name="Rectangle 8">
            <a:extLst>
              <a:ext uri="{FF2B5EF4-FFF2-40B4-BE49-F238E27FC236}">
                <a16:creationId xmlns:a16="http://schemas.microsoft.com/office/drawing/2014/main" id="{30030DE0-8A7C-4CD2-91F5-5C4CC9DBF16B}"/>
              </a:ext>
            </a:extLst>
          </p:cNvPr>
          <p:cNvSpPr/>
          <p:nvPr/>
        </p:nvSpPr>
        <p:spPr>
          <a:xfrm>
            <a:off x="5110986" y="2371434"/>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6</a:t>
            </a:r>
          </a:p>
        </p:txBody>
      </p:sp>
    </p:spTree>
    <p:extLst>
      <p:ext uri="{BB962C8B-B14F-4D97-AF65-F5344CB8AC3E}">
        <p14:creationId xmlns:p14="http://schemas.microsoft.com/office/powerpoint/2010/main" val="23760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 y="-2"/>
            <a:ext cx="12188952" cy="3200402"/>
          </a:xfrm>
          <a:prstGeom prst="rect">
            <a:avLst/>
          </a:prstGeom>
        </p:spPr>
      </p:pic>
      <p:sp>
        <p:nvSpPr>
          <p:cNvPr id="11" name="Subtitle 10">
            <a:extLst>
              <a:ext uri="{FF2B5EF4-FFF2-40B4-BE49-F238E27FC236}">
                <a16:creationId xmlns:a16="http://schemas.microsoft.com/office/drawing/2014/main" id="{9A8C1AD3-6F86-4DE0-BD01-BDC3B217CD49}"/>
              </a:ext>
            </a:extLst>
          </p:cNvPr>
          <p:cNvSpPr>
            <a:spLocks noGrp="1"/>
          </p:cNvSpPr>
          <p:nvPr>
            <p:ph type="subTitle" idx="1"/>
          </p:nvPr>
        </p:nvSpPr>
        <p:spPr>
          <a:xfrm>
            <a:off x="1524000" y="4000622"/>
            <a:ext cx="9144000" cy="1655762"/>
          </a:xfrm>
        </p:spPr>
        <p:txBody>
          <a:bodyPr/>
          <a:lstStyle/>
          <a:p>
            <a:r>
              <a:rPr lang="zh-CN" altLang="en-US" dirty="0"/>
              <a:t>全球最大的艺术研究全文数据库</a:t>
            </a:r>
            <a:br>
              <a:rPr lang="en-US" dirty="0"/>
            </a:br>
            <a:r>
              <a:rPr lang="en-US" dirty="0"/>
              <a:t>&amp; </a:t>
            </a:r>
            <a:br>
              <a:rPr lang="en-US" dirty="0"/>
            </a:br>
            <a:r>
              <a:rPr lang="zh-CN" altLang="en-US" dirty="0"/>
              <a:t>全球最大的建筑学研究全文数据库</a:t>
            </a:r>
            <a:endParaRPr lang="en-US" dirty="0"/>
          </a:p>
        </p:txBody>
      </p:sp>
      <p:sp>
        <p:nvSpPr>
          <p:cNvPr id="13" name="Rectangle 12">
            <a:extLst>
              <a:ext uri="{FF2B5EF4-FFF2-40B4-BE49-F238E27FC236}">
                <a16:creationId xmlns:a16="http://schemas.microsoft.com/office/drawing/2014/main" id="{CAEF473D-5C79-4C0A-9FB3-DED1793AECAA}"/>
              </a:ext>
            </a:extLst>
          </p:cNvPr>
          <p:cNvSpPr/>
          <p:nvPr/>
        </p:nvSpPr>
        <p:spPr>
          <a:xfrm>
            <a:off x="0" y="2639853"/>
            <a:ext cx="12192000" cy="1104683"/>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rial"/>
                <a:ea typeface="+mn-ea"/>
                <a:cs typeface="+mn-cs"/>
              </a:rPr>
              <a:t>Art &amp; Architecture Source</a:t>
            </a:r>
          </a:p>
        </p:txBody>
      </p:sp>
    </p:spTree>
    <p:extLst>
      <p:ext uri="{BB962C8B-B14F-4D97-AF65-F5344CB8AC3E}">
        <p14:creationId xmlns:p14="http://schemas.microsoft.com/office/powerpoint/2010/main" val="248620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191DAC92-71A1-4979-ADD3-63049BA7D4DB}"/>
              </a:ext>
            </a:extLst>
          </p:cNvPr>
          <p:cNvPicPr>
            <a:picLocks noChangeAspect="1"/>
          </p:cNvPicPr>
          <p:nvPr/>
        </p:nvPicPr>
        <p:blipFill rotWithShape="1">
          <a:blip r:embed="rId2">
            <a:extLst>
              <a:ext uri="{28A0092B-C50C-407E-A947-70E740481C1C}">
                <a14:useLocalDpi xmlns:a14="http://schemas.microsoft.com/office/drawing/2010/main" val="0"/>
              </a:ext>
            </a:extLst>
          </a:blip>
          <a:srcRect r="9152"/>
          <a:stretch/>
        </p:blipFill>
        <p:spPr>
          <a:xfrm>
            <a:off x="431112" y="1351216"/>
            <a:ext cx="7874688" cy="4818638"/>
          </a:xfrm>
          <a:prstGeom prst="rect">
            <a:avLst/>
          </a:prstGeom>
          <a:ln>
            <a:solidFill>
              <a:schemeClr val="accent1"/>
            </a:solidFill>
          </a:ln>
        </p:spPr>
      </p:pic>
      <p:sp>
        <p:nvSpPr>
          <p:cNvPr id="2" name="Title 1">
            <a:extLst>
              <a:ext uri="{FF2B5EF4-FFF2-40B4-BE49-F238E27FC236}">
                <a16:creationId xmlns:a16="http://schemas.microsoft.com/office/drawing/2014/main" id="{E4698FAE-3B7D-4E22-81D6-D3BB171BF263}"/>
              </a:ext>
            </a:extLst>
          </p:cNvPr>
          <p:cNvSpPr>
            <a:spLocks noGrp="1"/>
          </p:cNvSpPr>
          <p:nvPr>
            <p:ph type="title"/>
          </p:nvPr>
        </p:nvSpPr>
        <p:spPr>
          <a:xfrm>
            <a:off x="838200" y="473336"/>
            <a:ext cx="10515600" cy="593464"/>
          </a:xfrm>
        </p:spPr>
        <p:txBody>
          <a:bodyPr/>
          <a:lstStyle/>
          <a:p>
            <a:r>
              <a:rPr lang="zh-CN" altLang="zh-CN" sz="2400" dirty="0"/>
              <a:t>查看及对已创建的期刊提醒进行操作</a:t>
            </a:r>
            <a:endParaRPr lang="zh-CN" altLang="en-US" sz="2400" dirty="0"/>
          </a:p>
        </p:txBody>
      </p:sp>
      <p:sp>
        <p:nvSpPr>
          <p:cNvPr id="3" name="Content Placeholder 2">
            <a:extLst>
              <a:ext uri="{FF2B5EF4-FFF2-40B4-BE49-F238E27FC236}">
                <a16:creationId xmlns:a16="http://schemas.microsoft.com/office/drawing/2014/main" id="{24B2B693-D332-4416-81F0-F7F34070D8BE}"/>
              </a:ext>
            </a:extLst>
          </p:cNvPr>
          <p:cNvSpPr>
            <a:spLocks noGrp="1"/>
          </p:cNvSpPr>
          <p:nvPr>
            <p:ph idx="1"/>
          </p:nvPr>
        </p:nvSpPr>
        <p:spPr>
          <a:xfrm>
            <a:off x="8565462" y="1631981"/>
            <a:ext cx="2940738" cy="4351338"/>
          </a:xfrm>
        </p:spPr>
        <p:txBody>
          <a:bodyPr/>
          <a:lstStyle/>
          <a:p>
            <a:pPr marL="0" indent="0">
              <a:lnSpc>
                <a:spcPct val="150000"/>
              </a:lnSpc>
              <a:buNone/>
            </a:pPr>
            <a:r>
              <a:rPr lang="en-US" altLang="zh-CN" sz="2000" dirty="0"/>
              <a:t>7 </a:t>
            </a:r>
            <a:r>
              <a:rPr lang="zh-CN" altLang="zh-CN" sz="2000" dirty="0"/>
              <a:t>可在个人文件夹中查看已创建的期刊提醒信息，如不想继续收到提醒邮件，可选择删除该提醒</a:t>
            </a:r>
          </a:p>
          <a:p>
            <a:pPr>
              <a:lnSpc>
                <a:spcPct val="150000"/>
              </a:lnSpc>
            </a:pPr>
            <a:endParaRPr lang="zh-CN" altLang="en-US" sz="2000" dirty="0"/>
          </a:p>
        </p:txBody>
      </p:sp>
      <p:sp>
        <p:nvSpPr>
          <p:cNvPr id="9" name="Rectangle 8">
            <a:extLst>
              <a:ext uri="{FF2B5EF4-FFF2-40B4-BE49-F238E27FC236}">
                <a16:creationId xmlns:a16="http://schemas.microsoft.com/office/drawing/2014/main" id="{1DFA2509-47D9-4BC9-8986-0229EDABBB78}"/>
              </a:ext>
            </a:extLst>
          </p:cNvPr>
          <p:cNvSpPr/>
          <p:nvPr/>
        </p:nvSpPr>
        <p:spPr>
          <a:xfrm>
            <a:off x="1258177" y="4798898"/>
            <a:ext cx="47000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2F56"/>
                </a:solidFill>
                <a:effectLst>
                  <a:outerShdw blurRad="38100" dist="25400" dir="5400000" algn="ctr" rotWithShape="0">
                    <a:srgbClr val="6E747A">
                      <a:alpha val="43000"/>
                    </a:srgbClr>
                  </a:outerShdw>
                </a:effectLst>
                <a:uLnTx/>
                <a:uFillTx/>
                <a:latin typeface="Arial"/>
                <a:ea typeface="+mn-ea"/>
                <a:cs typeface="+mn-cs"/>
              </a:rPr>
              <a:t>7</a:t>
            </a:r>
          </a:p>
        </p:txBody>
      </p:sp>
    </p:spTree>
    <p:extLst>
      <p:ext uri="{BB962C8B-B14F-4D97-AF65-F5344CB8AC3E}">
        <p14:creationId xmlns:p14="http://schemas.microsoft.com/office/powerpoint/2010/main" val="251693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8A4D3A4A-31C8-4404-BD23-49A122091B7B}"/>
              </a:ext>
            </a:extLst>
          </p:cNvPr>
          <p:cNvSpPr>
            <a:spLocks noGrp="1"/>
          </p:cNvSpPr>
          <p:nvPr>
            <p:ph type="ctrTitle"/>
          </p:nvPr>
        </p:nvSpPr>
        <p:spPr>
          <a:xfrm>
            <a:off x="685800" y="2438400"/>
            <a:ext cx="11353800" cy="2895600"/>
          </a:xfrm>
        </p:spPr>
        <p:txBody>
          <a:bodyPr>
            <a:normAutofit/>
          </a:bodyPr>
          <a:lstStyle/>
          <a:p>
            <a:r>
              <a:rPr lang="zh-CN" altLang="en-US" sz="2800" dirty="0"/>
              <a:t>检索平台：</a:t>
            </a:r>
            <a:r>
              <a:rPr lang="en-US" altLang="zh-CN" sz="2800" dirty="0">
                <a:solidFill>
                  <a:srgbClr val="3E3E3E"/>
                </a:solidFill>
                <a:latin typeface="Helvetica Neue"/>
                <a:ea typeface="ＭＳ Ｐゴシック" charset="-128"/>
              </a:rPr>
              <a:t>https://search.ebscohost.com/</a:t>
            </a:r>
            <a:br>
              <a:rPr lang="en-US" altLang="zh-CN" sz="2800" dirty="0"/>
            </a:br>
            <a:r>
              <a:rPr lang="en-US" altLang="zh-CN" sz="2800" dirty="0"/>
              <a:t>EBSCO </a:t>
            </a:r>
            <a:r>
              <a:rPr lang="zh-CN" altLang="zh-CN" sz="2800" dirty="0"/>
              <a:t>支持站点</a:t>
            </a:r>
            <a:r>
              <a:rPr lang="en-US" altLang="zh-CN" sz="2800" dirty="0"/>
              <a:t>:  http://connect.ebsco.com</a:t>
            </a:r>
            <a:br>
              <a:rPr lang="zh-CN" altLang="zh-CN" sz="2800" dirty="0"/>
            </a:br>
            <a:r>
              <a:rPr lang="zh-CN" altLang="zh-CN" sz="2800" dirty="0"/>
              <a:t>免费在线课程：</a:t>
            </a:r>
            <a:r>
              <a:rPr lang="en-US" altLang="zh-CN" sz="1800" u="sng" kern="100" dirty="0">
                <a:solidFill>
                  <a:srgbClr val="0000FF"/>
                </a:solidFill>
                <a:effectLst/>
                <a:latin typeface="Cambria" panose="02040503050406030204" pitchFamily="18" charset="0"/>
                <a:ea typeface="PMingLiU" panose="02020500000000000000" pitchFamily="18" charset="-120"/>
                <a:cs typeface="Times New Roman" panose="02020603050405020304" pitchFamily="18" charset="0"/>
                <a:hlinkClick r:id="rId2"/>
              </a:rPr>
              <a:t>https://ebsco-chinese.zoom.us/calendar/search?showType=2&amp;startDate=2021-07-01</a:t>
            </a:r>
            <a:br>
              <a:rPr lang="zh-CN" altLang="zh-CN" sz="2800" dirty="0"/>
            </a:br>
            <a:r>
              <a:rPr lang="en-US" altLang="zh-CN" sz="2800" dirty="0"/>
              <a:t>EBSCO</a:t>
            </a:r>
            <a:r>
              <a:rPr lang="en-US" altLang="zh-CN" sz="2800" i="1" dirty="0"/>
              <a:t>host</a:t>
            </a:r>
            <a:r>
              <a:rPr lang="en-US" altLang="zh-CN" sz="2800" dirty="0"/>
              <a:t> </a:t>
            </a:r>
            <a:r>
              <a:rPr lang="zh-CN" altLang="zh-CN" sz="2800" dirty="0"/>
              <a:t>中文教程下载</a:t>
            </a:r>
            <a:r>
              <a:rPr lang="en-US" altLang="zh-CN" sz="2800" dirty="0"/>
              <a:t>:  </a:t>
            </a:r>
            <a:br>
              <a:rPr lang="en-US" altLang="zh-CN" sz="2800" dirty="0"/>
            </a:br>
            <a:r>
              <a:rPr lang="en-US" altLang="zh-CN" sz="2800" dirty="0"/>
              <a:t>https://connect.ebsco.com/s/article/EBSCO</a:t>
            </a:r>
            <a:r>
              <a:rPr lang="zh-CN" altLang="zh-CN" sz="2800" dirty="0"/>
              <a:t>平台中文使用指南</a:t>
            </a:r>
          </a:p>
        </p:txBody>
      </p:sp>
      <p:sp>
        <p:nvSpPr>
          <p:cNvPr id="4" name="Title 1">
            <a:extLst>
              <a:ext uri="{FF2B5EF4-FFF2-40B4-BE49-F238E27FC236}">
                <a16:creationId xmlns:a16="http://schemas.microsoft.com/office/drawing/2014/main" id="{19A0244A-E514-4743-991B-42E2A2A0527F}"/>
              </a:ext>
            </a:extLst>
          </p:cNvPr>
          <p:cNvSpPr txBox="1">
            <a:spLocks/>
          </p:cNvSpPr>
          <p:nvPr/>
        </p:nvSpPr>
        <p:spPr>
          <a:xfrm>
            <a:off x="685800" y="1143000"/>
            <a:ext cx="10515600" cy="1023710"/>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600" b="0" kern="1200">
                <a:solidFill>
                  <a:schemeClr val="accent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zh-CN" altLang="en-US" sz="3600" b="0" i="0" u="none" strike="noStrike" kern="1200" cap="none" spc="0" normalizeH="0" baseline="0" noProof="0" dirty="0">
                <a:ln>
                  <a:noFill/>
                </a:ln>
                <a:solidFill>
                  <a:srgbClr val="002F56"/>
                </a:solidFill>
                <a:effectLst/>
                <a:uLnTx/>
                <a:uFillTx/>
                <a:latin typeface="Arial"/>
                <a:ea typeface="+mj-ea"/>
                <a:cs typeface="+mj-cs"/>
              </a:rPr>
              <a:t> 支持网站</a:t>
            </a:r>
          </a:p>
        </p:txBody>
      </p:sp>
    </p:spTree>
    <p:extLst>
      <p:ext uri="{BB962C8B-B14F-4D97-AF65-F5344CB8AC3E}">
        <p14:creationId xmlns:p14="http://schemas.microsoft.com/office/powerpoint/2010/main" val="19336517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23E049D-3721-4207-B960-0FDD9A462865}"/>
              </a:ext>
            </a:extLst>
          </p:cNvPr>
          <p:cNvSpPr/>
          <p:nvPr/>
        </p:nvSpPr>
        <p:spPr>
          <a:xfrm>
            <a:off x="274320" y="236220"/>
            <a:ext cx="11673839" cy="621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Rectangle 10">
            <a:extLst>
              <a:ext uri="{FF2B5EF4-FFF2-40B4-BE49-F238E27FC236}">
                <a16:creationId xmlns:a16="http://schemas.microsoft.com/office/drawing/2014/main" id="{4EF8CDCB-B035-4A2F-8D1C-1E8C53FF5E24}"/>
              </a:ext>
            </a:extLst>
          </p:cNvPr>
          <p:cNvSpPr/>
          <p:nvPr/>
        </p:nvSpPr>
        <p:spPr>
          <a:xfrm rot="16200000">
            <a:off x="3749970" y="2744748"/>
            <a:ext cx="273703" cy="7225008"/>
          </a:xfrm>
          <a:prstGeom prst="rect">
            <a:avLst/>
          </a:prstGeom>
          <a:solidFill>
            <a:srgbClr val="B317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276F637-54EE-4934-B388-72922F448935}"/>
              </a:ext>
            </a:extLst>
          </p:cNvPr>
          <p:cNvSpPr/>
          <p:nvPr/>
        </p:nvSpPr>
        <p:spPr>
          <a:xfrm rot="16200000">
            <a:off x="9555166" y="4101109"/>
            <a:ext cx="273706" cy="4512285"/>
          </a:xfrm>
          <a:prstGeom prst="rect">
            <a:avLst/>
          </a:prstGeom>
          <a:solidFill>
            <a:srgbClr val="F78B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19" name="Picture 18" descr="A black and white image of a white dot on a black background&#10;&#10;Description automatically generated with low confidence">
            <a:extLst>
              <a:ext uri="{FF2B5EF4-FFF2-40B4-BE49-F238E27FC236}">
                <a16:creationId xmlns:a16="http://schemas.microsoft.com/office/drawing/2014/main" id="{0DC6DD33-01CD-48C1-86EA-A214080BE935}"/>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r="1043"/>
          <a:stretch/>
        </p:blipFill>
        <p:spPr>
          <a:xfrm>
            <a:off x="-1" y="4778171"/>
            <a:ext cx="12192001" cy="1583918"/>
          </a:xfrm>
          <a:prstGeom prst="rect">
            <a:avLst/>
          </a:prstGeom>
        </p:spPr>
      </p:pic>
      <p:sp>
        <p:nvSpPr>
          <p:cNvPr id="10" name="Title 1">
            <a:extLst>
              <a:ext uri="{FF2B5EF4-FFF2-40B4-BE49-F238E27FC236}">
                <a16:creationId xmlns:a16="http://schemas.microsoft.com/office/drawing/2014/main" id="{6773C48A-03B4-47E6-B365-DF866EAD21B1}"/>
              </a:ext>
            </a:extLst>
          </p:cNvPr>
          <p:cNvSpPr txBox="1">
            <a:spLocks/>
          </p:cNvSpPr>
          <p:nvPr/>
        </p:nvSpPr>
        <p:spPr bwMode="auto">
          <a:xfrm>
            <a:off x="4275907" y="4409272"/>
            <a:ext cx="385762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normAutofit fontScale="75000" lnSpcReduction="20000"/>
          </a:bodyPr>
          <a:lstStyle>
            <a:lvl1pPr algn="ctr" rtl="0" eaLnBrk="0" fontAlgn="base" hangingPunct="0">
              <a:spcBef>
                <a:spcPct val="0"/>
              </a:spcBef>
              <a:spcAft>
                <a:spcPct val="0"/>
              </a:spcAft>
              <a:defRPr sz="4800">
                <a:solidFill>
                  <a:srgbClr val="376092"/>
                </a:solidFill>
                <a:latin typeface="Georgia" pitchFamily="18" charset="0"/>
                <a:ea typeface="+mj-ea"/>
                <a:cs typeface="+mj-cs"/>
              </a:defRPr>
            </a:lvl1pPr>
            <a:lvl2pPr algn="ctr" rtl="0" eaLnBrk="0" fontAlgn="base" hangingPunct="0">
              <a:spcBef>
                <a:spcPct val="0"/>
              </a:spcBef>
              <a:spcAft>
                <a:spcPct val="0"/>
              </a:spcAft>
              <a:defRPr sz="3600">
                <a:solidFill>
                  <a:srgbClr val="376092"/>
                </a:solidFill>
                <a:latin typeface="Georgia" pitchFamily="18" charset="0"/>
              </a:defRPr>
            </a:lvl2pPr>
            <a:lvl3pPr algn="ctr" rtl="0" eaLnBrk="0" fontAlgn="base" hangingPunct="0">
              <a:spcBef>
                <a:spcPct val="0"/>
              </a:spcBef>
              <a:spcAft>
                <a:spcPct val="0"/>
              </a:spcAft>
              <a:defRPr sz="3600">
                <a:solidFill>
                  <a:srgbClr val="376092"/>
                </a:solidFill>
                <a:latin typeface="Georgia" pitchFamily="18" charset="0"/>
              </a:defRPr>
            </a:lvl3pPr>
            <a:lvl4pPr algn="ctr" rtl="0" eaLnBrk="0" fontAlgn="base" hangingPunct="0">
              <a:spcBef>
                <a:spcPct val="0"/>
              </a:spcBef>
              <a:spcAft>
                <a:spcPct val="0"/>
              </a:spcAft>
              <a:defRPr sz="3600">
                <a:solidFill>
                  <a:srgbClr val="376092"/>
                </a:solidFill>
                <a:latin typeface="Georgia" pitchFamily="18" charset="0"/>
              </a:defRPr>
            </a:lvl4pPr>
            <a:lvl5pPr algn="ctr" rtl="0" eaLnBrk="0" fontAlgn="base" hangingPunct="0">
              <a:spcBef>
                <a:spcPct val="0"/>
              </a:spcBef>
              <a:spcAft>
                <a:spcPct val="0"/>
              </a:spcAft>
              <a:defRPr sz="3600">
                <a:solidFill>
                  <a:srgbClr val="376092"/>
                </a:solidFill>
                <a:latin typeface="Georgia" pitchFamily="18" charset="0"/>
              </a:defRPr>
            </a:lvl5pPr>
            <a:lvl6pPr marL="457200" algn="ctr" rtl="0" fontAlgn="base">
              <a:spcBef>
                <a:spcPct val="0"/>
              </a:spcBef>
              <a:spcAft>
                <a:spcPct val="0"/>
              </a:spcAft>
              <a:defRPr sz="2100" b="1">
                <a:solidFill>
                  <a:schemeClr val="tx2"/>
                </a:solidFill>
                <a:latin typeface="Arial" charset="0"/>
              </a:defRPr>
            </a:lvl6pPr>
            <a:lvl7pPr marL="914400" algn="ctr" rtl="0" fontAlgn="base">
              <a:spcBef>
                <a:spcPct val="0"/>
              </a:spcBef>
              <a:spcAft>
                <a:spcPct val="0"/>
              </a:spcAft>
              <a:defRPr sz="2100" b="1">
                <a:solidFill>
                  <a:schemeClr val="tx2"/>
                </a:solidFill>
                <a:latin typeface="Arial" charset="0"/>
              </a:defRPr>
            </a:lvl7pPr>
            <a:lvl8pPr marL="1371600" algn="ctr" rtl="0" fontAlgn="base">
              <a:spcBef>
                <a:spcPct val="0"/>
              </a:spcBef>
              <a:spcAft>
                <a:spcPct val="0"/>
              </a:spcAft>
              <a:defRPr sz="2100" b="1">
                <a:solidFill>
                  <a:schemeClr val="tx2"/>
                </a:solidFill>
                <a:latin typeface="Arial" charset="0"/>
              </a:defRPr>
            </a:lvl8pPr>
            <a:lvl9pPr marL="1828800" algn="ctr" rtl="0" fontAlgn="base">
              <a:spcBef>
                <a:spcPct val="0"/>
              </a:spcBef>
              <a:spcAft>
                <a:spcPct val="0"/>
              </a:spcAft>
              <a:defRPr sz="2100" b="1">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t>Thank You!</a:t>
            </a:r>
            <a:br>
              <a:rPr kumimoji="0" lang="en-US" altLang="zh-CN" sz="4800"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br>
            <a:br>
              <a:rPr kumimoji="0" lang="en-US" altLang="zh-CN" sz="1519"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br>
            <a:r>
              <a:rPr kumimoji="0" lang="zh-CN" altLang="en-US" sz="2200"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t>访问更多信息参见</a:t>
            </a:r>
            <a:r>
              <a:rPr kumimoji="0" lang="en-US" altLang="zh-CN" sz="2200" b="0" i="0" u="sng"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hlinkClick r:id="rId3">
                  <a:extLst>
                    <a:ext uri="{A12FA001-AC4F-418D-AE19-62706E023703}">
                      <ahyp:hlinkClr xmlns:ahyp="http://schemas.microsoft.com/office/drawing/2018/hyperlinkcolor" val="tx"/>
                    </a:ext>
                  </a:extLst>
                </a:hlinkClick>
              </a:rPr>
              <a:t>https://connect.ebsco.com/</a:t>
            </a:r>
            <a:br>
              <a:rPr kumimoji="0" lang="en-US" altLang="zh-CN" sz="2200" b="0" i="0" u="sng"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br>
            <a:br>
              <a:rPr kumimoji="0" lang="en-US" altLang="zh-CN" sz="2200" b="0" i="0" u="sng"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br>
            <a:br>
              <a:rPr kumimoji="0" lang="en-US" altLang="zh-CN" sz="2200"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rPr>
            </a:br>
            <a:endParaRPr kumimoji="0" lang="en-US" altLang="zh-CN" sz="2200" b="0" i="0" u="none" strike="noStrike" kern="0" cap="none" spc="0" normalizeH="0" baseline="0" noProof="0" dirty="0">
              <a:ln>
                <a:noFill/>
              </a:ln>
              <a:solidFill>
                <a:srgbClr val="FFFFFF"/>
              </a:solidFill>
              <a:effectLst/>
              <a:uLnTx/>
              <a:uFillTx/>
              <a:latin typeface="Georgia" pitchFamily="18" charset="0"/>
              <a:ea typeface="宋体" panose="02010600030101010101" pitchFamily="2" charset="-122"/>
              <a:cs typeface="+mj-cs"/>
            </a:endParaRPr>
          </a:p>
        </p:txBody>
      </p:sp>
      <p:pic>
        <p:nvPicPr>
          <p:cNvPr id="13" name="Picture 2">
            <a:extLst>
              <a:ext uri="{FF2B5EF4-FFF2-40B4-BE49-F238E27FC236}">
                <a16:creationId xmlns:a16="http://schemas.microsoft.com/office/drawing/2014/main" id="{34A1850F-A5E8-48DB-85DF-4A93D3C6EC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113" y="1645460"/>
            <a:ext cx="258921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05C0AE34-35D5-4FA8-B94E-9E538B081021}"/>
              </a:ext>
            </a:extLst>
          </p:cNvPr>
          <p:cNvSpPr txBox="1">
            <a:spLocks noChangeArrowheads="1"/>
          </p:cNvSpPr>
          <p:nvPr/>
        </p:nvSpPr>
        <p:spPr bwMode="auto">
          <a:xfrm>
            <a:off x="5136316" y="1130719"/>
            <a:ext cx="18113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900"/>
              </a:spcBef>
              <a:buFont typeface="Arial" panose="020B0604020202020204" pitchFamily="34" charset="0"/>
              <a:buChar char="•"/>
              <a:defRPr sz="2800">
                <a:solidFill>
                  <a:schemeClr val="tx2"/>
                </a:solidFill>
                <a:latin typeface="Arial" panose="020B0604020202020204" pitchFamily="34" charset="0"/>
              </a:defRPr>
            </a:lvl1pPr>
            <a:lvl2pPr marL="742950" indent="-285750">
              <a:lnSpc>
                <a:spcPct val="110000"/>
              </a:lnSpc>
              <a:spcBef>
                <a:spcPts val="900"/>
              </a:spcBef>
              <a:buFont typeface="Arial" panose="020B0604020202020204" pitchFamily="34" charset="0"/>
              <a:buChar char="−"/>
              <a:defRPr sz="2400">
                <a:solidFill>
                  <a:schemeClr val="tx2"/>
                </a:solidFill>
                <a:latin typeface="Arial" panose="020B0604020202020204" pitchFamily="34" charset="0"/>
              </a:defRPr>
            </a:lvl2pPr>
            <a:lvl3pPr marL="1143000" indent="-228600">
              <a:lnSpc>
                <a:spcPct val="110000"/>
              </a:lnSpc>
              <a:spcBef>
                <a:spcPts val="900"/>
              </a:spcBef>
              <a:buFont typeface="Arial" panose="020B0604020202020204" pitchFamily="34" charset="0"/>
              <a:buChar char="•"/>
              <a:defRPr sz="2000">
                <a:solidFill>
                  <a:schemeClr val="tx2"/>
                </a:solidFill>
                <a:latin typeface="Arial" panose="020B0604020202020204" pitchFamily="34" charset="0"/>
              </a:defRPr>
            </a:lvl3pPr>
            <a:lvl4pPr marL="1600200" indent="-228600">
              <a:lnSpc>
                <a:spcPct val="110000"/>
              </a:lnSpc>
              <a:spcBef>
                <a:spcPts val="900"/>
              </a:spcBef>
              <a:buFont typeface="Arial" panose="020B0604020202020204" pitchFamily="34" charset="0"/>
              <a:buChar char="•"/>
              <a:defRPr>
                <a:solidFill>
                  <a:schemeClr val="tx2"/>
                </a:solidFill>
                <a:latin typeface="Arial" panose="020B0604020202020204" pitchFamily="34" charset="0"/>
              </a:defRPr>
            </a:lvl4pPr>
            <a:lvl5pPr marL="2057400" indent="-228600">
              <a:lnSpc>
                <a:spcPct val="110000"/>
              </a:lnSpc>
              <a:spcBef>
                <a:spcPts val="900"/>
              </a:spcBef>
              <a:buFont typeface="Arial" panose="020B0604020202020204" pitchFamily="34" charset="0"/>
              <a:buChar char="•"/>
              <a:defRPr>
                <a:solidFill>
                  <a:schemeClr val="tx2"/>
                </a:solidFill>
                <a:latin typeface="Arial" panose="020B0604020202020204" pitchFamily="34" charset="0"/>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Arial" panose="020B0604020202020204" pitchFamily="34" charset="0"/>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Arial" panose="020B0604020202020204" pitchFamily="34" charset="0"/>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Arial" panose="020B0604020202020204" pitchFamily="34" charset="0"/>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EBSCO</a:t>
            </a:r>
            <a:r>
              <a:rPr kumimoji="0" lang="zh-CN" altLang="en-US" sz="24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官方微信</a:t>
            </a:r>
          </a:p>
        </p:txBody>
      </p:sp>
    </p:spTree>
    <p:extLst>
      <p:ext uri="{BB962C8B-B14F-4D97-AF65-F5344CB8AC3E}">
        <p14:creationId xmlns:p14="http://schemas.microsoft.com/office/powerpoint/2010/main" val="16890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7AE911-D2FA-4E6C-9849-5E3F7F37D3E3}"/>
              </a:ext>
            </a:extLst>
          </p:cNvPr>
          <p:cNvSpPr/>
          <p:nvPr/>
        </p:nvSpPr>
        <p:spPr>
          <a:xfrm>
            <a:off x="1" y="4254759"/>
            <a:ext cx="12192000" cy="2239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736092" y="290099"/>
            <a:ext cx="10719816" cy="1023710"/>
          </a:xfrm>
        </p:spPr>
        <p:txBody>
          <a:bodyPr/>
          <a:lstStyle/>
          <a:p>
            <a:r>
              <a:rPr lang="en-US" dirty="0"/>
              <a:t>Full-text EBSCO art and architecture databases compared</a:t>
            </a:r>
            <a:endParaRPr lang="en-US" dirty="0">
              <a:solidFill>
                <a:schemeClr val="accent2"/>
              </a:solidFill>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792772162"/>
              </p:ext>
            </p:extLst>
          </p:nvPr>
        </p:nvGraphicFramePr>
        <p:xfrm>
          <a:off x="1144016" y="1401582"/>
          <a:ext cx="7821846" cy="4407181"/>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20000"/>
                    </a:ext>
                  </a:extLst>
                </a:gridCol>
                <a:gridCol w="2082123">
                  <a:extLst>
                    <a:ext uri="{9D8B030D-6E8A-4147-A177-3AD203B41FA5}">
                      <a16:colId xmlns:a16="http://schemas.microsoft.com/office/drawing/2014/main" val="20001"/>
                    </a:ext>
                  </a:extLst>
                </a:gridCol>
                <a:gridCol w="2082123">
                  <a:extLst>
                    <a:ext uri="{9D8B030D-6E8A-4147-A177-3AD203B41FA5}">
                      <a16:colId xmlns:a16="http://schemas.microsoft.com/office/drawing/2014/main" val="470314223"/>
                    </a:ext>
                  </a:extLst>
                </a:gridCol>
              </a:tblGrid>
              <a:tr h="822960">
                <a:tc>
                  <a:txBody>
                    <a:bodyPr/>
                    <a:lstStyle/>
                    <a:p>
                      <a:pPr marL="0" marR="0" algn="r">
                        <a:spcBef>
                          <a:spcPts val="0"/>
                        </a:spcBef>
                        <a:spcAft>
                          <a:spcPts val="0"/>
                        </a:spcAft>
                      </a:pPr>
                      <a:endParaRPr lang="en-US" sz="2400" b="0" dirty="0">
                        <a:solidFill>
                          <a:schemeClr val="tx2"/>
                        </a:solidFill>
                        <a:effectLst/>
                        <a:latin typeface="+mj-lt"/>
                        <a:ea typeface="Calibri" panose="020F0502020204030204" pitchFamily="34" charset="0"/>
                        <a:cs typeface="Times New Roman" panose="02020603050405020304" pitchFamily="18" charset="0"/>
                      </a:endParaRPr>
                    </a:p>
                  </a:txBody>
                  <a:tcPr marL="182880" marR="182880" marT="73152" marB="73152" anchor="b">
                    <a:noFill/>
                  </a:tcPr>
                </a:tc>
                <a:tc>
                  <a:txBody>
                    <a:bodyPr/>
                    <a:lstStyle/>
                    <a:p>
                      <a:pPr marL="0" marR="0" algn="ctr">
                        <a:spcBef>
                          <a:spcPts val="0"/>
                        </a:spcBef>
                        <a:spcAft>
                          <a:spcPts val="0"/>
                        </a:spcAft>
                      </a:pPr>
                      <a:r>
                        <a:rPr lang="en-US" sz="1800" b="0" i="1" dirty="0">
                          <a:solidFill>
                            <a:schemeClr val="bg1"/>
                          </a:solidFill>
                          <a:effectLst/>
                          <a:latin typeface="+mj-lt"/>
                        </a:rPr>
                        <a:t>Art Full Text</a:t>
                      </a:r>
                      <a:endParaRPr lang="en-US" sz="1800" b="0" i="1" dirty="0">
                        <a:solidFill>
                          <a:schemeClr val="bg1"/>
                        </a:solidFill>
                        <a:effectLst/>
                        <a:latin typeface="+mj-lt"/>
                        <a:ea typeface="Calibri" panose="020F0502020204030204" pitchFamily="34" charset="0"/>
                        <a:cs typeface="Times New Roman" panose="02020603050405020304" pitchFamily="18" charset="0"/>
                      </a:endParaRPr>
                    </a:p>
                  </a:txBody>
                  <a:tcPr marT="73152" marB="73152" anchor="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bg1"/>
                          </a:solidFill>
                          <a:effectLst/>
                          <a:latin typeface="+mn-lt"/>
                          <a:ea typeface="+mn-ea"/>
                          <a:cs typeface="+mn-cs"/>
                        </a:rPr>
                        <a:t>Art &amp; Architecture Source</a:t>
                      </a:r>
                      <a:endParaRPr lang="en-US" sz="1800" b="0" i="1" kern="1200" dirty="0">
                        <a:solidFill>
                          <a:schemeClr val="bg1"/>
                        </a:solidFill>
                        <a:effectLst/>
                        <a:latin typeface="+mn-lt"/>
                        <a:ea typeface="Calibri" panose="020F0502020204030204" pitchFamily="34" charset="0"/>
                        <a:cs typeface="Times New Roman" panose="02020603050405020304" pitchFamily="18" charset="0"/>
                      </a:endParaRPr>
                    </a:p>
                  </a:txBody>
                  <a:tcPr marT="73152" marB="73152" anchor="b">
                    <a:solidFill>
                      <a:schemeClr val="tx2"/>
                    </a:solidFill>
                  </a:tcPr>
                </a:tc>
                <a:extLst>
                  <a:ext uri="{0D108BD9-81ED-4DB2-BD59-A6C34878D82A}">
                    <a16:rowId xmlns:a16="http://schemas.microsoft.com/office/drawing/2014/main" val="10000"/>
                  </a:ext>
                </a:extLst>
              </a:tr>
              <a:tr h="691372">
                <a:tc>
                  <a:txBody>
                    <a:bodyPr/>
                    <a:lstStyle/>
                    <a:p>
                      <a:pPr marL="0" marR="0" algn="r">
                        <a:spcBef>
                          <a:spcPts val="0"/>
                        </a:spcBef>
                        <a:spcAft>
                          <a:spcPts val="0"/>
                        </a:spcAft>
                      </a:pPr>
                      <a:r>
                        <a:rPr lang="en-US" sz="1600" b="0" i="0" dirty="0">
                          <a:solidFill>
                            <a:schemeClr val="bg1"/>
                          </a:solidFill>
                          <a:effectLst/>
                          <a:latin typeface="+mj-lt"/>
                        </a:rPr>
                        <a:t>Active, full-text,</a:t>
                      </a:r>
                    </a:p>
                    <a:p>
                      <a:pPr marL="0" marR="0" algn="r">
                        <a:spcBef>
                          <a:spcPts val="0"/>
                        </a:spcBef>
                        <a:spcAft>
                          <a:spcPts val="0"/>
                        </a:spcAft>
                      </a:pPr>
                      <a:r>
                        <a:rPr lang="en-US" sz="1600" b="0" i="0" dirty="0">
                          <a:solidFill>
                            <a:schemeClr val="bg1"/>
                          </a:solidFill>
                          <a:effectLst/>
                          <a:latin typeface="+mj-lt"/>
                        </a:rPr>
                        <a:t>non-open access journals</a:t>
                      </a:r>
                      <a:endParaRPr lang="en-US" sz="1600" b="0" i="0" dirty="0">
                        <a:solidFill>
                          <a:schemeClr val="bg1"/>
                        </a:solidFill>
                        <a:effectLst/>
                        <a:latin typeface="+mj-lt"/>
                        <a:ea typeface="Calibri" panose="020F0502020204030204" pitchFamily="34" charset="0"/>
                        <a:cs typeface="Times New Roman" panose="02020603050405020304" pitchFamily="18" charset="0"/>
                      </a:endParaRPr>
                    </a:p>
                  </a:txBody>
                  <a:tcPr marL="182880" marR="182880" marT="73152" marB="73152" anchor="ctr">
                    <a:solidFill>
                      <a:schemeClr val="accent1"/>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139</a:t>
                      </a:r>
                    </a:p>
                  </a:txBody>
                  <a:tcPr marL="182880" marR="182880" marT="73152" marB="73152" anchor="ctr">
                    <a:solidFill>
                      <a:srgbClr val="E8E8E8"/>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331</a:t>
                      </a:r>
                    </a:p>
                  </a:txBody>
                  <a:tcPr marL="182880" marR="182880" marT="73152" marB="73152" anchor="ctr">
                    <a:solidFill>
                      <a:schemeClr val="accent6">
                        <a:lumMod val="20000"/>
                        <a:lumOff val="80000"/>
                      </a:schemeClr>
                    </a:solidFill>
                  </a:tcPr>
                </a:tc>
                <a:extLst>
                  <a:ext uri="{0D108BD9-81ED-4DB2-BD59-A6C34878D82A}">
                    <a16:rowId xmlns:a16="http://schemas.microsoft.com/office/drawing/2014/main" val="10003"/>
                  </a:ext>
                </a:extLst>
              </a:tr>
              <a:tr h="9642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Active, full-text, peer-reviewed,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non-open access journals</a:t>
                      </a:r>
                      <a:endParaRPr kumimoji="0" lang="en-US" sz="16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a:txBody>
                  <a:tcPr marL="182880" marR="182880" marT="73152" marB="73152" anchor="ctr">
                    <a:solidFill>
                      <a:schemeClr val="accent1"/>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94</a:t>
                      </a:r>
                    </a:p>
                  </a:txBody>
                  <a:tcPr marL="182880" marR="182880" marT="73152" marB="73152" anchor="ctr">
                    <a:solidFill>
                      <a:schemeClr val="accent6">
                        <a:lumMod val="20000"/>
                        <a:lumOff val="80000"/>
                      </a:schemeClr>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222</a:t>
                      </a:r>
                    </a:p>
                  </a:txBody>
                  <a:tcPr marL="182880" marR="182880" marT="73152" marB="73152" anchor="ctr">
                    <a:solidFill>
                      <a:schemeClr val="accent6">
                        <a:lumMod val="20000"/>
                        <a:lumOff val="80000"/>
                      </a:schemeClr>
                    </a:solidFill>
                  </a:tcPr>
                </a:tc>
                <a:extLst>
                  <a:ext uri="{0D108BD9-81ED-4DB2-BD59-A6C34878D82A}">
                    <a16:rowId xmlns:a16="http://schemas.microsoft.com/office/drawing/2014/main" val="10004"/>
                  </a:ext>
                </a:extLst>
              </a:tr>
              <a:tr h="9642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Active, full-text,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non-open access journals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with no embargo</a:t>
                      </a:r>
                      <a:endParaRPr kumimoji="0" lang="en-US" sz="16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a:txBody>
                  <a:tcPr marL="182880" marR="182880" marT="73152" marB="73152" anchor="ctr">
                    <a:solidFill>
                      <a:schemeClr val="accent1"/>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73</a:t>
                      </a:r>
                    </a:p>
                  </a:txBody>
                  <a:tcPr marL="182880" marR="182880" marT="73152" marB="73152" anchor="ctr">
                    <a:solidFill>
                      <a:schemeClr val="accent6">
                        <a:lumMod val="20000"/>
                        <a:lumOff val="80000"/>
                      </a:schemeClr>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147</a:t>
                      </a:r>
                    </a:p>
                  </a:txBody>
                  <a:tcPr marL="182880" marR="182880" marT="73152" marB="73152" anchor="ctr">
                    <a:solidFill>
                      <a:schemeClr val="accent6">
                        <a:lumMod val="20000"/>
                        <a:lumOff val="80000"/>
                      </a:schemeClr>
                    </a:solidFill>
                  </a:tcPr>
                </a:tc>
                <a:extLst>
                  <a:ext uri="{0D108BD9-81ED-4DB2-BD59-A6C34878D82A}">
                    <a16:rowId xmlns:a16="http://schemas.microsoft.com/office/drawing/2014/main" val="1591357815"/>
                  </a:ext>
                </a:extLst>
              </a:tr>
              <a:tr h="9642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Active, full-text,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non-open access journals indexed in Web of Science or Scopus</a:t>
                      </a:r>
                    </a:p>
                  </a:txBody>
                  <a:tcPr marL="182880" marR="182880" marT="73152" marB="73152" anchor="ctr">
                    <a:solidFill>
                      <a:schemeClr val="accent1"/>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79</a:t>
                      </a:r>
                    </a:p>
                  </a:txBody>
                  <a:tcPr marL="182880" marR="182880" marT="73152" marB="73152" anchor="ctr">
                    <a:solidFill>
                      <a:schemeClr val="accent6">
                        <a:lumMod val="20000"/>
                        <a:lumOff val="80000"/>
                      </a:schemeClr>
                    </a:solidFill>
                  </a:tcPr>
                </a:tc>
                <a:tc>
                  <a:txBody>
                    <a:bodyPr/>
                    <a:lstStyle/>
                    <a:p>
                      <a:pPr marL="0" marR="0" algn="ctr">
                        <a:spcBef>
                          <a:spcPts val="0"/>
                        </a:spcBef>
                        <a:spcAft>
                          <a:spcPts val="0"/>
                        </a:spcAft>
                      </a:pPr>
                      <a:r>
                        <a:rPr lang="en-US" sz="2800" b="1" dirty="0">
                          <a:solidFill>
                            <a:schemeClr val="tx2"/>
                          </a:solidFill>
                          <a:effectLst/>
                          <a:latin typeface="+mj-lt"/>
                          <a:ea typeface="Calibri" panose="020F0502020204030204" pitchFamily="34" charset="0"/>
                          <a:cs typeface="Times New Roman" panose="02020603050405020304" pitchFamily="18" charset="0"/>
                        </a:rPr>
                        <a:t>183</a:t>
                      </a:r>
                    </a:p>
                  </a:txBody>
                  <a:tcPr marL="182880" marR="182880" marT="73152" marB="73152" anchor="ctr">
                    <a:solidFill>
                      <a:schemeClr val="accent6">
                        <a:lumMod val="20000"/>
                        <a:lumOff val="80000"/>
                      </a:schemeClr>
                    </a:solidFill>
                  </a:tcPr>
                </a:tc>
                <a:extLst>
                  <a:ext uri="{0D108BD9-81ED-4DB2-BD59-A6C34878D82A}">
                    <a16:rowId xmlns:a16="http://schemas.microsoft.com/office/drawing/2014/main" val="2291732836"/>
                  </a:ext>
                </a:extLst>
              </a:tr>
            </a:tbl>
          </a:graphicData>
        </a:graphic>
      </p:graphicFrame>
      <p:sp>
        <p:nvSpPr>
          <p:cNvPr id="10" name="TextBox 9">
            <a:extLst>
              <a:ext uri="{FF2B5EF4-FFF2-40B4-BE49-F238E27FC236}">
                <a16:creationId xmlns:a16="http://schemas.microsoft.com/office/drawing/2014/main" id="{DDB6AEDB-C415-4CF3-B735-AE713EB00E1D}"/>
              </a:ext>
            </a:extLst>
          </p:cNvPr>
          <p:cNvSpPr txBox="1"/>
          <p:nvPr/>
        </p:nvSpPr>
        <p:spPr>
          <a:xfrm>
            <a:off x="5431070" y="6581879"/>
            <a:ext cx="1327355" cy="276999"/>
          </a:xfrm>
          <a:prstGeom prst="rect">
            <a:avLst/>
          </a:prstGeom>
          <a:solidFill>
            <a:schemeClr val="bg1"/>
          </a:solidFill>
        </p:spPr>
        <p:txBody>
          <a:bodyPr wrap="square" rtlCol="0">
            <a:spAutoFit/>
          </a:bodyPr>
          <a:lstStyle/>
          <a:p>
            <a:pPr algn="ctr"/>
            <a:r>
              <a:rPr lang="en-US" sz="1200" dirty="0">
                <a:solidFill>
                  <a:schemeClr val="bg1">
                    <a:lumMod val="50000"/>
                  </a:schemeClr>
                </a:solidFill>
              </a:rPr>
              <a:t>J</a:t>
            </a:r>
            <a:r>
              <a:rPr lang="en-US" altLang="zh-CN" sz="1200" dirty="0">
                <a:solidFill>
                  <a:schemeClr val="bg1">
                    <a:lumMod val="50000"/>
                  </a:schemeClr>
                </a:solidFill>
              </a:rPr>
              <a:t>anuary</a:t>
            </a:r>
            <a:r>
              <a:rPr lang="en-US" sz="1200" dirty="0">
                <a:solidFill>
                  <a:schemeClr val="bg1">
                    <a:lumMod val="50000"/>
                  </a:schemeClr>
                </a:solidFill>
              </a:rPr>
              <a:t> 2023</a:t>
            </a:r>
          </a:p>
        </p:txBody>
      </p:sp>
      <p:sp>
        <p:nvSpPr>
          <p:cNvPr id="14" name="Rectangle 13">
            <a:extLst>
              <a:ext uri="{FF2B5EF4-FFF2-40B4-BE49-F238E27FC236}">
                <a16:creationId xmlns:a16="http://schemas.microsoft.com/office/drawing/2014/main" id="{41927E4B-DDB3-4F9D-9182-129B46099069}"/>
              </a:ext>
            </a:extLst>
          </p:cNvPr>
          <p:cNvSpPr/>
          <p:nvPr/>
        </p:nvSpPr>
        <p:spPr>
          <a:xfrm rot="16200000">
            <a:off x="3612814" y="2607592"/>
            <a:ext cx="273699" cy="7499325"/>
          </a:xfrm>
          <a:prstGeom prst="rect">
            <a:avLst/>
          </a:prstGeom>
          <a:solidFill>
            <a:srgbClr val="B317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2938C63-F354-437A-842F-6501057E327A}"/>
              </a:ext>
            </a:extLst>
          </p:cNvPr>
          <p:cNvSpPr/>
          <p:nvPr/>
        </p:nvSpPr>
        <p:spPr>
          <a:xfrm rot="16200000">
            <a:off x="9677088" y="3979191"/>
            <a:ext cx="273701" cy="4756126"/>
          </a:xfrm>
          <a:prstGeom prst="rect">
            <a:avLst/>
          </a:prstGeom>
          <a:solidFill>
            <a:srgbClr val="F78B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8784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i="1" dirty="0">
                <a:solidFill>
                  <a:srgbClr val="002F56"/>
                </a:solidFill>
              </a:rPr>
              <a:t>Art &amp; Architecture Source</a:t>
            </a:r>
            <a:endParaRPr lang="en-US" sz="4000" i="1" dirty="0">
              <a:solidFill>
                <a:srgbClr val="002F56"/>
              </a:solidFill>
            </a:endParaRPr>
          </a:p>
        </p:txBody>
      </p:sp>
      <p:sp>
        <p:nvSpPr>
          <p:cNvPr id="3" name="Content Placeholder 2"/>
          <p:cNvSpPr>
            <a:spLocks noGrp="1"/>
          </p:cNvSpPr>
          <p:nvPr>
            <p:ph idx="1"/>
          </p:nvPr>
        </p:nvSpPr>
        <p:spPr>
          <a:xfrm>
            <a:off x="731870" y="2015729"/>
            <a:ext cx="10728260" cy="3806890"/>
          </a:xfrm>
        </p:spPr>
        <p:txBody>
          <a:bodyPr numCol="2" spcCol="274320"/>
          <a:lstStyle/>
          <a:p>
            <a:pPr marL="457200" lvl="0" indent="-457200">
              <a:lnSpc>
                <a:spcPct val="100000"/>
              </a:lnSpc>
              <a:spcBef>
                <a:spcPts val="1800"/>
              </a:spcBef>
            </a:pPr>
            <a:r>
              <a:rPr lang="zh-CN" altLang="en-US" sz="2000" dirty="0">
                <a:solidFill>
                  <a:srgbClr val="454545"/>
                </a:solidFill>
              </a:rPr>
              <a:t>超过</a:t>
            </a:r>
            <a:r>
              <a:rPr lang="en-US" sz="2000" dirty="0">
                <a:solidFill>
                  <a:srgbClr val="454545"/>
                </a:solidFill>
              </a:rPr>
              <a:t> </a:t>
            </a:r>
            <a:r>
              <a:rPr lang="en-US" sz="2000" b="1" dirty="0">
                <a:solidFill>
                  <a:schemeClr val="accent2"/>
                </a:solidFill>
              </a:rPr>
              <a:t>300</a:t>
            </a:r>
            <a:r>
              <a:rPr lang="en-US" sz="2000" dirty="0">
                <a:solidFill>
                  <a:srgbClr val="454545"/>
                </a:solidFill>
              </a:rPr>
              <a:t> </a:t>
            </a:r>
            <a:r>
              <a:rPr lang="zh-CN" altLang="en-US" sz="2000" dirty="0">
                <a:solidFill>
                  <a:srgbClr val="454545"/>
                </a:solidFill>
              </a:rPr>
              <a:t>种持续收录的非</a:t>
            </a:r>
            <a:r>
              <a:rPr lang="en-US" altLang="zh-CN" sz="2000" dirty="0">
                <a:solidFill>
                  <a:srgbClr val="454545"/>
                </a:solidFill>
              </a:rPr>
              <a:t>OA</a:t>
            </a:r>
            <a:r>
              <a:rPr lang="zh-CN" altLang="en-US" sz="2000" dirty="0">
                <a:solidFill>
                  <a:srgbClr val="454545"/>
                </a:solidFill>
              </a:rPr>
              <a:t>全文期刊</a:t>
            </a:r>
            <a:endParaRPr lang="en-US" sz="2000" dirty="0">
              <a:solidFill>
                <a:srgbClr val="454545"/>
              </a:solidFill>
            </a:endParaRPr>
          </a:p>
          <a:p>
            <a:pPr marL="457200" lvl="0" indent="-457200">
              <a:lnSpc>
                <a:spcPct val="100000"/>
              </a:lnSpc>
              <a:spcBef>
                <a:spcPts val="1800"/>
              </a:spcBef>
            </a:pPr>
            <a:r>
              <a:rPr lang="zh-CN" altLang="en-US" sz="2000" dirty="0">
                <a:solidFill>
                  <a:srgbClr val="454545"/>
                </a:solidFill>
              </a:rPr>
              <a:t>超过</a:t>
            </a:r>
            <a:r>
              <a:rPr lang="en-US" sz="2000" b="1" dirty="0">
                <a:solidFill>
                  <a:schemeClr val="accent2"/>
                </a:solidFill>
              </a:rPr>
              <a:t>200</a:t>
            </a:r>
            <a:r>
              <a:rPr lang="en-US" sz="2000" dirty="0">
                <a:solidFill>
                  <a:srgbClr val="454545"/>
                </a:solidFill>
              </a:rPr>
              <a:t> </a:t>
            </a:r>
            <a:r>
              <a:rPr lang="zh-CN" altLang="en-US" sz="2000" dirty="0">
                <a:solidFill>
                  <a:srgbClr val="454545"/>
                </a:solidFill>
              </a:rPr>
              <a:t>种持续收录的非</a:t>
            </a:r>
            <a:r>
              <a:rPr lang="en-US" altLang="zh-CN" sz="2000" dirty="0">
                <a:solidFill>
                  <a:srgbClr val="454545"/>
                </a:solidFill>
              </a:rPr>
              <a:t>OA</a:t>
            </a:r>
            <a:r>
              <a:rPr lang="zh-CN" altLang="en-US" sz="2000" dirty="0">
                <a:solidFill>
                  <a:srgbClr val="454545"/>
                </a:solidFill>
              </a:rPr>
              <a:t>同行评审全文期刊</a:t>
            </a:r>
            <a:endParaRPr lang="en-US" sz="2000" dirty="0">
              <a:solidFill>
                <a:srgbClr val="454545"/>
              </a:solidFill>
            </a:endParaRPr>
          </a:p>
          <a:p>
            <a:pPr marL="457200" indent="-457200">
              <a:lnSpc>
                <a:spcPct val="100000"/>
              </a:lnSpc>
              <a:spcBef>
                <a:spcPts val="1800"/>
              </a:spcBef>
            </a:pPr>
            <a:r>
              <a:rPr lang="zh-CN" altLang="en-US" sz="2000" dirty="0">
                <a:solidFill>
                  <a:srgbClr val="454545"/>
                </a:solidFill>
              </a:rPr>
              <a:t>超过</a:t>
            </a:r>
            <a:r>
              <a:rPr lang="en-US" sz="2000" b="1" dirty="0">
                <a:solidFill>
                  <a:schemeClr val="accent2"/>
                </a:solidFill>
              </a:rPr>
              <a:t>100</a:t>
            </a:r>
            <a:r>
              <a:rPr lang="zh-CN" altLang="en-US" sz="2000" dirty="0">
                <a:solidFill>
                  <a:schemeClr val="tx1"/>
                </a:solidFill>
              </a:rPr>
              <a:t>种</a:t>
            </a:r>
            <a:r>
              <a:rPr lang="zh-CN" altLang="en-US" sz="2000" dirty="0">
                <a:solidFill>
                  <a:srgbClr val="454545"/>
                </a:solidFill>
              </a:rPr>
              <a:t>持续收录的非</a:t>
            </a:r>
            <a:r>
              <a:rPr lang="en-US" altLang="zh-CN" sz="2000" dirty="0">
                <a:solidFill>
                  <a:srgbClr val="454545"/>
                </a:solidFill>
              </a:rPr>
              <a:t>OA</a:t>
            </a:r>
            <a:r>
              <a:rPr lang="zh-CN" altLang="en-US" sz="2000" dirty="0">
                <a:solidFill>
                  <a:srgbClr val="454545"/>
                </a:solidFill>
              </a:rPr>
              <a:t>同行评审、无延迟全文期刊</a:t>
            </a:r>
            <a:endParaRPr lang="en-US" altLang="zh-CN" sz="2000" dirty="0">
              <a:solidFill>
                <a:srgbClr val="454545"/>
              </a:solidFill>
            </a:endParaRPr>
          </a:p>
          <a:p>
            <a:pPr marL="457200" lvl="0" indent="-457200">
              <a:lnSpc>
                <a:spcPct val="100000"/>
              </a:lnSpc>
              <a:spcBef>
                <a:spcPts val="1800"/>
              </a:spcBef>
            </a:pPr>
            <a:r>
              <a:rPr lang="zh-CN" altLang="en-US" sz="2000" dirty="0">
                <a:solidFill>
                  <a:srgbClr val="454545"/>
                </a:solidFill>
              </a:rPr>
              <a:t>超过</a:t>
            </a:r>
            <a:r>
              <a:rPr lang="en-US" sz="2000" b="1" dirty="0">
                <a:solidFill>
                  <a:schemeClr val="accent2"/>
                </a:solidFill>
              </a:rPr>
              <a:t>180</a:t>
            </a:r>
            <a:r>
              <a:rPr lang="en-US" sz="2000" dirty="0">
                <a:solidFill>
                  <a:srgbClr val="454545"/>
                </a:solidFill>
              </a:rPr>
              <a:t> </a:t>
            </a:r>
            <a:r>
              <a:rPr lang="zh-CN" altLang="en-US" sz="2000" dirty="0">
                <a:solidFill>
                  <a:srgbClr val="454545"/>
                </a:solidFill>
              </a:rPr>
              <a:t>种被</a:t>
            </a:r>
            <a:r>
              <a:rPr lang="en-US" altLang="zh-CN" sz="2000" dirty="0">
                <a:solidFill>
                  <a:srgbClr val="454545"/>
                </a:solidFill>
              </a:rPr>
              <a:t>Web of Science </a:t>
            </a:r>
            <a:r>
              <a:rPr lang="zh-CN" altLang="en-US" sz="2000" dirty="0">
                <a:solidFill>
                  <a:srgbClr val="454545"/>
                </a:solidFill>
              </a:rPr>
              <a:t>或 </a:t>
            </a:r>
            <a:r>
              <a:rPr lang="en-US" altLang="zh-CN" sz="2000" dirty="0" err="1">
                <a:solidFill>
                  <a:srgbClr val="454545"/>
                </a:solidFill>
              </a:rPr>
              <a:t>Scopu</a:t>
            </a:r>
            <a:r>
              <a:rPr lang="zh-CN" altLang="en-US" sz="2000" dirty="0">
                <a:solidFill>
                  <a:srgbClr val="454545"/>
                </a:solidFill>
              </a:rPr>
              <a:t>索引的持续收录的非</a:t>
            </a:r>
            <a:r>
              <a:rPr lang="en-US" altLang="zh-CN" sz="2000" dirty="0">
                <a:solidFill>
                  <a:srgbClr val="454545"/>
                </a:solidFill>
              </a:rPr>
              <a:t>OA</a:t>
            </a:r>
            <a:r>
              <a:rPr lang="zh-CN" altLang="en-US" sz="2000" dirty="0">
                <a:solidFill>
                  <a:srgbClr val="454545"/>
                </a:solidFill>
              </a:rPr>
              <a:t>全文期刊</a:t>
            </a:r>
            <a:endParaRPr lang="en-US" altLang="zh-CN" sz="2000" dirty="0">
              <a:solidFill>
                <a:srgbClr val="454545"/>
              </a:solidFill>
            </a:endParaRPr>
          </a:p>
          <a:p>
            <a:pPr marL="457200" lvl="0" indent="-457200">
              <a:lnSpc>
                <a:spcPct val="100000"/>
              </a:lnSpc>
              <a:spcBef>
                <a:spcPts val="1800"/>
              </a:spcBef>
            </a:pPr>
            <a:endParaRPr lang="en-US" altLang="zh-CN" sz="2000" dirty="0">
              <a:solidFill>
                <a:srgbClr val="454545"/>
              </a:solidFill>
            </a:endParaRPr>
          </a:p>
          <a:p>
            <a:pPr marL="457200" lvl="0" indent="-457200">
              <a:lnSpc>
                <a:spcPct val="100000"/>
              </a:lnSpc>
              <a:spcBef>
                <a:spcPts val="1800"/>
              </a:spcBef>
            </a:pPr>
            <a:r>
              <a:rPr lang="zh-CN" altLang="en-US" sz="2000" dirty="0">
                <a:solidFill>
                  <a:srgbClr val="454545"/>
                </a:solidFill>
              </a:rPr>
              <a:t>超过</a:t>
            </a:r>
            <a:r>
              <a:rPr lang="en-US" sz="2000" b="1" dirty="0">
                <a:solidFill>
                  <a:schemeClr val="accent2"/>
                </a:solidFill>
              </a:rPr>
              <a:t>140</a:t>
            </a:r>
            <a:r>
              <a:rPr lang="en-US" sz="2000" dirty="0">
                <a:solidFill>
                  <a:srgbClr val="454545"/>
                </a:solidFill>
              </a:rPr>
              <a:t> </a:t>
            </a:r>
            <a:r>
              <a:rPr lang="zh-CN" altLang="en-US" sz="2000" dirty="0">
                <a:solidFill>
                  <a:srgbClr val="454545"/>
                </a:solidFill>
              </a:rPr>
              <a:t>种持续收录的非</a:t>
            </a:r>
            <a:r>
              <a:rPr lang="en-US" altLang="zh-CN" sz="2000" dirty="0">
                <a:solidFill>
                  <a:srgbClr val="454545"/>
                </a:solidFill>
              </a:rPr>
              <a:t>OA</a:t>
            </a:r>
            <a:r>
              <a:rPr lang="zh-CN" altLang="en-US" sz="2000" dirty="0">
                <a:solidFill>
                  <a:srgbClr val="454545"/>
                </a:solidFill>
              </a:rPr>
              <a:t>全文期刊，在</a:t>
            </a:r>
            <a:r>
              <a:rPr lang="en-US" altLang="zh-CN" sz="2000" dirty="0">
                <a:solidFill>
                  <a:srgbClr val="454545"/>
                </a:solidFill>
              </a:rPr>
              <a:t>EBSCO</a:t>
            </a:r>
            <a:r>
              <a:rPr lang="zh-CN" altLang="en-US" sz="2000" dirty="0">
                <a:solidFill>
                  <a:srgbClr val="454545"/>
                </a:solidFill>
              </a:rPr>
              <a:t>其他收据库没有收录</a:t>
            </a:r>
            <a:endParaRPr lang="en-US" altLang="zh-CN" sz="2000" dirty="0">
              <a:solidFill>
                <a:srgbClr val="454545"/>
              </a:solidFill>
            </a:endParaRPr>
          </a:p>
          <a:p>
            <a:pPr marL="457200" lvl="0" indent="-457200">
              <a:lnSpc>
                <a:spcPct val="100000"/>
              </a:lnSpc>
              <a:spcBef>
                <a:spcPts val="1800"/>
              </a:spcBef>
            </a:pPr>
            <a:r>
              <a:rPr lang="zh-CN" altLang="en-US" sz="2000" dirty="0">
                <a:solidFill>
                  <a:srgbClr val="454545"/>
                </a:solidFill>
              </a:rPr>
              <a:t>提供超过</a:t>
            </a:r>
            <a:r>
              <a:rPr lang="en-US" sz="2000" b="1" dirty="0">
                <a:solidFill>
                  <a:schemeClr val="accent2"/>
                </a:solidFill>
              </a:rPr>
              <a:t>63,000</a:t>
            </a:r>
            <a:r>
              <a:rPr lang="en-US" sz="2000" dirty="0">
                <a:solidFill>
                  <a:srgbClr val="454545"/>
                </a:solidFill>
              </a:rPr>
              <a:t> </a:t>
            </a:r>
            <a:r>
              <a:rPr lang="zh-CN" altLang="en-US" sz="2000" dirty="0">
                <a:solidFill>
                  <a:srgbClr val="454545"/>
                </a:solidFill>
              </a:rPr>
              <a:t>张来自</a:t>
            </a:r>
            <a:r>
              <a:rPr lang="en-US" sz="2000" dirty="0">
                <a:solidFill>
                  <a:srgbClr val="454545"/>
                </a:solidFill>
              </a:rPr>
              <a:t>Picture D</a:t>
            </a:r>
            <a:r>
              <a:rPr lang="en-US" altLang="zh-CN" sz="2000" dirty="0">
                <a:solidFill>
                  <a:srgbClr val="454545"/>
                </a:solidFill>
              </a:rPr>
              <a:t>esk</a:t>
            </a:r>
            <a:r>
              <a:rPr lang="en-US" sz="2000" dirty="0">
                <a:solidFill>
                  <a:srgbClr val="454545"/>
                </a:solidFill>
              </a:rPr>
              <a:t> </a:t>
            </a:r>
            <a:r>
              <a:rPr lang="zh-CN" altLang="en-US" sz="2000" dirty="0">
                <a:solidFill>
                  <a:srgbClr val="454545"/>
                </a:solidFill>
              </a:rPr>
              <a:t>或其他来源的图片合集</a:t>
            </a:r>
            <a:endParaRPr lang="en-US" sz="2000" dirty="0">
              <a:solidFill>
                <a:srgbClr val="454545"/>
              </a:solidFill>
            </a:endParaRPr>
          </a:p>
          <a:p>
            <a:pPr marL="457200" lvl="0" indent="-457200">
              <a:lnSpc>
                <a:spcPct val="100000"/>
              </a:lnSpc>
              <a:spcBef>
                <a:spcPts val="1800"/>
              </a:spcBef>
            </a:pPr>
            <a:r>
              <a:rPr lang="zh-CN" altLang="en-US" sz="2000" dirty="0">
                <a:solidFill>
                  <a:srgbClr val="454545"/>
                </a:solidFill>
              </a:rPr>
              <a:t>超过</a:t>
            </a:r>
            <a:r>
              <a:rPr lang="en-US" sz="2000" dirty="0">
                <a:solidFill>
                  <a:srgbClr val="454545"/>
                </a:solidFill>
              </a:rPr>
              <a:t> </a:t>
            </a:r>
            <a:r>
              <a:rPr lang="en-US" sz="2000" b="1" dirty="0">
                <a:solidFill>
                  <a:schemeClr val="accent2"/>
                </a:solidFill>
              </a:rPr>
              <a:t>14,000</a:t>
            </a:r>
            <a:r>
              <a:rPr lang="en-US" sz="2000" dirty="0">
                <a:solidFill>
                  <a:srgbClr val="454545"/>
                </a:solidFill>
              </a:rPr>
              <a:t> </a:t>
            </a:r>
            <a:r>
              <a:rPr lang="zh-CN" altLang="en-US" sz="2000" dirty="0">
                <a:solidFill>
                  <a:srgbClr val="454545"/>
                </a:solidFill>
              </a:rPr>
              <a:t>篇艺术学位论文</a:t>
            </a:r>
            <a:endParaRPr lang="en-US" sz="2000" dirty="0">
              <a:solidFill>
                <a:srgbClr val="454545"/>
              </a:solidFill>
            </a:endParaRPr>
          </a:p>
          <a:p>
            <a:pPr marL="457200" lvl="0" indent="-457200">
              <a:lnSpc>
                <a:spcPct val="100000"/>
              </a:lnSpc>
              <a:spcBef>
                <a:spcPts val="1800"/>
              </a:spcBef>
            </a:pPr>
            <a:r>
              <a:rPr lang="zh-CN" altLang="en-US" sz="2000" dirty="0">
                <a:solidFill>
                  <a:srgbClr val="454545"/>
                </a:solidFill>
              </a:rPr>
              <a:t>超过</a:t>
            </a:r>
            <a:r>
              <a:rPr lang="en-US" sz="2000" dirty="0">
                <a:solidFill>
                  <a:srgbClr val="454545"/>
                </a:solidFill>
              </a:rPr>
              <a:t> </a:t>
            </a:r>
            <a:r>
              <a:rPr lang="en-US" sz="2000" b="1" dirty="0">
                <a:solidFill>
                  <a:schemeClr val="accent2"/>
                </a:solidFill>
              </a:rPr>
              <a:t>229,000</a:t>
            </a:r>
            <a:r>
              <a:rPr lang="en-US" sz="2000" dirty="0">
                <a:solidFill>
                  <a:srgbClr val="454545"/>
                </a:solidFill>
              </a:rPr>
              <a:t> </a:t>
            </a:r>
            <a:r>
              <a:rPr lang="zh-CN" altLang="en-US" sz="2000" dirty="0">
                <a:solidFill>
                  <a:srgbClr val="454545"/>
                </a:solidFill>
              </a:rPr>
              <a:t>艺术复制品</a:t>
            </a:r>
            <a:endParaRPr lang="en-US" sz="2000" dirty="0">
              <a:solidFill>
                <a:srgbClr val="454545"/>
              </a:solidFill>
            </a:endParaRPr>
          </a:p>
          <a:p>
            <a:pPr marL="457200" lvl="0" indent="-457200">
              <a:lnSpc>
                <a:spcPct val="100000"/>
              </a:lnSpc>
              <a:spcBef>
                <a:spcPts val="1800"/>
              </a:spcBef>
            </a:pPr>
            <a:r>
              <a:rPr lang="zh-CN" altLang="en-US" sz="2000" dirty="0">
                <a:solidFill>
                  <a:srgbClr val="454545"/>
                </a:solidFill>
              </a:rPr>
              <a:t>收录内容最早回溯至</a:t>
            </a:r>
            <a:r>
              <a:rPr lang="en-US" sz="2000" b="1" dirty="0">
                <a:solidFill>
                  <a:schemeClr val="accent2"/>
                </a:solidFill>
              </a:rPr>
              <a:t>1914</a:t>
            </a:r>
            <a:r>
              <a:rPr lang="zh-CN" altLang="en-US" sz="2000" b="1" dirty="0">
                <a:solidFill>
                  <a:schemeClr val="accent2"/>
                </a:solidFill>
              </a:rPr>
              <a:t>年</a:t>
            </a:r>
            <a:endParaRPr lang="en-US" sz="3200" b="1" dirty="0">
              <a:solidFill>
                <a:schemeClr val="accent2"/>
              </a:solidFill>
            </a:endParaRPr>
          </a:p>
        </p:txBody>
      </p:sp>
      <p:sp>
        <p:nvSpPr>
          <p:cNvPr id="5" name="TextBox 4">
            <a:extLst>
              <a:ext uri="{FF2B5EF4-FFF2-40B4-BE49-F238E27FC236}">
                <a16:creationId xmlns:a16="http://schemas.microsoft.com/office/drawing/2014/main" id="{7FFA04D6-2265-4581-96C6-C99CF0603817}"/>
              </a:ext>
            </a:extLst>
          </p:cNvPr>
          <p:cNvSpPr txBox="1"/>
          <p:nvPr/>
        </p:nvSpPr>
        <p:spPr>
          <a:xfrm>
            <a:off x="838198" y="1035381"/>
            <a:ext cx="9378821" cy="369332"/>
          </a:xfrm>
          <a:prstGeom prst="rect">
            <a:avLst/>
          </a:prstGeom>
          <a:noFill/>
        </p:spPr>
        <p:txBody>
          <a:bodyPr wrap="square">
            <a:spAutoFit/>
          </a:bodyPr>
          <a:lstStyle/>
          <a:p>
            <a:r>
              <a:rPr lang="zh-CN" altLang="en-US" sz="1800" dirty="0">
                <a:solidFill>
                  <a:schemeClr val="accent2"/>
                </a:solidFill>
              </a:rPr>
              <a:t>最大的全文艺术研究数据库，涵盖美术、装饰和商业艺术，以及建筑和建筑设计。</a:t>
            </a:r>
            <a:endParaRPr lang="en-US" dirty="0">
              <a:solidFill>
                <a:schemeClr val="accent2"/>
              </a:solidFill>
            </a:endParaRPr>
          </a:p>
        </p:txBody>
      </p:sp>
    </p:spTree>
    <p:extLst>
      <p:ext uri="{BB962C8B-B14F-4D97-AF65-F5344CB8AC3E}">
        <p14:creationId xmlns:p14="http://schemas.microsoft.com/office/powerpoint/2010/main" val="3520876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i="1" dirty="0">
                <a:solidFill>
                  <a:srgbClr val="002F56"/>
                </a:solidFill>
              </a:rPr>
              <a:t>Art &amp; Architecture Source</a:t>
            </a:r>
            <a:endParaRPr lang="en-US" sz="4000" i="1" dirty="0">
              <a:solidFill>
                <a:srgbClr val="002F56"/>
              </a:solidFill>
            </a:endParaRPr>
          </a:p>
        </p:txBody>
      </p:sp>
      <p:sp>
        <p:nvSpPr>
          <p:cNvPr id="3" name="Content Placeholder 2"/>
          <p:cNvSpPr>
            <a:spLocks noGrp="1"/>
          </p:cNvSpPr>
          <p:nvPr>
            <p:ph idx="1"/>
          </p:nvPr>
        </p:nvSpPr>
        <p:spPr>
          <a:xfrm>
            <a:off x="569167" y="1756587"/>
            <a:ext cx="8450426" cy="4486273"/>
          </a:xfrm>
        </p:spPr>
        <p:txBody>
          <a:bodyPr numCol="3" spcCol="457200"/>
          <a:lstStyle/>
          <a:p>
            <a:pPr marL="457200" lvl="0" indent="-457200">
              <a:lnSpc>
                <a:spcPct val="100000"/>
              </a:lnSpc>
              <a:spcBef>
                <a:spcPts val="1200"/>
              </a:spcBef>
            </a:pPr>
            <a:r>
              <a:rPr lang="en-US" sz="2000" dirty="0">
                <a:solidFill>
                  <a:srgbClr val="454545"/>
                </a:solidFill>
              </a:rPr>
              <a:t>Advertising art</a:t>
            </a:r>
          </a:p>
          <a:p>
            <a:pPr marL="457200" lvl="0" indent="-457200">
              <a:lnSpc>
                <a:spcPct val="100000"/>
              </a:lnSpc>
              <a:spcBef>
                <a:spcPts val="1200"/>
              </a:spcBef>
            </a:pPr>
            <a:r>
              <a:rPr lang="en-US" sz="2000" dirty="0">
                <a:solidFill>
                  <a:srgbClr val="454545"/>
                </a:solidFill>
              </a:rPr>
              <a:t>Antiques</a:t>
            </a:r>
          </a:p>
          <a:p>
            <a:pPr marL="457200" lvl="0" indent="-457200">
              <a:lnSpc>
                <a:spcPct val="100000"/>
              </a:lnSpc>
              <a:spcBef>
                <a:spcPts val="1200"/>
              </a:spcBef>
            </a:pPr>
            <a:r>
              <a:rPr lang="en-US" sz="2000" dirty="0">
                <a:solidFill>
                  <a:srgbClr val="454545"/>
                </a:solidFill>
              </a:rPr>
              <a:t>Archaeology</a:t>
            </a:r>
          </a:p>
          <a:p>
            <a:pPr marL="457200" lvl="0" indent="-457200">
              <a:lnSpc>
                <a:spcPct val="100000"/>
              </a:lnSpc>
              <a:spcBef>
                <a:spcPts val="1200"/>
              </a:spcBef>
            </a:pPr>
            <a:r>
              <a:rPr lang="en-US" sz="2000" dirty="0">
                <a:solidFill>
                  <a:srgbClr val="454545"/>
                </a:solidFill>
              </a:rPr>
              <a:t>Architecture and architectural history</a:t>
            </a:r>
          </a:p>
          <a:p>
            <a:pPr marL="457200" lvl="0" indent="-457200">
              <a:lnSpc>
                <a:spcPct val="100000"/>
              </a:lnSpc>
              <a:spcBef>
                <a:spcPts val="1200"/>
              </a:spcBef>
            </a:pPr>
            <a:r>
              <a:rPr lang="en-US" sz="2000" dirty="0">
                <a:solidFill>
                  <a:srgbClr val="454545"/>
                </a:solidFill>
              </a:rPr>
              <a:t>Art history</a:t>
            </a:r>
          </a:p>
          <a:p>
            <a:pPr marL="457200" lvl="0" indent="-457200">
              <a:lnSpc>
                <a:spcPct val="100000"/>
              </a:lnSpc>
              <a:spcBef>
                <a:spcPts val="1200"/>
              </a:spcBef>
            </a:pPr>
            <a:r>
              <a:rPr lang="en-US" sz="2000" dirty="0">
                <a:solidFill>
                  <a:srgbClr val="454545"/>
                </a:solidFill>
              </a:rPr>
              <a:t>Contemporary art</a:t>
            </a:r>
          </a:p>
          <a:p>
            <a:pPr marL="457200" lvl="0" indent="-457200">
              <a:lnSpc>
                <a:spcPct val="100000"/>
              </a:lnSpc>
              <a:spcBef>
                <a:spcPts val="1200"/>
              </a:spcBef>
            </a:pPr>
            <a:r>
              <a:rPr lang="en-US" sz="2000" dirty="0">
                <a:solidFill>
                  <a:srgbClr val="454545"/>
                </a:solidFill>
              </a:rPr>
              <a:t>Costume design</a:t>
            </a:r>
          </a:p>
          <a:p>
            <a:pPr marL="457200" lvl="0" indent="-457200">
              <a:lnSpc>
                <a:spcPct val="100000"/>
              </a:lnSpc>
              <a:spcBef>
                <a:spcPts val="1200"/>
              </a:spcBef>
            </a:pPr>
            <a:r>
              <a:rPr lang="en-US" sz="2000" dirty="0">
                <a:solidFill>
                  <a:srgbClr val="454545"/>
                </a:solidFill>
              </a:rPr>
              <a:t>Crafts</a:t>
            </a:r>
          </a:p>
          <a:p>
            <a:pPr marL="457200" lvl="0" indent="-457200">
              <a:lnSpc>
                <a:spcPct val="100000"/>
              </a:lnSpc>
              <a:spcBef>
                <a:spcPts val="1200"/>
              </a:spcBef>
            </a:pPr>
            <a:r>
              <a:rPr lang="en-US" sz="2000" dirty="0">
                <a:solidFill>
                  <a:srgbClr val="454545"/>
                </a:solidFill>
              </a:rPr>
              <a:t>Decorative arts</a:t>
            </a:r>
          </a:p>
          <a:p>
            <a:pPr marL="457200" lvl="0" indent="-457200">
              <a:lnSpc>
                <a:spcPct val="100000"/>
              </a:lnSpc>
              <a:spcBef>
                <a:spcPts val="1200"/>
              </a:spcBef>
            </a:pPr>
            <a:r>
              <a:rPr lang="en-US" sz="2000" dirty="0">
                <a:solidFill>
                  <a:srgbClr val="454545"/>
                </a:solidFill>
              </a:rPr>
              <a:t>Folk art</a:t>
            </a:r>
          </a:p>
          <a:p>
            <a:pPr marL="457200" lvl="0" indent="-457200">
              <a:lnSpc>
                <a:spcPct val="100000"/>
              </a:lnSpc>
              <a:spcBef>
                <a:spcPts val="1200"/>
              </a:spcBef>
            </a:pPr>
            <a:r>
              <a:rPr lang="en-US" sz="2000" dirty="0">
                <a:solidFill>
                  <a:srgbClr val="454545"/>
                </a:solidFill>
              </a:rPr>
              <a:t>Graphic arts</a:t>
            </a:r>
          </a:p>
          <a:p>
            <a:pPr marL="457200" lvl="0" indent="-457200">
              <a:lnSpc>
                <a:spcPct val="100000"/>
              </a:lnSpc>
              <a:spcBef>
                <a:spcPts val="1200"/>
              </a:spcBef>
            </a:pPr>
            <a:r>
              <a:rPr lang="en-US" sz="2000" dirty="0">
                <a:solidFill>
                  <a:srgbClr val="454545"/>
                </a:solidFill>
              </a:rPr>
              <a:t>Industrial design</a:t>
            </a:r>
          </a:p>
          <a:p>
            <a:pPr marL="457200" lvl="0" indent="-457200">
              <a:lnSpc>
                <a:spcPct val="100000"/>
              </a:lnSpc>
              <a:spcBef>
                <a:spcPts val="1200"/>
              </a:spcBef>
            </a:pPr>
            <a:r>
              <a:rPr lang="en-US" sz="2000" dirty="0">
                <a:solidFill>
                  <a:srgbClr val="454545"/>
                </a:solidFill>
              </a:rPr>
              <a:t>Interior design</a:t>
            </a:r>
          </a:p>
          <a:p>
            <a:pPr marL="457200" lvl="0" indent="-457200">
              <a:lnSpc>
                <a:spcPct val="100000"/>
              </a:lnSpc>
              <a:spcBef>
                <a:spcPts val="1200"/>
              </a:spcBef>
            </a:pPr>
            <a:r>
              <a:rPr lang="en-US" sz="2000" dirty="0">
                <a:solidFill>
                  <a:srgbClr val="454545"/>
                </a:solidFill>
              </a:rPr>
              <a:t>Landscape architecture</a:t>
            </a:r>
          </a:p>
          <a:p>
            <a:pPr marL="457200" lvl="0" indent="-457200">
              <a:lnSpc>
                <a:spcPct val="100000"/>
              </a:lnSpc>
              <a:spcBef>
                <a:spcPts val="1200"/>
              </a:spcBef>
            </a:pPr>
            <a:r>
              <a:rPr lang="en-US" sz="2000" dirty="0">
                <a:solidFill>
                  <a:srgbClr val="454545"/>
                </a:solidFill>
              </a:rPr>
              <a:t>Motion pictures</a:t>
            </a:r>
          </a:p>
          <a:p>
            <a:pPr marL="457200" lvl="0" indent="-457200">
              <a:lnSpc>
                <a:spcPct val="100000"/>
              </a:lnSpc>
              <a:spcBef>
                <a:spcPts val="1200"/>
              </a:spcBef>
            </a:pPr>
            <a:r>
              <a:rPr lang="en-US" sz="2000" dirty="0">
                <a:solidFill>
                  <a:srgbClr val="454545"/>
                </a:solidFill>
              </a:rPr>
              <a:t>Museology</a:t>
            </a:r>
          </a:p>
          <a:p>
            <a:pPr marL="457200" lvl="0" indent="-457200">
              <a:lnSpc>
                <a:spcPct val="100000"/>
              </a:lnSpc>
              <a:spcBef>
                <a:spcPts val="1200"/>
              </a:spcBef>
            </a:pPr>
            <a:r>
              <a:rPr lang="en-US" sz="2000" dirty="0">
                <a:solidFill>
                  <a:srgbClr val="454545"/>
                </a:solidFill>
              </a:rPr>
              <a:t>Non-western art</a:t>
            </a:r>
          </a:p>
          <a:p>
            <a:pPr marL="457200" lvl="0" indent="-457200">
              <a:lnSpc>
                <a:spcPct val="100000"/>
              </a:lnSpc>
              <a:spcBef>
                <a:spcPts val="1200"/>
              </a:spcBef>
            </a:pPr>
            <a:r>
              <a:rPr lang="en-US" sz="2000" dirty="0">
                <a:solidFill>
                  <a:srgbClr val="454545"/>
                </a:solidFill>
              </a:rPr>
              <a:t>Painting</a:t>
            </a:r>
          </a:p>
          <a:p>
            <a:pPr marL="457200" lvl="0" indent="-457200">
              <a:lnSpc>
                <a:spcPct val="100000"/>
              </a:lnSpc>
              <a:spcBef>
                <a:spcPts val="1200"/>
              </a:spcBef>
            </a:pPr>
            <a:r>
              <a:rPr lang="en-US" sz="2000" dirty="0">
                <a:solidFill>
                  <a:srgbClr val="454545"/>
                </a:solidFill>
              </a:rPr>
              <a:t>Photography</a:t>
            </a:r>
          </a:p>
          <a:p>
            <a:pPr marL="457200" lvl="0" indent="-457200">
              <a:lnSpc>
                <a:spcPct val="100000"/>
              </a:lnSpc>
              <a:spcBef>
                <a:spcPts val="1200"/>
              </a:spcBef>
            </a:pPr>
            <a:r>
              <a:rPr lang="en-US" sz="2000" dirty="0">
                <a:solidFill>
                  <a:srgbClr val="454545"/>
                </a:solidFill>
              </a:rPr>
              <a:t>Pottery</a:t>
            </a:r>
          </a:p>
          <a:p>
            <a:pPr marL="457200" lvl="0" indent="-457200">
              <a:lnSpc>
                <a:spcPct val="100000"/>
              </a:lnSpc>
              <a:spcBef>
                <a:spcPts val="1200"/>
              </a:spcBef>
            </a:pPr>
            <a:r>
              <a:rPr lang="en-US" sz="2000" dirty="0">
                <a:solidFill>
                  <a:srgbClr val="454545"/>
                </a:solidFill>
              </a:rPr>
              <a:t>Printmaking</a:t>
            </a:r>
          </a:p>
          <a:p>
            <a:pPr marL="457200" lvl="0" indent="-457200">
              <a:lnSpc>
                <a:spcPct val="100000"/>
              </a:lnSpc>
              <a:spcBef>
                <a:spcPts val="1200"/>
              </a:spcBef>
            </a:pPr>
            <a:r>
              <a:rPr lang="en-US" sz="2000" dirty="0">
                <a:solidFill>
                  <a:srgbClr val="454545"/>
                </a:solidFill>
              </a:rPr>
              <a:t>Sculpture</a:t>
            </a:r>
          </a:p>
          <a:p>
            <a:pPr marL="457200" lvl="0" indent="-457200">
              <a:lnSpc>
                <a:spcPct val="100000"/>
              </a:lnSpc>
              <a:spcBef>
                <a:spcPts val="1200"/>
              </a:spcBef>
            </a:pPr>
            <a:r>
              <a:rPr lang="en-US" sz="2000" dirty="0">
                <a:solidFill>
                  <a:srgbClr val="454545"/>
                </a:solidFill>
              </a:rPr>
              <a:t>Television</a:t>
            </a:r>
          </a:p>
          <a:p>
            <a:pPr marL="457200" lvl="0" indent="-457200">
              <a:lnSpc>
                <a:spcPct val="100000"/>
              </a:lnSpc>
              <a:spcBef>
                <a:spcPts val="1200"/>
              </a:spcBef>
            </a:pPr>
            <a:r>
              <a:rPr lang="en-US" sz="2000" dirty="0">
                <a:solidFill>
                  <a:srgbClr val="454545"/>
                </a:solidFill>
              </a:rPr>
              <a:t>Textiles</a:t>
            </a:r>
          </a:p>
          <a:p>
            <a:pPr marL="457200" lvl="0" indent="-457200">
              <a:lnSpc>
                <a:spcPct val="100000"/>
              </a:lnSpc>
              <a:spcBef>
                <a:spcPts val="1200"/>
              </a:spcBef>
            </a:pPr>
            <a:r>
              <a:rPr lang="en-US" sz="2000" dirty="0">
                <a:solidFill>
                  <a:srgbClr val="454545"/>
                </a:solidFill>
              </a:rPr>
              <a:t>Video</a:t>
            </a:r>
            <a:endParaRPr lang="en-US" b="1" dirty="0">
              <a:solidFill>
                <a:schemeClr val="accent2"/>
              </a:solidFill>
            </a:endParaRPr>
          </a:p>
        </p:txBody>
      </p:sp>
      <p:pic>
        <p:nvPicPr>
          <p:cNvPr id="4" name="Picture 3" descr="A picture containing building, outdoor, stone, arch&#10;&#10;Description automatically generated">
            <a:extLst>
              <a:ext uri="{FF2B5EF4-FFF2-40B4-BE49-F238E27FC236}">
                <a16:creationId xmlns:a16="http://schemas.microsoft.com/office/drawing/2014/main" id="{B1AA9BE9-F450-4753-901D-3859473E5DC9}"/>
              </a:ext>
            </a:extLst>
          </p:cNvPr>
          <p:cNvPicPr>
            <a:picLocks noChangeAspect="1"/>
          </p:cNvPicPr>
          <p:nvPr/>
        </p:nvPicPr>
        <p:blipFill rotWithShape="1">
          <a:blip r:embed="rId2">
            <a:extLst>
              <a:ext uri="{28A0092B-C50C-407E-A947-70E740481C1C}">
                <a14:useLocalDpi xmlns:a14="http://schemas.microsoft.com/office/drawing/2010/main" val="0"/>
              </a:ext>
            </a:extLst>
          </a:blip>
          <a:srcRect l="76138" r="2667" b="9305"/>
          <a:stretch/>
        </p:blipFill>
        <p:spPr>
          <a:xfrm>
            <a:off x="9293290" y="274320"/>
            <a:ext cx="2654870" cy="6219786"/>
          </a:xfrm>
          <a:prstGeom prst="rect">
            <a:avLst/>
          </a:prstGeom>
          <a:noFill/>
        </p:spPr>
      </p:pic>
      <p:sp>
        <p:nvSpPr>
          <p:cNvPr id="7" name="Rectangle 6">
            <a:extLst>
              <a:ext uri="{FF2B5EF4-FFF2-40B4-BE49-F238E27FC236}">
                <a16:creationId xmlns:a16="http://schemas.microsoft.com/office/drawing/2014/main" id="{801586D2-E069-4D39-A941-5AEECD6DB2FF}"/>
              </a:ext>
            </a:extLst>
          </p:cNvPr>
          <p:cNvSpPr/>
          <p:nvPr/>
        </p:nvSpPr>
        <p:spPr>
          <a:xfrm>
            <a:off x="9019593" y="274319"/>
            <a:ext cx="273697" cy="6219787"/>
          </a:xfrm>
          <a:prstGeom prst="rect">
            <a:avLst/>
          </a:prstGeom>
          <a:solidFill>
            <a:srgbClr val="B317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DFD7671-1712-4F2B-A84F-1AFDD3B10D43}"/>
              </a:ext>
            </a:extLst>
          </p:cNvPr>
          <p:cNvSpPr/>
          <p:nvPr/>
        </p:nvSpPr>
        <p:spPr>
          <a:xfrm>
            <a:off x="9019593" y="4273419"/>
            <a:ext cx="273697" cy="2220687"/>
          </a:xfrm>
          <a:prstGeom prst="rect">
            <a:avLst/>
          </a:prstGeom>
          <a:solidFill>
            <a:srgbClr val="F78B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C105B5E-58F2-45AE-B73F-A987583CEF43}"/>
              </a:ext>
            </a:extLst>
          </p:cNvPr>
          <p:cNvSpPr txBox="1"/>
          <p:nvPr/>
        </p:nvSpPr>
        <p:spPr>
          <a:xfrm>
            <a:off x="838198" y="1035381"/>
            <a:ext cx="9378821" cy="461665"/>
          </a:xfrm>
          <a:prstGeom prst="rect">
            <a:avLst/>
          </a:prstGeom>
          <a:noFill/>
        </p:spPr>
        <p:txBody>
          <a:bodyPr wrap="square">
            <a:spAutoFit/>
          </a:bodyPr>
          <a:lstStyle/>
          <a:p>
            <a:r>
              <a:rPr lang="zh-CN" altLang="en-US" sz="2400" dirty="0">
                <a:solidFill>
                  <a:schemeClr val="accent2"/>
                </a:solidFill>
              </a:rPr>
              <a:t>覆盖学科：</a:t>
            </a:r>
            <a:endParaRPr lang="en-US" sz="2400" dirty="0">
              <a:solidFill>
                <a:schemeClr val="accent2"/>
              </a:solidFill>
            </a:endParaRPr>
          </a:p>
        </p:txBody>
      </p:sp>
    </p:spTree>
    <p:extLst>
      <p:ext uri="{BB962C8B-B14F-4D97-AF65-F5344CB8AC3E}">
        <p14:creationId xmlns:p14="http://schemas.microsoft.com/office/powerpoint/2010/main" val="3929273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i="1" dirty="0"/>
              <a:t>Art &amp; Architecture Source</a:t>
            </a:r>
            <a:br>
              <a:rPr lang="en-US"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458339" cy="3984171"/>
          </a:xfrm>
        </p:spPr>
        <p:txBody>
          <a:bodyPr/>
          <a:lstStyle/>
          <a:p>
            <a:pPr marL="342900" indent="-342900">
              <a:lnSpc>
                <a:spcPct val="100000"/>
              </a:lnSpc>
              <a:spcBef>
                <a:spcPts val="1800"/>
              </a:spcBef>
            </a:pPr>
            <a:r>
              <a:rPr lang="en-US" i="1" dirty="0"/>
              <a:t>American Art*</a:t>
            </a:r>
          </a:p>
          <a:p>
            <a:pPr marL="342900" indent="-342900">
              <a:lnSpc>
                <a:spcPct val="100000"/>
              </a:lnSpc>
              <a:spcBef>
                <a:spcPts val="1800"/>
              </a:spcBef>
            </a:pPr>
            <a:r>
              <a:rPr lang="en-US" i="1" dirty="0"/>
              <a:t>Apollo: The International Magazine for Collectors</a:t>
            </a:r>
          </a:p>
          <a:p>
            <a:pPr marL="342900" indent="-342900">
              <a:lnSpc>
                <a:spcPct val="100000"/>
              </a:lnSpc>
              <a:spcBef>
                <a:spcPts val="1800"/>
              </a:spcBef>
            </a:pPr>
            <a:r>
              <a:rPr lang="en-US" i="1" dirty="0"/>
              <a:t>Archaeology*</a:t>
            </a:r>
          </a:p>
          <a:p>
            <a:pPr marL="342900" indent="-342900">
              <a:lnSpc>
                <a:spcPct val="100000"/>
              </a:lnSpc>
              <a:spcBef>
                <a:spcPts val="1800"/>
              </a:spcBef>
            </a:pPr>
            <a:r>
              <a:rPr lang="en-US" i="1" dirty="0"/>
              <a:t>Architects’ Journal*</a:t>
            </a:r>
          </a:p>
          <a:p>
            <a:pPr marL="342900" indent="-342900">
              <a:lnSpc>
                <a:spcPct val="100000"/>
              </a:lnSpc>
              <a:spcBef>
                <a:spcPts val="1800"/>
              </a:spcBef>
            </a:pPr>
            <a:r>
              <a:rPr lang="en-US" i="1" dirty="0"/>
              <a:t>Architectural Design*</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026" name="Picture 2" descr="American Art, volume 35 issue 1 cover">
            <a:extLst>
              <a:ext uri="{FF2B5EF4-FFF2-40B4-BE49-F238E27FC236}">
                <a16:creationId xmlns:a16="http://schemas.microsoft.com/office/drawing/2014/main" id="{596B2C06-7FA6-4F05-99B5-F67A9DC1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809" y="688735"/>
            <a:ext cx="1802581"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0FFD84-C631-435A-BAE9-2662FBAE1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8134" y="1927975"/>
            <a:ext cx="176530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Architectural Design - Wiley Online Library">
            <a:extLst>
              <a:ext uri="{FF2B5EF4-FFF2-40B4-BE49-F238E27FC236}">
                <a16:creationId xmlns:a16="http://schemas.microsoft.com/office/drawing/2014/main" id="{42FFE15E-9654-4F40-96E0-2814213CFE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3934" y="3610947"/>
            <a:ext cx="1683279"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4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i="1" dirty="0"/>
              <a:t>Art &amp; Architecture Source</a:t>
            </a:r>
            <a:br>
              <a:rPr lang="en-US"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458339" cy="3984171"/>
          </a:xfrm>
        </p:spPr>
        <p:txBody>
          <a:bodyPr/>
          <a:lstStyle/>
          <a:p>
            <a:pPr marL="342900" indent="-342900">
              <a:lnSpc>
                <a:spcPct val="100000"/>
              </a:lnSpc>
              <a:spcBef>
                <a:spcPts val="1800"/>
              </a:spcBef>
            </a:pPr>
            <a:r>
              <a:rPr lang="en-US" i="1" dirty="0"/>
              <a:t>Architectural Record*</a:t>
            </a:r>
          </a:p>
          <a:p>
            <a:pPr marL="342900" indent="-342900">
              <a:lnSpc>
                <a:spcPct val="100000"/>
              </a:lnSpc>
              <a:spcBef>
                <a:spcPts val="1800"/>
              </a:spcBef>
            </a:pPr>
            <a:r>
              <a:rPr lang="en-US" i="1" dirty="0"/>
              <a:t>Architectural Review*</a:t>
            </a:r>
          </a:p>
          <a:p>
            <a:pPr marL="342900" indent="-342900">
              <a:lnSpc>
                <a:spcPct val="100000"/>
              </a:lnSpc>
              <a:spcBef>
                <a:spcPts val="1800"/>
              </a:spcBef>
            </a:pPr>
            <a:r>
              <a:rPr lang="en-US" i="1" dirty="0"/>
              <a:t>Art Bulletin*</a:t>
            </a:r>
          </a:p>
          <a:p>
            <a:pPr marL="342900" indent="-342900">
              <a:lnSpc>
                <a:spcPct val="100000"/>
              </a:lnSpc>
              <a:spcBef>
                <a:spcPts val="1800"/>
              </a:spcBef>
            </a:pPr>
            <a:r>
              <a:rPr lang="en-US" i="1" dirty="0"/>
              <a:t>Art Education*</a:t>
            </a:r>
          </a:p>
          <a:p>
            <a:pPr marL="342900" indent="-342900">
              <a:lnSpc>
                <a:spcPct val="100000"/>
              </a:lnSpc>
              <a:spcBef>
                <a:spcPts val="1800"/>
              </a:spcBef>
            </a:pPr>
            <a:r>
              <a:rPr lang="en-US" i="1" dirty="0"/>
              <a:t>Art History*</a:t>
            </a:r>
          </a:p>
          <a:p>
            <a:pPr marL="342900" indent="-342900">
              <a:lnSpc>
                <a:spcPct val="100000"/>
              </a:lnSpc>
              <a:spcBef>
                <a:spcPts val="1800"/>
              </a:spcBef>
            </a:pPr>
            <a:r>
              <a:rPr lang="en-US" i="1" dirty="0"/>
              <a:t>Art in America*</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2" descr="June 2021 Issue | Architectural Record">
            <a:extLst>
              <a:ext uri="{FF2B5EF4-FFF2-40B4-BE49-F238E27FC236}">
                <a16:creationId xmlns:a16="http://schemas.microsoft.com/office/drawing/2014/main" id="{E878CD5D-C961-47F8-840A-81523A5C6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808" y="685801"/>
            <a:ext cx="192024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Art Education: Vol 74, No 4">
            <a:extLst>
              <a:ext uri="{FF2B5EF4-FFF2-40B4-BE49-F238E27FC236}">
                <a16:creationId xmlns:a16="http://schemas.microsoft.com/office/drawing/2014/main" id="{5F046B0A-04AB-4B3A-948F-5BC88CE2A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551" y="1943174"/>
            <a:ext cx="1799617"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Art History - Wiley Online Library">
            <a:extLst>
              <a:ext uri="{FF2B5EF4-FFF2-40B4-BE49-F238E27FC236}">
                <a16:creationId xmlns:a16="http://schemas.microsoft.com/office/drawing/2014/main" id="{EC5DBADD-62AD-48F6-ACEE-39957EC0F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8959" y="3588296"/>
            <a:ext cx="1739371"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1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E2F5-C267-1F4D-B5C4-2FDF4F502F3E}"/>
              </a:ext>
            </a:extLst>
          </p:cNvPr>
          <p:cNvSpPr>
            <a:spLocks noGrp="1"/>
          </p:cNvSpPr>
          <p:nvPr>
            <p:ph type="title"/>
          </p:nvPr>
        </p:nvSpPr>
        <p:spPr>
          <a:xfrm>
            <a:off x="838201" y="473336"/>
            <a:ext cx="6777200" cy="1023710"/>
          </a:xfrm>
        </p:spPr>
        <p:txBody>
          <a:bodyPr/>
          <a:lstStyle/>
          <a:p>
            <a:r>
              <a:rPr lang="en-US" altLang="zh-CN" i="1" dirty="0"/>
              <a:t>Art &amp; Architecture Source</a:t>
            </a:r>
            <a:br>
              <a:rPr lang="en-US" altLang="zh-CN" i="1" dirty="0"/>
            </a:br>
            <a:r>
              <a:rPr lang="zh-CN" altLang="en-US" i="1" dirty="0"/>
              <a:t>重点期刊举例</a:t>
            </a:r>
            <a:endParaRPr lang="en-US" b="1" i="1" dirty="0"/>
          </a:p>
        </p:txBody>
      </p:sp>
      <p:sp>
        <p:nvSpPr>
          <p:cNvPr id="3" name="Text Placeholder 2">
            <a:extLst>
              <a:ext uri="{FF2B5EF4-FFF2-40B4-BE49-F238E27FC236}">
                <a16:creationId xmlns:a16="http://schemas.microsoft.com/office/drawing/2014/main" id="{3DD582B5-5650-4843-B8D7-E16EB1D55CB3}"/>
              </a:ext>
            </a:extLst>
          </p:cNvPr>
          <p:cNvSpPr>
            <a:spLocks noGrp="1"/>
          </p:cNvSpPr>
          <p:nvPr>
            <p:ph idx="1"/>
          </p:nvPr>
        </p:nvSpPr>
        <p:spPr>
          <a:xfrm>
            <a:off x="838200" y="1912776"/>
            <a:ext cx="6458339" cy="3984171"/>
          </a:xfrm>
        </p:spPr>
        <p:txBody>
          <a:bodyPr/>
          <a:lstStyle/>
          <a:p>
            <a:pPr marL="342900" indent="-342900">
              <a:lnSpc>
                <a:spcPct val="100000"/>
              </a:lnSpc>
              <a:spcBef>
                <a:spcPts val="1800"/>
              </a:spcBef>
            </a:pPr>
            <a:r>
              <a:rPr lang="en-US" i="1" dirty="0"/>
              <a:t>Art Therapy: Journal of the American Art Therapy Association*</a:t>
            </a:r>
          </a:p>
          <a:p>
            <a:pPr marL="342900" indent="-342900">
              <a:lnSpc>
                <a:spcPct val="100000"/>
              </a:lnSpc>
              <a:spcBef>
                <a:spcPts val="1800"/>
              </a:spcBef>
            </a:pPr>
            <a:r>
              <a:rPr lang="en-US" i="1" dirty="0" err="1"/>
              <a:t>Burgen</a:t>
            </a:r>
            <a:r>
              <a:rPr lang="en-US" i="1" dirty="0"/>
              <a:t> und </a:t>
            </a:r>
            <a:r>
              <a:rPr lang="en-US" i="1" dirty="0" err="1"/>
              <a:t>Schlösser</a:t>
            </a:r>
            <a:r>
              <a:rPr lang="en-US" i="1" dirty="0"/>
              <a:t>*</a:t>
            </a:r>
          </a:p>
          <a:p>
            <a:pPr marL="342900" indent="-342900">
              <a:lnSpc>
                <a:spcPct val="100000"/>
              </a:lnSpc>
              <a:spcBef>
                <a:spcPts val="1800"/>
              </a:spcBef>
            </a:pPr>
            <a:r>
              <a:rPr lang="en-US" i="1" dirty="0"/>
              <a:t>Ceramic Review*</a:t>
            </a:r>
          </a:p>
          <a:p>
            <a:pPr marL="342900" indent="-342900">
              <a:lnSpc>
                <a:spcPct val="100000"/>
              </a:lnSpc>
              <a:spcBef>
                <a:spcPts val="1800"/>
              </a:spcBef>
            </a:pPr>
            <a:r>
              <a:rPr lang="en-US" i="1" dirty="0"/>
              <a:t>Classical Journal*</a:t>
            </a:r>
          </a:p>
          <a:p>
            <a:pPr marL="342900" indent="-342900">
              <a:lnSpc>
                <a:spcPct val="100000"/>
              </a:lnSpc>
              <a:spcBef>
                <a:spcPts val="1800"/>
              </a:spcBef>
            </a:pPr>
            <a:r>
              <a:rPr lang="en-US" i="1" dirty="0"/>
              <a:t>Creative Quarterly*</a:t>
            </a:r>
          </a:p>
        </p:txBody>
      </p:sp>
      <p:sp>
        <p:nvSpPr>
          <p:cNvPr id="18" name="TextBox 17">
            <a:extLst>
              <a:ext uri="{FF2B5EF4-FFF2-40B4-BE49-F238E27FC236}">
                <a16:creationId xmlns:a16="http://schemas.microsoft.com/office/drawing/2014/main" id="{109D0A25-A996-4578-B489-489013D250C5}"/>
              </a:ext>
            </a:extLst>
          </p:cNvPr>
          <p:cNvSpPr txBox="1"/>
          <p:nvPr/>
        </p:nvSpPr>
        <p:spPr>
          <a:xfrm>
            <a:off x="152399" y="6118255"/>
            <a:ext cx="5856515" cy="461665"/>
          </a:xfrm>
          <a:prstGeom prst="rect">
            <a:avLst/>
          </a:prstGeom>
          <a:noFill/>
        </p:spPr>
        <p:txBody>
          <a:bodyPr wrap="square" rtlCol="0">
            <a:spAutoFit/>
          </a:bodyPr>
          <a:lstStyle/>
          <a:p>
            <a:r>
              <a:rPr lang="en-US" sz="1200" dirty="0">
                <a:solidFill>
                  <a:schemeClr val="bg1">
                    <a:lumMod val="65000"/>
                  </a:schemeClr>
                </a:solidFill>
              </a:rPr>
              <a:t>*Indicates active full text is unique when compared against </a:t>
            </a:r>
            <a:r>
              <a:rPr lang="en-US" sz="1200" i="1" dirty="0">
                <a:solidFill>
                  <a:schemeClr val="bg1">
                    <a:lumMod val="65000"/>
                  </a:schemeClr>
                </a:solidFill>
              </a:rPr>
              <a:t>Gale OneFile: Fine Arts </a:t>
            </a:r>
            <a:r>
              <a:rPr lang="en-US" sz="1200" dirty="0">
                <a:solidFill>
                  <a:schemeClr val="bg1">
                    <a:lumMod val="65000"/>
                  </a:schemeClr>
                </a:solidFill>
              </a:rPr>
              <a:t>and ProQuest’s </a:t>
            </a:r>
            <a:r>
              <a:rPr lang="en-US" sz="1200" i="1" dirty="0">
                <a:solidFill>
                  <a:schemeClr val="bg1">
                    <a:lumMod val="65000"/>
                  </a:schemeClr>
                </a:solidFill>
              </a:rPr>
              <a:t>Art, Design &amp; Architecture Collection</a:t>
            </a:r>
          </a:p>
        </p:txBody>
      </p:sp>
      <p:pic>
        <p:nvPicPr>
          <p:cNvPr id="6" name="Picture 2" descr="American Art Journal | Smithsonian American Art Museum">
            <a:extLst>
              <a:ext uri="{FF2B5EF4-FFF2-40B4-BE49-F238E27FC236}">
                <a16:creationId xmlns:a16="http://schemas.microsoft.com/office/drawing/2014/main" id="{F09EFD98-F133-4F75-90DF-C62C051E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150" y="2120456"/>
            <a:ext cx="2245204"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rchitectural Design - Wiley Online Library">
            <a:extLst>
              <a:ext uri="{FF2B5EF4-FFF2-40B4-BE49-F238E27FC236}">
                <a16:creationId xmlns:a16="http://schemas.microsoft.com/office/drawing/2014/main" id="{8C50B3F2-9265-4667-9009-CBC7809E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04" y="3492056"/>
            <a:ext cx="2019935" cy="27432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04C7D55-3DBB-4D79-A49F-AE9A1C9ED595}"/>
              </a:ext>
            </a:extLst>
          </p:cNvPr>
          <p:cNvSpPr/>
          <p:nvPr/>
        </p:nvSpPr>
        <p:spPr>
          <a:xfrm>
            <a:off x="8439149" y="1"/>
            <a:ext cx="3752851" cy="649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a:extLst>
              <a:ext uri="{FF2B5EF4-FFF2-40B4-BE49-F238E27FC236}">
                <a16:creationId xmlns:a16="http://schemas.microsoft.com/office/drawing/2014/main" id="{7DFF66B3-C447-41B1-8288-0512CC722A3C}"/>
              </a:ext>
            </a:extLst>
          </p:cNvPr>
          <p:cNvSpPr/>
          <p:nvPr/>
        </p:nvSpPr>
        <p:spPr>
          <a:xfrm>
            <a:off x="8369560" y="0"/>
            <a:ext cx="294184" cy="64941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a:extLst>
              <a:ext uri="{FF2B5EF4-FFF2-40B4-BE49-F238E27FC236}">
                <a16:creationId xmlns:a16="http://schemas.microsoft.com/office/drawing/2014/main" id="{FB1C1237-6887-44F9-B1D8-95872D35F9A9}"/>
              </a:ext>
            </a:extLst>
          </p:cNvPr>
          <p:cNvSpPr/>
          <p:nvPr/>
        </p:nvSpPr>
        <p:spPr>
          <a:xfrm>
            <a:off x="8369560" y="4175478"/>
            <a:ext cx="294184" cy="23186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2" descr="Art Therapy: Vol 38, No 2">
            <a:extLst>
              <a:ext uri="{FF2B5EF4-FFF2-40B4-BE49-F238E27FC236}">
                <a16:creationId xmlns:a16="http://schemas.microsoft.com/office/drawing/2014/main" id="{3EF91273-6112-4638-B5D1-789ABE9B4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2453" y="689675"/>
            <a:ext cx="1728258"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descr="Magazine - Ceramic Review : Ceramic Review">
            <a:extLst>
              <a:ext uri="{FF2B5EF4-FFF2-40B4-BE49-F238E27FC236}">
                <a16:creationId xmlns:a16="http://schemas.microsoft.com/office/drawing/2014/main" id="{1CC91741-D9C4-4E6D-8235-B8D5D2A2E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9149" y="1939976"/>
            <a:ext cx="160020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592B661E-3AA6-4D00-B7A2-1C1FB79E1D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224" y="3588296"/>
            <a:ext cx="1631950" cy="228600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12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0.xml><?xml version="1.0" encoding="utf-8"?>
<a:theme xmlns:a="http://schemas.openxmlformats.org/drawingml/2006/main" name="1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3.xml><?xml version="1.0" encoding="utf-8"?>
<a:theme xmlns:a="http://schemas.openxmlformats.org/drawingml/2006/main" name="3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4.xml><?xml version="1.0" encoding="utf-8"?>
<a:theme xmlns:a="http://schemas.openxmlformats.org/drawingml/2006/main" name="7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5.xml><?xml version="1.0" encoding="utf-8"?>
<a:theme xmlns:a="http://schemas.openxmlformats.org/drawingml/2006/main" name="4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6.xml><?xml version="1.0" encoding="utf-8"?>
<a:theme xmlns:a="http://schemas.openxmlformats.org/drawingml/2006/main" name="5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7.xml><?xml version="1.0" encoding="utf-8"?>
<a:theme xmlns:a="http://schemas.openxmlformats.org/drawingml/2006/main" name="6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8.xml><?xml version="1.0" encoding="utf-8"?>
<a:theme xmlns:a="http://schemas.openxmlformats.org/drawingml/2006/main" name="8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9.xml><?xml version="1.0" encoding="utf-8"?>
<a:theme xmlns:a="http://schemas.openxmlformats.org/drawingml/2006/main" name="9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7A3D6F37848B4BA326AD5CC9001F32" ma:contentTypeVersion="2" ma:contentTypeDescription="Create a new document." ma:contentTypeScope="" ma:versionID="c15053b22c7cca1c7bcaae52ada0550b">
  <xsd:schema xmlns:xsd="http://www.w3.org/2001/XMLSchema" xmlns:xs="http://www.w3.org/2001/XMLSchema" xmlns:p="http://schemas.microsoft.com/office/2006/metadata/properties" xmlns:ns2="9b0cfa42-f72e-447f-aa73-51e837018dbb" targetNamespace="http://schemas.microsoft.com/office/2006/metadata/properties" ma:root="true" ma:fieldsID="ea31b73a37db57ccc338bf536ec62125" ns2:_="">
    <xsd:import namespace="9b0cfa42-f72e-447f-aa73-51e837018db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cfa42-f72e-447f-aa73-51e837018d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833C51-61C4-47B7-A152-75D4420F0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0cfa42-f72e-447f-aa73-51e837018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A8745-E633-4173-B954-5F7C40CE92D3}">
  <ds:schemaRefs>
    <ds:schemaRef ds:uri="http://schemas.microsoft.com/sharepoint/v3/contenttype/forms"/>
  </ds:schemaRefs>
</ds:datastoreItem>
</file>

<file path=customXml/itemProps3.xml><?xml version="1.0" encoding="utf-8"?>
<ds:datastoreItem xmlns:ds="http://schemas.openxmlformats.org/officeDocument/2006/customXml" ds:itemID="{356ECA6E-F582-4835-8645-DB8123E162E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39166</TotalTime>
  <Words>1627</Words>
  <Application>Microsoft Office PowerPoint</Application>
  <PresentationFormat>宽屏</PresentationFormat>
  <Paragraphs>194</Paragraphs>
  <Slides>32</Slides>
  <Notes>0</Notes>
  <HiddenSlides>0</HiddenSlides>
  <MMClips>0</MMClips>
  <ScaleCrop>false</ScaleCrop>
  <HeadingPairs>
    <vt:vector size="6" baseType="variant">
      <vt:variant>
        <vt:lpstr>已用的字体</vt:lpstr>
      </vt:variant>
      <vt:variant>
        <vt:i4>7</vt:i4>
      </vt:variant>
      <vt:variant>
        <vt:lpstr>主题</vt:lpstr>
      </vt:variant>
      <vt:variant>
        <vt:i4>10</vt:i4>
      </vt:variant>
      <vt:variant>
        <vt:lpstr>幻灯片标题</vt:lpstr>
      </vt:variant>
      <vt:variant>
        <vt:i4>32</vt:i4>
      </vt:variant>
    </vt:vector>
  </HeadingPairs>
  <TitlesOfParts>
    <vt:vector size="49" baseType="lpstr">
      <vt:lpstr>Helvetica Neue</vt:lpstr>
      <vt:lpstr>Arial</vt:lpstr>
      <vt:lpstr>Calibri</vt:lpstr>
      <vt:lpstr>Cambria</vt:lpstr>
      <vt:lpstr>Georgia</vt:lpstr>
      <vt:lpstr>Times New Roman</vt:lpstr>
      <vt:lpstr>Wingdings</vt:lpstr>
      <vt:lpstr>1_EBSCO General - Body</vt:lpstr>
      <vt:lpstr>2_EBSCO General - Body</vt:lpstr>
      <vt:lpstr>3_EBSCO General - Body</vt:lpstr>
      <vt:lpstr>7_EBSCO General - Body</vt:lpstr>
      <vt:lpstr>4_EBSCO General - Body</vt:lpstr>
      <vt:lpstr>5_EBSCO General - Body</vt:lpstr>
      <vt:lpstr>6_EBSCO General - Body</vt:lpstr>
      <vt:lpstr>8_EBSCO General - Body</vt:lpstr>
      <vt:lpstr>9_EBSCO General - Body</vt:lpstr>
      <vt:lpstr>1_EBSCO General - Body</vt:lpstr>
      <vt:lpstr>Art &amp; Architecture Source 使用指南</vt:lpstr>
      <vt:lpstr>目录</vt:lpstr>
      <vt:lpstr>PowerPoint 演示文稿</vt:lpstr>
      <vt:lpstr>Full-text EBSCO art and architecture databases compared</vt:lpstr>
      <vt:lpstr>Art &amp; Architecture Source</vt:lpstr>
      <vt:lpstr>Art &amp; Architecture Source</vt:lpstr>
      <vt:lpstr>Art &amp; Architecture Source 重点期刊举例</vt:lpstr>
      <vt:lpstr>Art &amp; Architecture Source 重点期刊举例</vt:lpstr>
      <vt:lpstr>Art &amp; Architecture Source 重点期刊举例</vt:lpstr>
      <vt:lpstr>Art &amp; Architecture Source 重点期刊举例</vt:lpstr>
      <vt:lpstr>Art &amp; Architecture Source 重点期刊举例</vt:lpstr>
      <vt:lpstr>Art &amp; Architecture Source 重点期刊举例</vt:lpstr>
      <vt:lpstr>EBSCOhost平台操作指南 </vt:lpstr>
      <vt:lpstr>一 高级检索技巧</vt:lpstr>
      <vt:lpstr>PowerPoint 演示文稿</vt:lpstr>
      <vt:lpstr>检索举例： 查找“肖像画和美国艺术”相关的文章 </vt:lpstr>
      <vt:lpstr>PowerPoint 演示文稿</vt:lpstr>
      <vt:lpstr>二 筛选检索结果 </vt:lpstr>
      <vt:lpstr>PowerPoint 演示文稿</vt:lpstr>
      <vt:lpstr>PowerPoint 演示文稿</vt:lpstr>
      <vt:lpstr>三 My EBSCOhost Folder</vt:lpstr>
      <vt:lpstr>查看及登录个人文件夹 </vt:lpstr>
      <vt:lpstr>查看个人文件夹 </vt:lpstr>
      <vt:lpstr>四 文章详细记录及小工具使用</vt:lpstr>
      <vt:lpstr>PowerPoint 演示文稿</vt:lpstr>
      <vt:lpstr>PowerPoint 演示文稿</vt:lpstr>
      <vt:lpstr>五 期刊检索及创建期刊提醒</vt:lpstr>
      <vt:lpstr>查看期刊详细信息</vt:lpstr>
      <vt:lpstr>创建期刊提醒 </vt:lpstr>
      <vt:lpstr>查看及对已创建的期刊提醒进行操作</vt:lpstr>
      <vt:lpstr>检索平台：https://search.ebscohost.com/ EBSCO 支持站点:  http://connect.ebsco.com 免费在线课程：https://ebsco-chinese.zoom.us/calendar/search?showType=2&amp;startDate=2021-07-01 EBSCOhost 中文教程下载:   https://connect.ebsco.com/s/article/EBSCO平台中文使用指南</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EIS Inside Sales Management NoveList Presentation</dc:title>
  <dc:creator>Megan Behrendt</dc:creator>
  <cp:lastModifiedBy>Wenting Hu</cp:lastModifiedBy>
  <cp:revision>93</cp:revision>
  <dcterms:created xsi:type="dcterms:W3CDTF">2018-06-04T15:01:54Z</dcterms:created>
  <dcterms:modified xsi:type="dcterms:W3CDTF">2023-02-02T03:48:10Z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0x010100077A3D6F37848B4BA326AD5CC9001F32</vt:lpwstr>
  </property>
</Properties>
</file>